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908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3908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3908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3908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3908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3908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3908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3908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390842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158" y="-906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848270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F7DD"/>
            </a:gs>
            <a:gs pos="100000">
              <a:srgbClr val="8F8C7F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19965" y="580009"/>
            <a:ext cx="29159358" cy="9500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95453" tIns="195453" rIns="195453" bIns="195453" anchor="ctr"/>
          <a:lstStyle/>
          <a:p>
            <a:r>
              <a:t>Texto do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19965" y="10080148"/>
            <a:ext cx="29159358" cy="33120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95453" tIns="195453" rIns="195453" bIns="195453"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29114009" y="40522209"/>
            <a:ext cx="1670714" cy="1336391"/>
          </a:xfrm>
          <a:prstGeom prst="rect">
            <a:avLst/>
          </a:prstGeom>
          <a:ln w="12700">
            <a:miter lim="400000"/>
          </a:ln>
        </p:spPr>
        <p:txBody>
          <a:bodyPr wrap="none" lIns="195453" tIns="195453" rIns="195453" bIns="195453" anchor="ctr">
            <a:spAutoFit/>
          </a:bodyPr>
          <a:lstStyle>
            <a:lvl1pPr algn="r">
              <a:defRPr sz="6119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55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55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55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55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55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548594" algn="ct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55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097189" algn="ct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55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645783" algn="ct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55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2194377" algn="ct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558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1758168" marR="0" indent="-1758168" algn="l" defTabSz="4689719" rtl="0" latinLnBrk="0">
        <a:lnSpc>
          <a:spcPct val="100000"/>
        </a:lnSpc>
        <a:spcBef>
          <a:spcPts val="3840"/>
        </a:spcBef>
        <a:spcAft>
          <a:spcPts val="0"/>
        </a:spcAft>
        <a:buClrTx/>
        <a:buSzPct val="100000"/>
        <a:buFont typeface="Arial"/>
        <a:buChar char="»"/>
        <a:tabLst/>
        <a:defRPr sz="16439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4017198" marR="0" indent="-1672339" algn="l" defTabSz="4689719" rtl="0" latinLnBrk="0">
        <a:lnSpc>
          <a:spcPct val="100000"/>
        </a:lnSpc>
        <a:spcBef>
          <a:spcPts val="3840"/>
        </a:spcBef>
        <a:spcAft>
          <a:spcPts val="0"/>
        </a:spcAft>
        <a:buClrTx/>
        <a:buSzPct val="100000"/>
        <a:buFont typeface="Arial"/>
        <a:buChar char="–"/>
        <a:tabLst/>
        <a:defRPr sz="16439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6249803" marR="0" indent="-1558178" algn="l" defTabSz="4689719" rtl="0" latinLnBrk="0">
        <a:lnSpc>
          <a:spcPct val="100000"/>
        </a:lnSpc>
        <a:spcBef>
          <a:spcPts val="3840"/>
        </a:spcBef>
        <a:spcAft>
          <a:spcPts val="0"/>
        </a:spcAft>
        <a:buClrTx/>
        <a:buSzPct val="100000"/>
        <a:buFont typeface="Arial"/>
        <a:buChar char="•"/>
        <a:tabLst/>
        <a:defRPr sz="16439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8902674" marR="0" indent="-1866190" algn="l" defTabSz="4689719" rtl="0" latinLnBrk="0">
        <a:lnSpc>
          <a:spcPct val="100000"/>
        </a:lnSpc>
        <a:spcBef>
          <a:spcPts val="3840"/>
        </a:spcBef>
        <a:spcAft>
          <a:spcPts val="0"/>
        </a:spcAft>
        <a:buClrTx/>
        <a:buSzPct val="100000"/>
        <a:buFont typeface="Arial"/>
        <a:buChar char="–"/>
        <a:tabLst/>
        <a:defRPr sz="16439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18297588" marR="0" indent="-8916245" algn="l" defTabSz="4689719" rtl="0" latinLnBrk="0">
        <a:lnSpc>
          <a:spcPct val="100000"/>
        </a:lnSpc>
        <a:spcBef>
          <a:spcPts val="3840"/>
        </a:spcBef>
        <a:spcAft>
          <a:spcPts val="0"/>
        </a:spcAft>
        <a:buClrTx/>
        <a:buSzPct val="100000"/>
        <a:buFont typeface="Arial"/>
        <a:buChar char="»"/>
        <a:tabLst/>
        <a:defRPr sz="16439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18846183" marR="0" indent="-8916245" algn="l" defTabSz="4689719" rtl="0" latinLnBrk="0">
        <a:lnSpc>
          <a:spcPct val="100000"/>
        </a:lnSpc>
        <a:spcBef>
          <a:spcPts val="3840"/>
        </a:spcBef>
        <a:spcAft>
          <a:spcPts val="0"/>
        </a:spcAft>
        <a:buClrTx/>
        <a:buSzPct val="100000"/>
        <a:buFont typeface="Arial"/>
        <a:buChar char="•"/>
        <a:tabLst/>
        <a:defRPr sz="16439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19394777" marR="0" indent="-8916245" algn="l" defTabSz="4689719" rtl="0" latinLnBrk="0">
        <a:lnSpc>
          <a:spcPct val="100000"/>
        </a:lnSpc>
        <a:spcBef>
          <a:spcPts val="3840"/>
        </a:spcBef>
        <a:spcAft>
          <a:spcPts val="0"/>
        </a:spcAft>
        <a:buClrTx/>
        <a:buSzPct val="100000"/>
        <a:buFont typeface="Arial"/>
        <a:buChar char="•"/>
        <a:tabLst/>
        <a:defRPr sz="16439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19943371" marR="0" indent="-8916245" algn="l" defTabSz="4689719" rtl="0" latinLnBrk="0">
        <a:lnSpc>
          <a:spcPct val="100000"/>
        </a:lnSpc>
        <a:spcBef>
          <a:spcPts val="3840"/>
        </a:spcBef>
        <a:spcAft>
          <a:spcPts val="0"/>
        </a:spcAft>
        <a:buClrTx/>
        <a:buSzPct val="100000"/>
        <a:buFont typeface="Arial"/>
        <a:buChar char="•"/>
        <a:tabLst/>
        <a:defRPr sz="16439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20491965" marR="0" indent="-8916245" algn="l" defTabSz="4689719" rtl="0" latinLnBrk="0">
        <a:lnSpc>
          <a:spcPct val="100000"/>
        </a:lnSpc>
        <a:spcBef>
          <a:spcPts val="3840"/>
        </a:spcBef>
        <a:spcAft>
          <a:spcPts val="0"/>
        </a:spcAft>
        <a:buClrTx/>
        <a:buSzPct val="100000"/>
        <a:buFont typeface="Arial"/>
        <a:buChar char="•"/>
        <a:tabLst/>
        <a:defRPr sz="16439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19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548594" algn="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19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097189" algn="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19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645783" algn="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19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2194377" algn="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19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19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19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19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68971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19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0"/>
            <a:ext cx="32399288" cy="7430042"/>
          </a:xfrm>
          <a:prstGeom prst="rect">
            <a:avLst/>
          </a:prstGeom>
          <a:solidFill>
            <a:schemeClr val="bg1"/>
          </a:solidFill>
          <a:ln w="279400" cap="rnd">
            <a:solidFill>
              <a:srgbClr val="17375E"/>
            </a:solidFill>
          </a:ln>
        </p:spPr>
        <p:txBody>
          <a:bodyPr lIns="54857" rIns="54857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sz="9239" dirty="0"/>
          </a:p>
        </p:txBody>
      </p:sp>
      <p:sp>
        <p:nvSpPr>
          <p:cNvPr id="21" name="Shape 21"/>
          <p:cNvSpPr/>
          <p:nvPr/>
        </p:nvSpPr>
        <p:spPr>
          <a:xfrm>
            <a:off x="-2" y="7914860"/>
            <a:ext cx="32399289" cy="2567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85136" tIns="185136" rIns="185136" bIns="185136" anchor="b">
            <a:spAutoFit/>
          </a:bodyPr>
          <a:lstStyle/>
          <a:p>
            <a:pPr algn="ctr" defTabSz="3701106">
              <a:lnSpc>
                <a:spcPct val="90000"/>
              </a:lnSpc>
              <a:defRPr sz="3700" b="1">
                <a:solidFill>
                  <a:srgbClr val="10253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defRPr>
            </a:pPr>
            <a:r>
              <a:rPr lang="pt-BR" sz="4440" dirty="0"/>
              <a:t>      Juliana Merlin Cenedezi *, Marcos </a:t>
            </a:r>
            <a:r>
              <a:rPr lang="pt-BR" sz="4440" dirty="0"/>
              <a:t>Filipe de Almeida Andrade</a:t>
            </a:r>
            <a:r>
              <a:rPr sz="4440" dirty="0"/>
              <a:t>*,  </a:t>
            </a:r>
            <a:r>
              <a:rPr lang="pt-BR" sz="4440" dirty="0"/>
              <a:t>Isabela Martins Melo</a:t>
            </a:r>
            <a:r>
              <a:rPr sz="4440" dirty="0"/>
              <a:t>*,</a:t>
            </a:r>
            <a:endParaRPr lang="pt-BR" sz="4440" dirty="0"/>
          </a:p>
          <a:p>
            <a:pPr algn="ctr" defTabSz="3701106">
              <a:lnSpc>
                <a:spcPct val="90000"/>
              </a:lnSpc>
              <a:defRPr sz="3700" b="1">
                <a:solidFill>
                  <a:srgbClr val="10253F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defRPr>
            </a:pPr>
            <a:r>
              <a:rPr sz="4440" dirty="0"/>
              <a:t> </a:t>
            </a:r>
            <a:r>
              <a:rPr lang="pt-BR" sz="4440" dirty="0"/>
              <a:t>Jéssica dos Reis Santiago*</a:t>
            </a:r>
            <a:r>
              <a:rPr sz="4440" dirty="0"/>
              <a:t>, </a:t>
            </a:r>
            <a:r>
              <a:rPr lang="pt-BR" sz="4440" dirty="0"/>
              <a:t>Lívia Lourenço do </a:t>
            </a:r>
            <a:r>
              <a:rPr lang="pt-BR" sz="4440" dirty="0" smtClean="0"/>
              <a:t>Carmo</a:t>
            </a:r>
            <a:r>
              <a:rPr lang="pt-BR" sz="4440" dirty="0"/>
              <a:t>**,</a:t>
            </a:r>
            <a:r>
              <a:rPr sz="4440" dirty="0"/>
              <a:t> </a:t>
            </a:r>
            <a:r>
              <a:rPr lang="pt-BR" sz="4440" dirty="0"/>
              <a:t>Gizeli Horta de Oliveira</a:t>
            </a:r>
            <a:r>
              <a:rPr sz="4440" dirty="0"/>
              <a:t>*** </a:t>
            </a:r>
            <a:endParaRPr sz="4440" dirty="0"/>
          </a:p>
          <a:p>
            <a:pPr algn="ctr" defTabSz="3701106">
              <a:lnSpc>
                <a:spcPct val="90000"/>
              </a:lnSpc>
              <a:buClr>
                <a:srgbClr val="EEECE1"/>
              </a:buClr>
              <a:buSzPct val="90000"/>
              <a:buFont typeface="Arial"/>
              <a:buChar char="•"/>
              <a:defRPr sz="2900" b="1"/>
            </a:pPr>
            <a:r>
              <a:rPr sz="3480" dirty="0" smtClean="0"/>
              <a:t>*</a:t>
            </a:r>
            <a:r>
              <a:rPr lang="pt-BR" sz="3480" dirty="0" smtClean="0"/>
              <a:t>Residentes</a:t>
            </a:r>
            <a:r>
              <a:rPr sz="3480" dirty="0" smtClean="0"/>
              <a:t> </a:t>
            </a:r>
            <a:r>
              <a:rPr sz="3480" dirty="0"/>
              <a:t>do 1° </a:t>
            </a:r>
            <a:r>
              <a:rPr lang="pt-BR" sz="3480" dirty="0" smtClean="0"/>
              <a:t>ano</a:t>
            </a:r>
            <a:r>
              <a:rPr sz="3480" dirty="0" smtClean="0"/>
              <a:t> </a:t>
            </a:r>
            <a:r>
              <a:rPr lang="pt-BR" sz="3480" dirty="0" smtClean="0"/>
              <a:t>em</a:t>
            </a:r>
            <a:r>
              <a:rPr sz="3480" dirty="0" smtClean="0"/>
              <a:t> </a:t>
            </a:r>
            <a:r>
              <a:rPr lang="pt-BR" sz="3480" dirty="0" smtClean="0"/>
              <a:t>Oftalmologia</a:t>
            </a:r>
            <a:r>
              <a:rPr sz="3480" dirty="0" smtClean="0"/>
              <a:t> </a:t>
            </a:r>
            <a:r>
              <a:rPr sz="3480" dirty="0"/>
              <a:t>do IPSEMG</a:t>
            </a:r>
            <a:r>
              <a:rPr lang="pt-BR" sz="3480" dirty="0"/>
              <a:t> / </a:t>
            </a:r>
            <a:r>
              <a:rPr sz="3480" dirty="0" smtClean="0"/>
              <a:t>**</a:t>
            </a:r>
            <a:r>
              <a:rPr lang="pt-BR" sz="3480" dirty="0" smtClean="0"/>
              <a:t>Residente</a:t>
            </a:r>
            <a:r>
              <a:rPr sz="3480" dirty="0" smtClean="0"/>
              <a:t> </a:t>
            </a:r>
            <a:r>
              <a:rPr sz="3480" dirty="0"/>
              <a:t>do 2º </a:t>
            </a:r>
            <a:r>
              <a:rPr lang="pt-BR" sz="3480" dirty="0" smtClean="0"/>
              <a:t>ano</a:t>
            </a:r>
            <a:r>
              <a:rPr sz="3480" dirty="0" smtClean="0"/>
              <a:t> </a:t>
            </a:r>
            <a:r>
              <a:rPr lang="pt-BR" sz="3480" dirty="0" smtClean="0"/>
              <a:t>em</a:t>
            </a:r>
            <a:r>
              <a:rPr sz="3480" dirty="0" smtClean="0"/>
              <a:t> </a:t>
            </a:r>
            <a:r>
              <a:rPr lang="pt-BR" sz="3480" dirty="0" smtClean="0"/>
              <a:t>Oftalmologia</a:t>
            </a:r>
            <a:r>
              <a:rPr sz="3480" dirty="0" smtClean="0"/>
              <a:t> </a:t>
            </a:r>
            <a:r>
              <a:rPr sz="3480" dirty="0"/>
              <a:t>do IPSEMG</a:t>
            </a:r>
            <a:r>
              <a:rPr lang="pt-BR" sz="3480" dirty="0"/>
              <a:t> / </a:t>
            </a:r>
            <a:r>
              <a:rPr sz="3480" dirty="0"/>
              <a:t>***Preceptor </a:t>
            </a:r>
            <a:r>
              <a:rPr lang="pt-BR" sz="3480" dirty="0"/>
              <a:t>do ambulatório </a:t>
            </a:r>
            <a:r>
              <a:rPr lang="pt-BR" sz="3480" dirty="0"/>
              <a:t>de Retina da</a:t>
            </a:r>
            <a:r>
              <a:rPr sz="3480" dirty="0"/>
              <a:t> </a:t>
            </a:r>
            <a:r>
              <a:rPr lang="pt-BR" sz="3480" dirty="0" smtClean="0"/>
              <a:t>Residência </a:t>
            </a:r>
            <a:r>
              <a:rPr lang="pt-BR" sz="3480" dirty="0"/>
              <a:t>Médica </a:t>
            </a:r>
            <a:r>
              <a:rPr sz="3480" dirty="0"/>
              <a:t>IPSEMG</a:t>
            </a:r>
          </a:p>
        </p:txBody>
      </p:sp>
      <p:sp>
        <p:nvSpPr>
          <p:cNvPr id="22" name="Shape 22"/>
          <p:cNvSpPr/>
          <p:nvPr/>
        </p:nvSpPr>
        <p:spPr>
          <a:xfrm>
            <a:off x="705510" y="21517339"/>
            <a:ext cx="15331075" cy="20110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857" rIns="54857">
            <a:spAutoFit/>
          </a:bodyPr>
          <a:lstStyle/>
          <a:p>
            <a:pPr algn="just">
              <a:lnSpc>
                <a:spcPct val="250000"/>
              </a:lnSpc>
              <a:defRPr sz="3500" b="1">
                <a:solidFill>
                  <a:srgbClr val="17375E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Microsoft New Tai Lue"/>
                <a:ea typeface="Microsoft New Tai Lue"/>
                <a:cs typeface="Microsoft New Tai Lue"/>
                <a:sym typeface="Microsoft New Tai Lue"/>
              </a:defRPr>
            </a:pPr>
            <a:r>
              <a:rPr sz="4800" dirty="0">
                <a:latin typeface="Calibri" panose="020F0502020204030204" pitchFamily="34" charset="0"/>
              </a:rPr>
              <a:t>RELATO DE CASO</a:t>
            </a:r>
          </a:p>
          <a:p>
            <a:pPr algn="just">
              <a:lnSpc>
                <a:spcPct val="200000"/>
              </a:lnSpc>
            </a:pPr>
            <a:r>
              <a:rPr lang="pt-BR" sz="3840" dirty="0"/>
              <a:t>I</a:t>
            </a:r>
            <a:r>
              <a:rPr lang="pt-BR" sz="4320" dirty="0"/>
              <a:t>.A.P, feminina, 41 anos, cabeleireira, procedente de Brumadinho, compareceu para consulta oftalmológica com queixa de BAV para perto e cefaleia. </a:t>
            </a:r>
            <a:r>
              <a:rPr lang="pt-BR" sz="4320" dirty="0"/>
              <a:t>Paciente hipertensa e dislipidêmica, em uso de Losartana e Hidroclorotiazida, Sinvastatina e Ecasil. </a:t>
            </a:r>
            <a:r>
              <a:rPr lang="pt-BR" sz="4320" dirty="0"/>
              <a:t>Apresentou história familiar de glaucoma. </a:t>
            </a:r>
            <a:r>
              <a:rPr lang="pt-BR" sz="4320" dirty="0"/>
              <a:t>Ao exame oftalmológico: acuidade visual com correção 20/20 em ambos os olhos (AO), biomicroscopia e pressão intraocular sem alterações. Na fundoscopia, observou-se discreto borramento rima nasal do nervo óptico em olho direito (OD). Encaminhada à neurologia, foi diagnosticada com Malformação Arteriovenosa inoperável em região retro-orbitária parietal esquerda e além de aneurisma (clampado a céu aberto).  Seguindo controle oftalmológico, houve piora progressiva da acuidade visual </a:t>
            </a:r>
            <a:r>
              <a:rPr lang="pt-BR" sz="4320" dirty="0" smtClean="0"/>
              <a:t>com </a:t>
            </a:r>
            <a:r>
              <a:rPr lang="pt-BR" sz="4320" dirty="0"/>
              <a:t>correção  nos dois olhos (20/20 para 20/30</a:t>
            </a:r>
            <a:r>
              <a:rPr lang="pt-BR" sz="4320" dirty="0" smtClean="0"/>
              <a:t>)</a:t>
            </a:r>
            <a:endParaRPr lang="pt-BR" sz="4320" dirty="0"/>
          </a:p>
          <a:p>
            <a:pPr algn="just">
              <a:lnSpc>
                <a:spcPct val="150000"/>
              </a:lnSpc>
              <a:defRPr sz="3500"/>
            </a:pPr>
            <a:endParaRPr sz="3840" dirty="0"/>
          </a:p>
        </p:txBody>
      </p:sp>
      <p:sp>
        <p:nvSpPr>
          <p:cNvPr id="23" name="Shape 23"/>
          <p:cNvSpPr/>
          <p:nvPr/>
        </p:nvSpPr>
        <p:spPr>
          <a:xfrm>
            <a:off x="771561" y="18229120"/>
            <a:ext cx="15329535" cy="4413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857" rIns="54857">
            <a:spAutoFit/>
          </a:bodyPr>
          <a:lstStyle/>
          <a:p>
            <a:pPr algn="just">
              <a:lnSpc>
                <a:spcPct val="125000"/>
              </a:lnSpc>
              <a:defRPr sz="3500" b="1">
                <a:solidFill>
                  <a:srgbClr val="17375E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Microsoft New Tai Lue"/>
                <a:ea typeface="Microsoft New Tai Lue"/>
                <a:cs typeface="Microsoft New Tai Lue"/>
                <a:sym typeface="Microsoft New Tai Lue"/>
              </a:defRPr>
            </a:pPr>
            <a:r>
              <a:rPr lang="pt-BR" sz="4320" dirty="0"/>
              <a:t>Método</a:t>
            </a:r>
            <a:endParaRPr sz="4320" dirty="0"/>
          </a:p>
          <a:p>
            <a:pPr algn="just">
              <a:lnSpc>
                <a:spcPct val="200000"/>
              </a:lnSpc>
              <a:defRPr sz="3600"/>
            </a:pPr>
            <a:r>
              <a:rPr lang="pt-BR" sz="4320" dirty="0"/>
              <a:t>Relato de um caso clínico </a:t>
            </a:r>
            <a:r>
              <a:rPr lang="pt-BR" sz="4320" dirty="0" smtClean="0"/>
              <a:t>correlacionando com </a:t>
            </a:r>
            <a:r>
              <a:rPr lang="pt-BR" sz="4320" dirty="0"/>
              <a:t>a prática clínica do oftalmologista. </a:t>
            </a:r>
            <a:endParaRPr lang="pt-BR" sz="4320" dirty="0"/>
          </a:p>
          <a:p>
            <a:pPr>
              <a:lnSpc>
                <a:spcPct val="125000"/>
              </a:lnSpc>
              <a:defRPr sz="3600"/>
            </a:pPr>
            <a:endParaRPr sz="4320" dirty="0"/>
          </a:p>
        </p:txBody>
      </p:sp>
      <p:sp>
        <p:nvSpPr>
          <p:cNvPr id="24" name="Shape 24"/>
          <p:cNvSpPr/>
          <p:nvPr/>
        </p:nvSpPr>
        <p:spPr>
          <a:xfrm>
            <a:off x="17357617" y="20036131"/>
            <a:ext cx="13821973" cy="21730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857" rIns="54857">
            <a:spAutoFit/>
          </a:bodyPr>
          <a:lstStyle/>
          <a:p>
            <a:pPr algn="just">
              <a:lnSpc>
                <a:spcPct val="125000"/>
              </a:lnSpc>
              <a:defRPr sz="3500" b="1">
                <a:solidFill>
                  <a:srgbClr val="17375E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Microsoft New Tai Lue"/>
                <a:ea typeface="Microsoft New Tai Lue"/>
                <a:cs typeface="Microsoft New Tai Lue"/>
                <a:sym typeface="Microsoft New Tai Lue"/>
              </a:defRPr>
            </a:pPr>
            <a:r>
              <a:rPr sz="3840" dirty="0"/>
              <a:t>CONCLUSÃO</a:t>
            </a:r>
            <a:r>
              <a:rPr lang="pt-BR" sz="4200" dirty="0"/>
              <a:t> </a:t>
            </a:r>
          </a:p>
          <a:p>
            <a:pPr algn="just">
              <a:lnSpc>
                <a:spcPct val="200000"/>
              </a:lnSpc>
            </a:pPr>
            <a:r>
              <a:rPr lang="pt-BR" sz="4320" dirty="0"/>
              <a:t>O diagnóstico em tempo adequado é essencial para evitar pior prognóstico, incapacidades e mortalidade precoce. </a:t>
            </a:r>
            <a:r>
              <a:rPr lang="pt-BR" sz="4320" dirty="0"/>
              <a:t>Desta forma, o oftalmologista deve se atentar nas manifestações clínicas e manejá-las de forma oportuna, conforme observado neste caso, é mandatório exame cínico minucioso independente da queixa do paciente e da subespecialidade do oftalmologista. </a:t>
            </a:r>
          </a:p>
          <a:p>
            <a:pPr algn="just">
              <a:lnSpc>
                <a:spcPct val="200000"/>
              </a:lnSpc>
            </a:pPr>
            <a:r>
              <a:rPr lang="pt-BR" sz="4320" dirty="0"/>
              <a:t>Ademais, em tempo de remuneração aviltantes e consultas célere, a semiotécnica oftalmológica minuciosa continua imperioso instrumento norteador do diagnóstico e seguimento do paciente. E também salienta a interdisciplinaridade da oftalmologia, que auxilia e desperta diagnósticos além da órbita e globo ocular, como: neurológicas, hematológicos, doenças sistêmicas autoimunes ou paraneoplásicas. </a:t>
            </a:r>
          </a:p>
          <a:p>
            <a:pPr algn="just">
              <a:lnSpc>
                <a:spcPct val="150000"/>
              </a:lnSpc>
              <a:defRPr sz="3600" b="1">
                <a:solidFill>
                  <a:srgbClr val="17375E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</a:defRPr>
            </a:pPr>
            <a:endParaRPr sz="3840" dirty="0"/>
          </a:p>
        </p:txBody>
      </p:sp>
      <p:sp>
        <p:nvSpPr>
          <p:cNvPr id="25" name="Shape 25"/>
          <p:cNvSpPr/>
          <p:nvPr/>
        </p:nvSpPr>
        <p:spPr>
          <a:xfrm>
            <a:off x="783474" y="41092665"/>
            <a:ext cx="38888195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857" rIns="54857">
            <a:spAutoFit/>
          </a:bodyPr>
          <a:lstStyle/>
          <a:p>
            <a:pPr algn="just">
              <a:lnSpc>
                <a:spcPct val="125000"/>
              </a:lnSpc>
              <a:defRPr sz="1600" b="1">
                <a:solidFill>
                  <a:srgbClr val="17375E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Microsoft New Tai Lue"/>
                <a:ea typeface="Microsoft New Tai Lue"/>
                <a:cs typeface="Microsoft New Tai Lue"/>
                <a:sym typeface="Microsoft New Tai Lue"/>
              </a:defRPr>
            </a:pPr>
            <a:r>
              <a:rPr sz="1920" dirty="0"/>
              <a:t>REFERÊNCIAS BIBLIOGRÁFICAS</a:t>
            </a:r>
          </a:p>
          <a:p>
            <a:pPr>
              <a:buClr>
                <a:srgbClr val="781234"/>
              </a:buClr>
              <a:buSzPct val="100000"/>
              <a:buFontTx/>
              <a:buAutoNum type="arabicPeriod"/>
              <a:defRPr sz="1600"/>
            </a:pPr>
            <a:r>
              <a:rPr sz="1920" dirty="0" smtClean="0"/>
              <a:t> </a:t>
            </a:r>
            <a:r>
              <a:rPr lang="pt-BR" sz="2000" dirty="0" smtClean="0"/>
              <a:t>Kanski, Jack J. Oftalmologia clínica: uma abordagem sistêmica. Rio de Janeiro: Elsevier, 2012. </a:t>
            </a:r>
          </a:p>
          <a:p>
            <a:pPr>
              <a:buClr>
                <a:srgbClr val="781234"/>
              </a:buClr>
              <a:buSzPct val="100000"/>
              <a:buFontTx/>
              <a:buAutoNum type="arabicPeriod"/>
              <a:defRPr sz="1600"/>
            </a:pPr>
            <a:r>
              <a:rPr sz="1920" dirty="0" smtClean="0"/>
              <a:t> </a:t>
            </a:r>
            <a:r>
              <a:rPr lang="pt-BR" sz="2000" dirty="0" smtClean="0"/>
              <a:t>Oréfice</a:t>
            </a:r>
            <a:r>
              <a:rPr lang="pt-BR" sz="2000" dirty="0"/>
              <a:t>, Fernando; Freitas Neto, Clovis Arcoverde; Alves, Milton Ruiz. Conselho Brasileiro de Oftalmologia. 3ef – Rio de Janeiro: Guanabara Koogan, 2013</a:t>
            </a:r>
            <a:r>
              <a:rPr lang="pt-BR" sz="2000" dirty="0" smtClean="0"/>
              <a:t>. </a:t>
            </a:r>
          </a:p>
          <a:p>
            <a:pPr>
              <a:buClr>
                <a:srgbClr val="781234"/>
              </a:buClr>
              <a:buSzPct val="100000"/>
              <a:buFontTx/>
              <a:buAutoNum type="arabicPeriod"/>
              <a:defRPr sz="1600"/>
            </a:pPr>
            <a:r>
              <a:rPr sz="1920" dirty="0" smtClean="0"/>
              <a:t> </a:t>
            </a:r>
            <a:r>
              <a:rPr lang="pt-BR" sz="2000" dirty="0"/>
              <a:t>Yanoff, Myron, </a:t>
            </a:r>
            <a:r>
              <a:rPr lang="pt-BR" sz="2000" dirty="0" smtClean="0"/>
              <a:t>Oftalmologia </a:t>
            </a:r>
            <a:r>
              <a:rPr lang="pt-BR" sz="2000" dirty="0"/>
              <a:t>/ Myron Yanoff i Jay S. Ouker. • </a:t>
            </a:r>
            <a:r>
              <a:rPr lang="pt-BR" sz="2000" i="1" dirty="0"/>
              <a:t>3.ed </a:t>
            </a:r>
            <a:r>
              <a:rPr lang="pt-BR" sz="2000" i="1" dirty="0" smtClean="0"/>
              <a:t> </a:t>
            </a:r>
            <a:r>
              <a:rPr lang="pt-BR" sz="2000" dirty="0"/>
              <a:t>Rio de Janeiro : Elsevler; 2011</a:t>
            </a:r>
            <a:r>
              <a:rPr lang="pt-BR" sz="2000" dirty="0" smtClean="0"/>
              <a:t>.</a:t>
            </a:r>
            <a:endParaRPr lang="pt-BR" sz="2000" dirty="0"/>
          </a:p>
        </p:txBody>
      </p:sp>
      <p:sp>
        <p:nvSpPr>
          <p:cNvPr id="27" name="Shape 27"/>
          <p:cNvSpPr/>
          <p:nvPr/>
        </p:nvSpPr>
        <p:spPr>
          <a:xfrm>
            <a:off x="5056345" y="876523"/>
            <a:ext cx="23582111" cy="4523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4857" rIns="54857">
            <a:spAutoFit/>
          </a:bodyPr>
          <a:lstStyle/>
          <a:p>
            <a:pPr algn="ctr">
              <a:defRPr sz="8000" b="1">
                <a:solidFill>
                  <a:srgbClr val="FFFFFF"/>
                </a:solidFill>
              </a:defRPr>
            </a:pPr>
            <a:r>
              <a:rPr lang="pt-BR" sz="9599" b="1" dirty="0">
                <a:solidFill>
                  <a:schemeClr val="tx1"/>
                </a:solidFill>
              </a:rPr>
              <a:t>Exame oftalmológico acurado como facilitador diagnóstico sistêmico precoce e auxilio interdisciplinar</a:t>
            </a:r>
            <a:endParaRPr sz="9599" dirty="0">
              <a:solidFill>
                <a:schemeClr val="tx1"/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3EB92BE8-17C0-4429-97D9-73C1BF27D87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83937" y="3554596"/>
            <a:ext cx="4989562" cy="2745237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38" name="Shape 23">
            <a:extLst>
              <a:ext uri="{FF2B5EF4-FFF2-40B4-BE49-F238E27FC236}">
                <a16:creationId xmlns:a16="http://schemas.microsoft.com/office/drawing/2014/main" xmlns="" id="{92BF22A7-CF2E-44A5-97B7-1088DCCF57DB}"/>
              </a:ext>
            </a:extLst>
          </p:cNvPr>
          <p:cNvSpPr/>
          <p:nvPr/>
        </p:nvSpPr>
        <p:spPr>
          <a:xfrm>
            <a:off x="9818171" y="10400809"/>
            <a:ext cx="14058457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857" rIns="54857">
            <a:spAutoFit/>
          </a:bodyPr>
          <a:lstStyle/>
          <a:p>
            <a:pPr algn="just">
              <a:lnSpc>
                <a:spcPct val="125000"/>
              </a:lnSpc>
              <a:defRPr sz="3500" b="1">
                <a:solidFill>
                  <a:srgbClr val="17375E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Microsoft New Tai Lue"/>
                <a:ea typeface="Microsoft New Tai Lue"/>
                <a:cs typeface="Microsoft New Tai Lue"/>
                <a:sym typeface="Microsoft New Tai Lue"/>
              </a:defRPr>
            </a:pPr>
            <a:r>
              <a:rPr lang="pt-BR" sz="3840" dirty="0"/>
              <a:t>DECLARAMOS NÃO HAVER CONFLITOS DE INTERESSE</a:t>
            </a:r>
            <a:endParaRPr sz="3840" dirty="0"/>
          </a:p>
          <a:p>
            <a:pPr>
              <a:lnSpc>
                <a:spcPct val="125000"/>
              </a:lnSpc>
              <a:defRPr sz="3600"/>
            </a:pPr>
            <a:endParaRPr sz="3840" dirty="0"/>
          </a:p>
        </p:txBody>
      </p:sp>
      <p:sp>
        <p:nvSpPr>
          <p:cNvPr id="41" name="Shape 23">
            <a:extLst>
              <a:ext uri="{FF2B5EF4-FFF2-40B4-BE49-F238E27FC236}">
                <a16:creationId xmlns:a16="http://schemas.microsoft.com/office/drawing/2014/main" xmlns="" id="{34BC693F-8266-4E2B-A39F-E8108C0B6CDC}"/>
              </a:ext>
            </a:extLst>
          </p:cNvPr>
          <p:cNvSpPr/>
          <p:nvPr/>
        </p:nvSpPr>
        <p:spPr>
          <a:xfrm>
            <a:off x="770021" y="12888752"/>
            <a:ext cx="15331075" cy="5706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857" rIns="54857">
            <a:spAutoFit/>
          </a:bodyPr>
          <a:lstStyle/>
          <a:p>
            <a:pPr algn="just">
              <a:lnSpc>
                <a:spcPct val="150000"/>
              </a:lnSpc>
              <a:defRPr sz="3500" b="1">
                <a:solidFill>
                  <a:srgbClr val="17375E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Microsoft New Tai Lue"/>
                <a:ea typeface="Microsoft New Tai Lue"/>
                <a:cs typeface="Microsoft New Tai Lue"/>
                <a:sym typeface="Microsoft New Tai Lue"/>
              </a:defRPr>
            </a:pPr>
            <a:r>
              <a:rPr lang="pt-BR" sz="3840" dirty="0">
                <a:cs typeface="Arial" panose="020B0604020202020204" pitchFamily="34" charset="0"/>
              </a:rPr>
              <a:t>INTRODUÇÃO</a:t>
            </a:r>
            <a:endParaRPr sz="3840" dirty="0">
              <a:cs typeface="Arial" panose="020B0604020202020204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pt-BR" sz="4320" dirty="0"/>
              <a:t>Este trabalho tem como enfoque o exame oftalmológico como facilitador diagnóstico precoce de patologias sistêmica e de assistência interdisciplinar adequada.</a:t>
            </a:r>
          </a:p>
          <a:p>
            <a:pPr>
              <a:lnSpc>
                <a:spcPct val="125000"/>
              </a:lnSpc>
              <a:defRPr sz="3600"/>
            </a:pPr>
            <a:endParaRPr sz="3840" dirty="0"/>
          </a:p>
        </p:txBody>
      </p:sp>
      <p:sp>
        <p:nvSpPr>
          <p:cNvPr id="43" name="Shape 32">
            <a:extLst>
              <a:ext uri="{FF2B5EF4-FFF2-40B4-BE49-F238E27FC236}">
                <a16:creationId xmlns:a16="http://schemas.microsoft.com/office/drawing/2014/main" xmlns="" id="{C4FA7D5B-7BD7-4A0B-9EC4-C5AB33D4FECF}"/>
              </a:ext>
            </a:extLst>
          </p:cNvPr>
          <p:cNvSpPr/>
          <p:nvPr/>
        </p:nvSpPr>
        <p:spPr>
          <a:xfrm>
            <a:off x="22765972" y="22821213"/>
            <a:ext cx="820694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857" rIns="54857">
            <a:spAutoFit/>
          </a:bodyPr>
          <a:lstStyle>
            <a:lvl1pPr>
              <a:defRPr sz="2500"/>
            </a:lvl1pPr>
          </a:lstStyle>
          <a:p>
            <a:r>
              <a:rPr lang="pt-BR" sz="4200" dirty="0">
                <a:solidFill>
                  <a:schemeClr val="bg1"/>
                </a:solidFill>
              </a:rPr>
              <a:t>OD</a:t>
            </a:r>
            <a:endParaRPr sz="4200" dirty="0">
              <a:solidFill>
                <a:schemeClr val="bg1"/>
              </a:solidFill>
            </a:endParaRPr>
          </a:p>
        </p:txBody>
      </p:sp>
      <p:sp>
        <p:nvSpPr>
          <p:cNvPr id="44" name="Shape 32">
            <a:extLst>
              <a:ext uri="{FF2B5EF4-FFF2-40B4-BE49-F238E27FC236}">
                <a16:creationId xmlns:a16="http://schemas.microsoft.com/office/drawing/2014/main" xmlns="" id="{48FBB947-16A3-4592-B702-CC059CFD1D71}"/>
              </a:ext>
            </a:extLst>
          </p:cNvPr>
          <p:cNvSpPr/>
          <p:nvPr/>
        </p:nvSpPr>
        <p:spPr>
          <a:xfrm>
            <a:off x="32500623" y="22821213"/>
            <a:ext cx="820694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857" rIns="54857">
            <a:spAutoFit/>
          </a:bodyPr>
          <a:lstStyle>
            <a:lvl1pPr>
              <a:defRPr sz="2500"/>
            </a:lvl1pPr>
          </a:lstStyle>
          <a:p>
            <a:r>
              <a:rPr lang="pt-BR" sz="4200" dirty="0">
                <a:solidFill>
                  <a:schemeClr val="bg1"/>
                </a:solidFill>
              </a:rPr>
              <a:t>OE</a:t>
            </a:r>
            <a:endParaRPr sz="4200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75850" y="3063210"/>
            <a:ext cx="3618581" cy="4007676"/>
          </a:xfrm>
          <a:prstGeom prst="rect">
            <a:avLst/>
          </a:prstGeom>
        </p:spPr>
      </p:pic>
      <p:sp>
        <p:nvSpPr>
          <p:cNvPr id="26" name="Shape 23"/>
          <p:cNvSpPr/>
          <p:nvPr/>
        </p:nvSpPr>
        <p:spPr>
          <a:xfrm>
            <a:off x="17508261" y="13330366"/>
            <a:ext cx="13821972" cy="1256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857" rIns="54857">
            <a:spAutoFit/>
          </a:bodyPr>
          <a:lstStyle/>
          <a:p>
            <a:pPr algn="just">
              <a:lnSpc>
                <a:spcPct val="200000"/>
              </a:lnSpc>
              <a:defRPr sz="3600"/>
            </a:pPr>
            <a:endParaRPr sz="4400" dirty="0"/>
          </a:p>
        </p:txBody>
      </p:sp>
      <p:sp>
        <p:nvSpPr>
          <p:cNvPr id="28" name="Shape 23"/>
          <p:cNvSpPr/>
          <p:nvPr/>
        </p:nvSpPr>
        <p:spPr>
          <a:xfrm>
            <a:off x="17292506" y="12694780"/>
            <a:ext cx="14037728" cy="6554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4857" rIns="54857">
            <a:spAutoFit/>
          </a:bodyPr>
          <a:lstStyle/>
          <a:p>
            <a:pPr algn="just">
              <a:lnSpc>
                <a:spcPct val="200000"/>
              </a:lnSpc>
              <a:defRPr sz="3600"/>
            </a:pPr>
            <a:r>
              <a:rPr lang="pt-BR" sz="4320" dirty="0"/>
              <a:t>compatível com campimetria computadorizada sequenciais, nas quais foram observados limitação gradual e progressiva do campo visual em AO, mais acentuadamente em OD. Atualmente, resta apenas o campo visual central no OD (5°) e no OE (10°).</a:t>
            </a:r>
            <a:endParaRPr sz="432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9084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9084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9084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390842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379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Microsoft New Tai Lue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Cad</cp:lastModifiedBy>
  <cp:revision>23</cp:revision>
  <dcterms:modified xsi:type="dcterms:W3CDTF">2019-01-11T21:06:10Z</dcterms:modified>
</cp:coreProperties>
</file>