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9" r:id="rId1"/>
  </p:sldMasterIdLst>
  <p:notesMasterIdLst>
    <p:notesMasterId r:id="rId3"/>
  </p:notesMasterIdLst>
  <p:sldIdLst>
    <p:sldId id="257" r:id="rId2"/>
  </p:sldIdLst>
  <p:sldSz cx="32404050" cy="43237150"/>
  <p:notesSz cx="6858000" cy="9144000"/>
  <p:defaultTextStyle>
    <a:defPPr>
      <a:defRPr lang="en-US"/>
    </a:defPPr>
    <a:lvl1pPr marL="0" algn="l" defTabSz="1955543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1pPr>
    <a:lvl2pPr marL="1955543" algn="l" defTabSz="1955543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2pPr>
    <a:lvl3pPr marL="3911085" algn="l" defTabSz="1955543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3pPr>
    <a:lvl4pPr marL="5866628" algn="l" defTabSz="1955543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4pPr>
    <a:lvl5pPr marL="7822169" algn="l" defTabSz="1955543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5pPr>
    <a:lvl6pPr marL="9777712" algn="l" defTabSz="1955543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6pPr>
    <a:lvl7pPr marL="11733255" algn="l" defTabSz="1955543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7pPr>
    <a:lvl8pPr marL="13688797" algn="l" defTabSz="1955543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8pPr>
    <a:lvl9pPr marL="15644340" algn="l" defTabSz="1955543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38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n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338"/>
    <a:srgbClr val="001338"/>
    <a:srgbClr val="228750"/>
    <a:srgbClr val="2D874B"/>
    <a:srgbClr val="1D7331"/>
    <a:srgbClr val="718BFF"/>
    <a:srgbClr val="667D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2369" autoAdjust="0"/>
  </p:normalViewPr>
  <p:slideViewPr>
    <p:cSldViewPr snapToGrid="0" snapToObjects="1">
      <p:cViewPr>
        <p:scale>
          <a:sx n="45" d="100"/>
          <a:sy n="45" d="100"/>
        </p:scale>
        <p:origin x="-248" y="8176"/>
      </p:cViewPr>
      <p:guideLst>
        <p:guide orient="horz" pos="13619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commentAuthors" Target="commentAuthor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021E13-C12B-084F-9E37-C06753F7FBF3}" type="datetimeFigureOut">
              <a:rPr lang="en-US" smtClean="0"/>
              <a:t>11/01/19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4713" y="685800"/>
            <a:ext cx="25685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D62182-C4D6-F14E-8D79-64078279D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14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51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7510" algn="l" defTabSz="45751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5024" algn="l" defTabSz="45751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2534" algn="l" defTabSz="45751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30049" algn="l" defTabSz="45751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7559" algn="l" defTabSz="45751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5069" algn="l" defTabSz="45751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202583" algn="l" defTabSz="45751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60093" algn="l" defTabSz="45751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4713" y="685800"/>
            <a:ext cx="25685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62182-C4D6-F14E-8D79-64078279D6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61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305" y="13431552"/>
            <a:ext cx="27543442" cy="9267963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607" y="24501053"/>
            <a:ext cx="22682836" cy="1104949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55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115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867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231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778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734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690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646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C50B-37AA-4142-A5BD-FA80F7EE4296}" type="datetimeFigureOut">
              <a:rPr lang="en-US" smtClean="0"/>
              <a:pPr/>
              <a:t>11/01/19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7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C50B-37AA-4142-A5BD-FA80F7EE4296}" type="datetimeFigureOut">
              <a:rPr lang="en-US" smtClean="0"/>
              <a:pPr/>
              <a:t>11/01/19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8F1CD-7C26-AF45-8AB2-D600F8848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626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92937" y="1731501"/>
            <a:ext cx="7290911" cy="36891698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0204" y="1731501"/>
            <a:ext cx="21332666" cy="36891698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C50B-37AA-4142-A5BD-FA80F7EE4296}" type="datetimeFigureOut">
              <a:rPr lang="en-US" smtClean="0"/>
              <a:pPr/>
              <a:t>11/01/19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8F1CD-7C26-AF45-8AB2-D600F8848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597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C50B-37AA-4142-A5BD-FA80F7EE4296}" type="datetimeFigureOut">
              <a:rPr lang="en-US" smtClean="0"/>
              <a:pPr/>
              <a:t>11/01/19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8F1CD-7C26-AF45-8AB2-D600F8848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211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697" y="27783881"/>
            <a:ext cx="27543442" cy="8587379"/>
          </a:xfrm>
        </p:spPr>
        <p:txBody>
          <a:bodyPr anchor="t"/>
          <a:lstStyle>
            <a:lvl1pPr algn="l">
              <a:defRPr sz="171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697" y="18325759"/>
            <a:ext cx="27543442" cy="9458123"/>
          </a:xfrm>
        </p:spPr>
        <p:txBody>
          <a:bodyPr anchor="b"/>
          <a:lstStyle>
            <a:lvl1pPr marL="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1pPr>
            <a:lvl2pPr marL="1955782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2pPr>
            <a:lvl3pPr marL="3911569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3pPr>
            <a:lvl4pPr marL="586735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823137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778919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734701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690488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64627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C50B-37AA-4142-A5BD-FA80F7EE4296}" type="datetimeFigureOut">
              <a:rPr lang="en-US" smtClean="0"/>
              <a:pPr/>
              <a:t>11/01/19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8F1CD-7C26-AF45-8AB2-D600F8848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523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0202" y="10088679"/>
            <a:ext cx="14311789" cy="28534520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5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72060" y="10088679"/>
            <a:ext cx="14311789" cy="28534520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5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C50B-37AA-4142-A5BD-FA80F7EE4296}" type="datetimeFigureOut">
              <a:rPr lang="en-US" smtClean="0"/>
              <a:pPr/>
              <a:t>11/01/19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8F1CD-7C26-AF45-8AB2-D600F8848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733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2" y="9678319"/>
            <a:ext cx="14317416" cy="4033462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5782" indent="0">
              <a:buNone/>
              <a:defRPr sz="8500" b="1"/>
            </a:lvl2pPr>
            <a:lvl3pPr marL="3911569" indent="0">
              <a:buNone/>
              <a:defRPr sz="7700" b="1"/>
            </a:lvl3pPr>
            <a:lvl4pPr marL="5867350" indent="0">
              <a:buNone/>
              <a:defRPr sz="6800" b="1"/>
            </a:lvl4pPr>
            <a:lvl5pPr marL="7823137" indent="0">
              <a:buNone/>
              <a:defRPr sz="6800" b="1"/>
            </a:lvl5pPr>
            <a:lvl6pPr marL="9778919" indent="0">
              <a:buNone/>
              <a:defRPr sz="6800" b="1"/>
            </a:lvl6pPr>
            <a:lvl7pPr marL="11734701" indent="0">
              <a:buNone/>
              <a:defRPr sz="6800" b="1"/>
            </a:lvl7pPr>
            <a:lvl8pPr marL="13690488" indent="0">
              <a:buNone/>
              <a:defRPr sz="6800" b="1"/>
            </a:lvl8pPr>
            <a:lvl9pPr marL="15646270" indent="0">
              <a:buNone/>
              <a:defRPr sz="68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2" y="13711783"/>
            <a:ext cx="14317416" cy="24911407"/>
          </a:xfrm>
        </p:spPr>
        <p:txBody>
          <a:bodyPr/>
          <a:lstStyle>
            <a:lvl1pPr>
              <a:defRPr sz="10300"/>
            </a:lvl1pPr>
            <a:lvl2pPr>
              <a:defRPr sz="8500"/>
            </a:lvl2pPr>
            <a:lvl3pPr>
              <a:defRPr sz="77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60813" y="9678319"/>
            <a:ext cx="14323040" cy="4033462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5782" indent="0">
              <a:buNone/>
              <a:defRPr sz="8500" b="1"/>
            </a:lvl2pPr>
            <a:lvl3pPr marL="3911569" indent="0">
              <a:buNone/>
              <a:defRPr sz="7700" b="1"/>
            </a:lvl3pPr>
            <a:lvl4pPr marL="5867350" indent="0">
              <a:buNone/>
              <a:defRPr sz="6800" b="1"/>
            </a:lvl4pPr>
            <a:lvl5pPr marL="7823137" indent="0">
              <a:buNone/>
              <a:defRPr sz="6800" b="1"/>
            </a:lvl5pPr>
            <a:lvl6pPr marL="9778919" indent="0">
              <a:buNone/>
              <a:defRPr sz="6800" b="1"/>
            </a:lvl6pPr>
            <a:lvl7pPr marL="11734701" indent="0">
              <a:buNone/>
              <a:defRPr sz="6800" b="1"/>
            </a:lvl7pPr>
            <a:lvl8pPr marL="13690488" indent="0">
              <a:buNone/>
              <a:defRPr sz="6800" b="1"/>
            </a:lvl8pPr>
            <a:lvl9pPr marL="15646270" indent="0">
              <a:buNone/>
              <a:defRPr sz="68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60813" y="13711783"/>
            <a:ext cx="14323040" cy="24911407"/>
          </a:xfrm>
        </p:spPr>
        <p:txBody>
          <a:bodyPr/>
          <a:lstStyle>
            <a:lvl1pPr>
              <a:defRPr sz="10300"/>
            </a:lvl1pPr>
            <a:lvl2pPr>
              <a:defRPr sz="8500"/>
            </a:lvl2pPr>
            <a:lvl3pPr>
              <a:defRPr sz="77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C50B-37AA-4142-A5BD-FA80F7EE4296}" type="datetimeFigureOut">
              <a:rPr lang="en-US" smtClean="0"/>
              <a:pPr/>
              <a:t>11/01/19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8F1CD-7C26-AF45-8AB2-D600F8848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14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C50B-37AA-4142-A5BD-FA80F7EE4296}" type="datetimeFigureOut">
              <a:rPr lang="en-US" smtClean="0"/>
              <a:pPr/>
              <a:t>11/01/19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8F1CD-7C26-AF45-8AB2-D600F8848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994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C50B-37AA-4142-A5BD-FA80F7EE4296}" type="datetimeFigureOut">
              <a:rPr lang="en-US" smtClean="0"/>
              <a:pPr/>
              <a:t>11/01/19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8F1CD-7C26-AF45-8AB2-D600F8848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82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08" y="1721480"/>
            <a:ext cx="10660710" cy="7326296"/>
          </a:xfrm>
        </p:spPr>
        <p:txBody>
          <a:bodyPr anchor="b"/>
          <a:lstStyle>
            <a:lvl1pPr algn="l">
              <a:defRPr sz="85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9084" y="1721490"/>
            <a:ext cx="18114764" cy="36901710"/>
          </a:xfrm>
        </p:spPr>
        <p:txBody>
          <a:bodyPr/>
          <a:lstStyle>
            <a:lvl1pPr>
              <a:defRPr sz="13700"/>
            </a:lvl1pPr>
            <a:lvl2pPr>
              <a:defRPr sz="12000"/>
            </a:lvl2pPr>
            <a:lvl3pPr>
              <a:defRPr sz="103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208" y="9047785"/>
            <a:ext cx="10660710" cy="29575414"/>
          </a:xfrm>
        </p:spPr>
        <p:txBody>
          <a:bodyPr/>
          <a:lstStyle>
            <a:lvl1pPr marL="0" indent="0">
              <a:buNone/>
              <a:defRPr sz="6000"/>
            </a:lvl1pPr>
            <a:lvl2pPr marL="1955782" indent="0">
              <a:buNone/>
              <a:defRPr sz="5100"/>
            </a:lvl2pPr>
            <a:lvl3pPr marL="3911569" indent="0">
              <a:buNone/>
              <a:defRPr sz="4300"/>
            </a:lvl3pPr>
            <a:lvl4pPr marL="5867350" indent="0">
              <a:buNone/>
              <a:defRPr sz="3800"/>
            </a:lvl4pPr>
            <a:lvl5pPr marL="7823137" indent="0">
              <a:buNone/>
              <a:defRPr sz="3800"/>
            </a:lvl5pPr>
            <a:lvl6pPr marL="9778919" indent="0">
              <a:buNone/>
              <a:defRPr sz="3800"/>
            </a:lvl6pPr>
            <a:lvl7pPr marL="11734701" indent="0">
              <a:buNone/>
              <a:defRPr sz="3800"/>
            </a:lvl7pPr>
            <a:lvl8pPr marL="13690488" indent="0">
              <a:buNone/>
              <a:defRPr sz="3800"/>
            </a:lvl8pPr>
            <a:lvl9pPr marL="15646270" indent="0">
              <a:buNone/>
              <a:defRPr sz="38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C50B-37AA-4142-A5BD-FA80F7EE4296}" type="datetimeFigureOut">
              <a:rPr lang="en-US" smtClean="0"/>
              <a:pPr/>
              <a:t>11/01/19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530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1421" y="30266006"/>
            <a:ext cx="19442430" cy="3573073"/>
          </a:xfrm>
        </p:spPr>
        <p:txBody>
          <a:bodyPr anchor="b"/>
          <a:lstStyle>
            <a:lvl1pPr algn="l">
              <a:defRPr sz="85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1421" y="3863320"/>
            <a:ext cx="19442430" cy="25942290"/>
          </a:xfrm>
        </p:spPr>
        <p:txBody>
          <a:bodyPr/>
          <a:lstStyle>
            <a:lvl1pPr marL="0" indent="0">
              <a:buNone/>
              <a:defRPr sz="13700"/>
            </a:lvl1pPr>
            <a:lvl2pPr marL="1955782" indent="0">
              <a:buNone/>
              <a:defRPr sz="12000"/>
            </a:lvl2pPr>
            <a:lvl3pPr marL="3911569" indent="0">
              <a:buNone/>
              <a:defRPr sz="10300"/>
            </a:lvl3pPr>
            <a:lvl4pPr marL="5867350" indent="0">
              <a:buNone/>
              <a:defRPr sz="8500"/>
            </a:lvl4pPr>
            <a:lvl5pPr marL="7823137" indent="0">
              <a:buNone/>
              <a:defRPr sz="8500"/>
            </a:lvl5pPr>
            <a:lvl6pPr marL="9778919" indent="0">
              <a:buNone/>
              <a:defRPr sz="8500"/>
            </a:lvl6pPr>
            <a:lvl7pPr marL="11734701" indent="0">
              <a:buNone/>
              <a:defRPr sz="8500"/>
            </a:lvl7pPr>
            <a:lvl8pPr marL="13690488" indent="0">
              <a:buNone/>
              <a:defRPr sz="8500"/>
            </a:lvl8pPr>
            <a:lvl9pPr marL="15646270" indent="0">
              <a:buNone/>
              <a:defRPr sz="8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1421" y="33839078"/>
            <a:ext cx="19442430" cy="5074357"/>
          </a:xfrm>
        </p:spPr>
        <p:txBody>
          <a:bodyPr/>
          <a:lstStyle>
            <a:lvl1pPr marL="0" indent="0">
              <a:buNone/>
              <a:defRPr sz="6000"/>
            </a:lvl1pPr>
            <a:lvl2pPr marL="1955782" indent="0">
              <a:buNone/>
              <a:defRPr sz="5100"/>
            </a:lvl2pPr>
            <a:lvl3pPr marL="3911569" indent="0">
              <a:buNone/>
              <a:defRPr sz="4300"/>
            </a:lvl3pPr>
            <a:lvl4pPr marL="5867350" indent="0">
              <a:buNone/>
              <a:defRPr sz="3800"/>
            </a:lvl4pPr>
            <a:lvl5pPr marL="7823137" indent="0">
              <a:buNone/>
              <a:defRPr sz="3800"/>
            </a:lvl5pPr>
            <a:lvl6pPr marL="9778919" indent="0">
              <a:buNone/>
              <a:defRPr sz="3800"/>
            </a:lvl6pPr>
            <a:lvl7pPr marL="11734701" indent="0">
              <a:buNone/>
              <a:defRPr sz="3800"/>
            </a:lvl7pPr>
            <a:lvl8pPr marL="13690488" indent="0">
              <a:buNone/>
              <a:defRPr sz="3800"/>
            </a:lvl8pPr>
            <a:lvl9pPr marL="15646270" indent="0">
              <a:buNone/>
              <a:defRPr sz="38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C50B-37AA-4142-A5BD-FA80F7EE4296}" type="datetimeFigureOut">
              <a:rPr lang="en-US" smtClean="0"/>
              <a:pPr/>
              <a:t>11/01/19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8F1CD-7C26-AF45-8AB2-D600F8848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184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20204" y="1731491"/>
            <a:ext cx="29163644" cy="7206191"/>
          </a:xfrm>
          <a:prstGeom prst="rect">
            <a:avLst/>
          </a:prstGeom>
        </p:spPr>
        <p:txBody>
          <a:bodyPr vert="horz" lIns="391157" tIns="195578" rIns="391157" bIns="195578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4" y="10088679"/>
            <a:ext cx="29163644" cy="28534520"/>
          </a:xfrm>
          <a:prstGeom prst="rect">
            <a:avLst/>
          </a:prstGeom>
        </p:spPr>
        <p:txBody>
          <a:bodyPr vert="horz" lIns="391157" tIns="195578" rIns="391157" bIns="195578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0202" y="40074444"/>
            <a:ext cx="7560945" cy="2301978"/>
          </a:xfrm>
          <a:prstGeom prst="rect">
            <a:avLst/>
          </a:prstGeom>
        </p:spPr>
        <p:txBody>
          <a:bodyPr vert="horz" lIns="391157" tIns="195578" rIns="391157" bIns="195578" rtlCol="0" anchor="ctr"/>
          <a:lstStyle>
            <a:lvl1pPr algn="l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1C50B-37AA-4142-A5BD-FA80F7EE4296}" type="datetimeFigureOut">
              <a:rPr lang="en-US" smtClean="0"/>
              <a:pPr/>
              <a:t>11/01/19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71385" y="40074444"/>
            <a:ext cx="10261283" cy="2301978"/>
          </a:xfrm>
          <a:prstGeom prst="rect">
            <a:avLst/>
          </a:prstGeom>
        </p:spPr>
        <p:txBody>
          <a:bodyPr vert="horz" lIns="391157" tIns="195578" rIns="391157" bIns="195578" rtlCol="0" anchor="ctr"/>
          <a:lstStyle>
            <a:lvl1pPr algn="ctr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22904" y="40074444"/>
            <a:ext cx="7560945" cy="2301978"/>
          </a:xfrm>
          <a:prstGeom prst="rect">
            <a:avLst/>
          </a:prstGeom>
        </p:spPr>
        <p:txBody>
          <a:bodyPr vert="horz" lIns="391157" tIns="195578" rIns="391157" bIns="195578" rtlCol="0" anchor="ctr"/>
          <a:lstStyle>
            <a:lvl1pPr algn="r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8F1CD-7C26-AF45-8AB2-D600F8848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9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ctr" defTabSz="1955782" rtl="0" eaLnBrk="1" latinLnBrk="0" hangingPunct="1">
        <a:spcBef>
          <a:spcPct val="0"/>
        </a:spcBef>
        <a:buNone/>
        <a:defRPr sz="1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66836" indent="-1466836" algn="l" defTabSz="1955782" rtl="0" eaLnBrk="1" latinLnBrk="0" hangingPunct="1">
        <a:spcBef>
          <a:spcPct val="20000"/>
        </a:spcBef>
        <a:buFont typeface="Arial"/>
        <a:buChar char="•"/>
        <a:defRPr sz="13700" kern="1200">
          <a:solidFill>
            <a:schemeClr val="tx1"/>
          </a:solidFill>
          <a:latin typeface="+mn-lt"/>
          <a:ea typeface="+mn-ea"/>
          <a:cs typeface="+mn-cs"/>
        </a:defRPr>
      </a:lvl1pPr>
      <a:lvl2pPr marL="3178148" indent="-1222366" algn="l" defTabSz="1955782" rtl="0" eaLnBrk="1" latinLnBrk="0" hangingPunct="1">
        <a:spcBef>
          <a:spcPct val="20000"/>
        </a:spcBef>
        <a:buFont typeface="Arial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889460" indent="-977891" algn="l" defTabSz="1955782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45241" indent="-977891" algn="l" defTabSz="1955782" rtl="0" eaLnBrk="1" latinLnBrk="0" hangingPunct="1">
        <a:spcBef>
          <a:spcPct val="20000"/>
        </a:spcBef>
        <a:buFont typeface="Arial"/>
        <a:buChar char="–"/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801028" indent="-977891" algn="l" defTabSz="1955782" rtl="0" eaLnBrk="1" latinLnBrk="0" hangingPunct="1">
        <a:spcBef>
          <a:spcPct val="20000"/>
        </a:spcBef>
        <a:buFont typeface="Arial"/>
        <a:buChar char="»"/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756810" indent="-977891" algn="l" defTabSz="1955782" rtl="0" eaLnBrk="1" latinLnBrk="0" hangingPunct="1">
        <a:spcBef>
          <a:spcPct val="20000"/>
        </a:spcBef>
        <a:buFont typeface="Arial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712596" indent="-977891" algn="l" defTabSz="1955782" rtl="0" eaLnBrk="1" latinLnBrk="0" hangingPunct="1">
        <a:spcBef>
          <a:spcPct val="20000"/>
        </a:spcBef>
        <a:buFont typeface="Arial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4668379" indent="-977891" algn="l" defTabSz="1955782" rtl="0" eaLnBrk="1" latinLnBrk="0" hangingPunct="1">
        <a:spcBef>
          <a:spcPct val="20000"/>
        </a:spcBef>
        <a:buFont typeface="Arial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6624161" indent="-977891" algn="l" defTabSz="1955782" rtl="0" eaLnBrk="1" latinLnBrk="0" hangingPunct="1">
        <a:spcBef>
          <a:spcPct val="20000"/>
        </a:spcBef>
        <a:buFont typeface="Arial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55782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55782" algn="l" defTabSz="1955782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911569" algn="l" defTabSz="1955782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867350" algn="l" defTabSz="1955782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23137" algn="l" defTabSz="1955782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778919" algn="l" defTabSz="1955782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734701" algn="l" defTabSz="1955782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690488" algn="l" defTabSz="1955782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646270" algn="l" defTabSz="1955782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image" Target="../media/image2.png"/><Relationship Id="rId5" Type="http://schemas.openxmlformats.org/officeDocument/2006/relationships/oleObject" Target="!OLE_LINK1" TargetMode="External"/><Relationship Id="rId6" Type="http://schemas.openxmlformats.org/officeDocument/2006/relationships/image" Target="../media/image1.png"/><Relationship Id="rId7" Type="http://schemas.openxmlformats.org/officeDocument/2006/relationships/image" Target="../media/image3.png"/><Relationship Id="rId8" Type="http://schemas.openxmlformats.org/officeDocument/2006/relationships/image" Target="../media/image4.png"/><Relationship Id="rId9" Type="http://schemas.openxmlformats.org/officeDocument/2006/relationships/image" Target="../media/image5.png"/><Relationship Id="rId10" Type="http://schemas.openxmlformats.org/officeDocument/2006/relationships/image" Target="../media/image6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91"/>
          <p:cNvSpPr/>
          <p:nvPr/>
        </p:nvSpPr>
        <p:spPr>
          <a:xfrm>
            <a:off x="437108" y="25563322"/>
            <a:ext cx="12420000" cy="7240438"/>
          </a:xfrm>
          <a:prstGeom prst="rect">
            <a:avLst/>
          </a:prstGeom>
          <a:solidFill>
            <a:srgbClr val="FFFFFF"/>
          </a:solidFill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58" tIns="45729" rIns="91458" bIns="45729" rtlCol="0" anchor="ctr"/>
          <a:lstStyle/>
          <a:p>
            <a:pPr algn="ctr"/>
            <a:endParaRPr lang="en-US" sz="6800" b="1" dirty="0">
              <a:ln w="76200" cmpd="sng">
                <a:solidFill>
                  <a:schemeClr val="tx1"/>
                </a:solidFill>
              </a:ln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37110" y="9291523"/>
            <a:ext cx="12420000" cy="7045757"/>
          </a:xfrm>
          <a:prstGeom prst="rect">
            <a:avLst/>
          </a:prstGeom>
          <a:solidFill>
            <a:srgbClr val="FFFFFF"/>
          </a:solidFill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58" tIns="45729" rIns="91458" bIns="45729" rtlCol="0" anchor="ctr"/>
          <a:lstStyle/>
          <a:p>
            <a:pPr algn="ctr"/>
            <a:endParaRPr lang="en-US" sz="6800" b="1" dirty="0">
              <a:ln w="76200" cmpd="sng">
                <a:solidFill>
                  <a:schemeClr val="tx1"/>
                </a:solidFill>
              </a:ln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37109" y="9315428"/>
            <a:ext cx="12420885" cy="96417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INTRODUÇÃO</a:t>
            </a:r>
            <a:endParaRPr lang="pt-BR" sz="4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913" y="1288871"/>
            <a:ext cx="4026491" cy="3828556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396078" y="327161"/>
            <a:ext cx="31665986" cy="8494110"/>
          </a:xfrm>
          <a:prstGeom prst="rect">
            <a:avLst/>
          </a:prstGeom>
          <a:solidFill>
            <a:srgbClr val="FFFFFF"/>
          </a:solidFill>
          <a:ln w="76200" cmpd="sng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58" tIns="45729" rIns="91458" bIns="45729" rtlCol="0" anchor="ctr"/>
          <a:lstStyle/>
          <a:p>
            <a:pPr algn="ctr"/>
            <a:endParaRPr lang="en-US" sz="6800" b="1" dirty="0">
              <a:ln w="76200" cmpd="sng">
                <a:solidFill>
                  <a:schemeClr val="tx1"/>
                </a:solidFill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3" name="Rectangle 5"/>
          <p:cNvSpPr txBox="1">
            <a:spLocks noChangeArrowheads="1"/>
          </p:cNvSpPr>
          <p:nvPr/>
        </p:nvSpPr>
        <p:spPr>
          <a:xfrm>
            <a:off x="2961115" y="5094437"/>
            <a:ext cx="24304582" cy="3201839"/>
          </a:xfrm>
          <a:prstGeom prst="rect">
            <a:avLst/>
          </a:prstGeom>
        </p:spPr>
        <p:txBody>
          <a:bodyPr vert="horz" lIns="390920" tIns="195460" rIns="390920" bIns="195460" rtlCol="0">
            <a:noAutofit/>
          </a:bodyPr>
          <a:lstStyle/>
          <a:p>
            <a:pPr algn="ctr"/>
            <a:r>
              <a:rPr lang="pt-BR" sz="4000" dirty="0">
                <a:latin typeface="Arial"/>
                <a:cs typeface="Arial"/>
              </a:rPr>
              <a:t>Bárbara Guimarães Lisboa </a:t>
            </a:r>
            <a:r>
              <a:rPr lang="pt-BR" sz="4000" dirty="0" smtClean="0">
                <a:latin typeface="Arial"/>
                <a:cs typeface="Arial"/>
              </a:rPr>
              <a:t>Lima, Carla </a:t>
            </a:r>
            <a:r>
              <a:rPr lang="pt-BR" sz="4000" dirty="0">
                <a:latin typeface="Arial"/>
                <a:cs typeface="Arial"/>
              </a:rPr>
              <a:t>de Souza </a:t>
            </a:r>
            <a:r>
              <a:rPr lang="pt-BR" sz="4000" dirty="0" smtClean="0">
                <a:latin typeface="Arial"/>
                <a:cs typeface="Arial"/>
              </a:rPr>
              <a:t>Moreira</a:t>
            </a:r>
            <a:r>
              <a:rPr lang="pt-BR" sz="4000" dirty="0">
                <a:latin typeface="Arial"/>
                <a:cs typeface="Arial"/>
              </a:rPr>
              <a:t>,</a:t>
            </a:r>
          </a:p>
          <a:p>
            <a:pPr algn="ctr"/>
            <a:r>
              <a:rPr lang="en-US" sz="4000" dirty="0">
                <a:latin typeface="Arial"/>
                <a:cs typeface="Arial"/>
              </a:rPr>
              <a:t>Thais </a:t>
            </a:r>
            <a:r>
              <a:rPr lang="en-US" sz="4000" dirty="0" err="1">
                <a:latin typeface="Arial"/>
                <a:cs typeface="Arial"/>
              </a:rPr>
              <a:t>Nascimento</a:t>
            </a:r>
            <a:r>
              <a:rPr lang="en-US" sz="4000" dirty="0">
                <a:latin typeface="Arial"/>
                <a:cs typeface="Arial"/>
              </a:rPr>
              <a:t> </a:t>
            </a:r>
            <a:r>
              <a:rPr lang="en-US" sz="4000" dirty="0" err="1">
                <a:latin typeface="Arial"/>
                <a:cs typeface="Arial"/>
              </a:rPr>
              <a:t>Viana</a:t>
            </a:r>
            <a:r>
              <a:rPr lang="en-US" sz="4000" dirty="0">
                <a:latin typeface="Arial"/>
                <a:cs typeface="Arial"/>
              </a:rPr>
              <a:t> </a:t>
            </a:r>
            <a:r>
              <a:rPr lang="en-US" sz="4000" dirty="0" err="1">
                <a:latin typeface="Arial"/>
                <a:cs typeface="Arial"/>
              </a:rPr>
              <a:t>Penna</a:t>
            </a:r>
            <a:r>
              <a:rPr lang="en-US" sz="4000" dirty="0">
                <a:latin typeface="Arial"/>
                <a:cs typeface="Arial"/>
              </a:rPr>
              <a:t> </a:t>
            </a:r>
            <a:r>
              <a:rPr lang="en-US" sz="4000" dirty="0" smtClean="0">
                <a:latin typeface="Arial"/>
                <a:cs typeface="Arial"/>
              </a:rPr>
              <a:t>Souza,</a:t>
            </a:r>
          </a:p>
          <a:p>
            <a:pPr algn="ctr"/>
            <a:r>
              <a:rPr lang="en-US" sz="4000" dirty="0" smtClean="0">
                <a:latin typeface="Arial"/>
                <a:cs typeface="Arial"/>
              </a:rPr>
              <a:t> </a:t>
            </a:r>
            <a:endParaRPr lang="en-US" sz="3600" dirty="0" smtClean="0"/>
          </a:p>
          <a:p>
            <a:pPr algn="ctr"/>
            <a:r>
              <a:rPr lang="en-US" sz="3200" dirty="0">
                <a:latin typeface="Arial"/>
                <a:cs typeface="Arial"/>
              </a:rPr>
              <a:t>Hospital São Geraldo HC-UFMG, Belo Horizonte, </a:t>
            </a:r>
            <a:r>
              <a:rPr lang="en-US" sz="3200" dirty="0" err="1">
                <a:latin typeface="Arial"/>
                <a:cs typeface="Arial"/>
              </a:rPr>
              <a:t>Brasil</a:t>
            </a:r>
            <a:endParaRPr lang="pt-BR" sz="3200" dirty="0">
              <a:latin typeface="Arial"/>
              <a:cs typeface="Arial"/>
            </a:endParaRPr>
          </a:p>
          <a:p>
            <a:pPr algn="ctr"/>
            <a:endParaRPr lang="pt-BR" sz="4000" dirty="0"/>
          </a:p>
          <a:p>
            <a:pPr algn="ctr">
              <a:buSzPct val="25000"/>
            </a:pPr>
            <a:r>
              <a:rPr lang="pt-BR" sz="4700" dirty="0" smtClean="0">
                <a:solidFill>
                  <a:schemeClr val="dk1"/>
                </a:solidFill>
                <a:latin typeface="+mj-lt"/>
                <a:ea typeface="Calibri"/>
                <a:cs typeface="Arial"/>
                <a:sym typeface="Calibri"/>
              </a:rPr>
              <a:t> </a:t>
            </a:r>
            <a:endParaRPr lang="pt-BR" sz="4700" dirty="0">
              <a:solidFill>
                <a:schemeClr val="dk1"/>
              </a:solidFill>
              <a:latin typeface="+mj-lt"/>
              <a:ea typeface="Calibri"/>
              <a:cs typeface="Arial"/>
              <a:sym typeface="Calibri"/>
            </a:endParaRPr>
          </a:p>
        </p:txBody>
      </p:sp>
      <p:graphicFrame>
        <p:nvGraphicFramePr>
          <p:cNvPr id="5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9217489"/>
              </p:ext>
            </p:extLst>
          </p:nvPr>
        </p:nvGraphicFramePr>
        <p:xfrm>
          <a:off x="28146551" y="1331636"/>
          <a:ext cx="3403991" cy="2926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name="Document" r:id="rId5" imgW="1206456" imgH="863568" progId="Word.Document.12">
                  <p:link updateAutomatic="1"/>
                </p:oleObj>
              </mc:Choice>
              <mc:Fallback>
                <p:oleObj name="Document" r:id="rId5" imgW="1206456" imgH="863568" progId="Word.Document.12">
                  <p:link updateAutomatic="1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46551" y="1331636"/>
                        <a:ext cx="3403991" cy="29260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0" name="Picture 49"/>
          <p:cNvPicPr>
            <a:picLocks noChangeAspect="1"/>
          </p:cNvPicPr>
          <p:nvPr/>
        </p:nvPicPr>
        <p:blipFill>
          <a:blip r:embed="rId7"/>
          <a:srcRect t="6680"/>
          <a:stretch>
            <a:fillRect/>
          </a:stretch>
        </p:blipFill>
        <p:spPr>
          <a:xfrm>
            <a:off x="27711884" y="5117427"/>
            <a:ext cx="4043879" cy="3232636"/>
          </a:xfrm>
          <a:prstGeom prst="rect">
            <a:avLst/>
          </a:prstGeom>
        </p:spPr>
      </p:pic>
      <p:sp>
        <p:nvSpPr>
          <p:cNvPr id="92" name="Rectangle 91"/>
          <p:cNvSpPr/>
          <p:nvPr/>
        </p:nvSpPr>
        <p:spPr>
          <a:xfrm>
            <a:off x="477025" y="33075259"/>
            <a:ext cx="31585037" cy="4155083"/>
          </a:xfrm>
          <a:prstGeom prst="rect">
            <a:avLst/>
          </a:prstGeom>
          <a:solidFill>
            <a:srgbClr val="FFFFFF"/>
          </a:solidFill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58" tIns="45729" rIns="91458" bIns="45729" rtlCol="0" anchor="ctr"/>
          <a:lstStyle/>
          <a:p>
            <a:pPr algn="ctr"/>
            <a:endParaRPr lang="en-US" sz="6800" b="1" dirty="0">
              <a:ln w="76200" cmpd="sng">
                <a:solidFill>
                  <a:schemeClr val="tx1"/>
                </a:solidFill>
              </a:ln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1400497" y="34651403"/>
            <a:ext cx="9748552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274854">
              <a:lnSpc>
                <a:spcPct val="120000"/>
              </a:lnSpc>
            </a:pPr>
            <a:r>
              <a:rPr lang="x-none" sz="2600" dirty="0"/>
              <a:t>	</a:t>
            </a:r>
          </a:p>
        </p:txBody>
      </p:sp>
      <p:sp>
        <p:nvSpPr>
          <p:cNvPr id="95" name="Rectangle 94"/>
          <p:cNvSpPr/>
          <p:nvPr/>
        </p:nvSpPr>
        <p:spPr>
          <a:xfrm>
            <a:off x="490898" y="37449199"/>
            <a:ext cx="31571165" cy="5108227"/>
          </a:xfrm>
          <a:prstGeom prst="rect">
            <a:avLst/>
          </a:prstGeom>
          <a:solidFill>
            <a:srgbClr val="FFFFFF"/>
          </a:solidFill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58" tIns="45729" rIns="91458" bIns="45729" rtlCol="0" anchor="ctr"/>
          <a:lstStyle/>
          <a:p>
            <a:pPr algn="ctr"/>
            <a:endParaRPr lang="en-US" sz="6800" b="1" dirty="0">
              <a:ln w="76200" cmpd="sng">
                <a:solidFill>
                  <a:schemeClr val="tx1"/>
                </a:solidFill>
              </a:ln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1185051" y="37907905"/>
            <a:ext cx="30365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ln>
                  <a:solidFill>
                    <a:srgbClr val="011338"/>
                  </a:solidFill>
                </a:ln>
                <a:latin typeface="Arial"/>
                <a:cs typeface="Arial"/>
              </a:rPr>
              <a:t>REFERÊNCIAS BIBLIOGRÁFICAS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47164" y="19308407"/>
            <a:ext cx="9745745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274854">
              <a:lnSpc>
                <a:spcPct val="120000"/>
              </a:lnSpc>
            </a:pPr>
            <a:r>
              <a:rPr lang="pt-BR" sz="2600" dirty="0"/>
              <a:t>	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47164" y="32580680"/>
            <a:ext cx="9745745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274854">
              <a:lnSpc>
                <a:spcPct val="120000"/>
              </a:lnSpc>
            </a:pPr>
            <a:endParaRPr lang="pt-BR" sz="2600" dirty="0"/>
          </a:p>
        </p:txBody>
      </p:sp>
      <p:sp>
        <p:nvSpPr>
          <p:cNvPr id="42" name="Rectangle 5"/>
          <p:cNvSpPr txBox="1">
            <a:spLocks noChangeArrowheads="1"/>
          </p:cNvSpPr>
          <p:nvPr/>
        </p:nvSpPr>
        <p:spPr>
          <a:xfrm>
            <a:off x="1930603" y="1331636"/>
            <a:ext cx="26365606" cy="4803863"/>
          </a:xfrm>
          <a:prstGeom prst="rect">
            <a:avLst/>
          </a:prstGeom>
        </p:spPr>
        <p:txBody>
          <a:bodyPr vert="horz" lIns="390920" tIns="195460" rIns="390920" bIns="195460" rtlCol="0">
            <a:noAutofit/>
          </a:bodyPr>
          <a:lstStyle/>
          <a:p>
            <a:pPr algn="ctr">
              <a:lnSpc>
                <a:spcPct val="120000"/>
              </a:lnSpc>
              <a:buSzPct val="25000"/>
            </a:pPr>
            <a:r>
              <a:rPr lang="pt-BR" sz="7200" b="1" dirty="0"/>
              <a:t>ESTUDO EPIDEMIOLÓGICO DE URGÊNCIAS OFTALMOLÓGICAS DE UM HOSPITAL UNIVERSITÁRIO DE REFERÊNCIA EM MINAS GERAIS </a:t>
            </a:r>
            <a:endParaRPr lang="pt-BR" sz="7200" b="1" dirty="0">
              <a:latin typeface="Arial"/>
              <a:cs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5120" y="10660061"/>
            <a:ext cx="11763194" cy="6161438"/>
          </a:xfrm>
          <a:prstGeom prst="rect">
            <a:avLst/>
          </a:prstGeom>
        </p:spPr>
        <p:txBody>
          <a:bodyPr wrap="square" lIns="91531" tIns="45766" rIns="91531" bIns="45766">
            <a:spAutoFit/>
          </a:bodyPr>
          <a:lstStyle/>
          <a:p>
            <a:pPr algn="just"/>
            <a:r>
              <a:rPr lang="pt-BR" sz="35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sz="3500" dirty="0">
                <a:latin typeface="Arial" pitchFamily="34" charset="0"/>
                <a:cs typeface="Arial" pitchFamily="34" charset="0"/>
              </a:rPr>
              <a:t>presente estudo tem por objetivo realizar análise epidemiológica dos pacientes atendidos diariamente no setor de </a:t>
            </a:r>
            <a:r>
              <a:rPr lang="pt-BR" sz="3500" dirty="0" err="1">
                <a:latin typeface="Arial" pitchFamily="34" charset="0"/>
                <a:cs typeface="Arial" pitchFamily="34" charset="0"/>
              </a:rPr>
              <a:t>Urgência</a:t>
            </a:r>
            <a:r>
              <a:rPr lang="pt-BR" sz="3500" dirty="0">
                <a:latin typeface="Arial" pitchFamily="34" charset="0"/>
                <a:cs typeface="Arial" pitchFamily="34" charset="0"/>
              </a:rPr>
              <a:t> do Hospital </a:t>
            </a:r>
            <a:r>
              <a:rPr lang="pt-BR" sz="3500" dirty="0" err="1">
                <a:latin typeface="Arial" pitchFamily="34" charset="0"/>
                <a:cs typeface="Arial" pitchFamily="34" charset="0"/>
              </a:rPr>
              <a:t>São</a:t>
            </a:r>
            <a:r>
              <a:rPr lang="pt-BR" sz="3500" dirty="0">
                <a:latin typeface="Arial" pitchFamily="34" charset="0"/>
                <a:cs typeface="Arial" pitchFamily="34" charset="0"/>
              </a:rPr>
              <a:t> Geraldo / HC-UFMG no </a:t>
            </a:r>
            <a:r>
              <a:rPr lang="pt-BR" sz="3500" dirty="0" err="1">
                <a:latin typeface="Arial" pitchFamily="34" charset="0"/>
                <a:cs typeface="Arial" pitchFamily="34" charset="0"/>
              </a:rPr>
              <a:t>período</a:t>
            </a:r>
            <a:r>
              <a:rPr lang="pt-BR" sz="3500" dirty="0">
                <a:latin typeface="Arial" pitchFamily="34" charset="0"/>
                <a:cs typeface="Arial" pitchFamily="34" charset="0"/>
              </a:rPr>
              <a:t> de setembro a outubro de 2018. Foi considerado que a demanda por atendimento oftalmológico não é suprida pelo serviço oferecido na rede pública de Minas Gerais. Portanto, acredita-se que parcela considerável das consultas de urgência corresponda à atendimentos de caráter eletivo devendo assim ser conduzido </a:t>
            </a:r>
            <a:r>
              <a:rPr lang="pt-BR" sz="3500" dirty="0" err="1">
                <a:latin typeface="Arial" pitchFamily="34" charset="0"/>
                <a:cs typeface="Arial" pitchFamily="34" charset="0"/>
              </a:rPr>
              <a:t>ambulatorialmente</a:t>
            </a:r>
            <a:r>
              <a:rPr lang="pt-BR" sz="3500" dirty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endParaRPr lang="pt-BR" sz="3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15400" y="34237996"/>
            <a:ext cx="31040363" cy="3324080"/>
          </a:xfrm>
          <a:prstGeom prst="rect">
            <a:avLst/>
          </a:prstGeom>
        </p:spPr>
        <p:txBody>
          <a:bodyPr wrap="square" lIns="91531" tIns="45766" rIns="91531" bIns="45766">
            <a:spAutoFit/>
          </a:bodyPr>
          <a:lstStyle/>
          <a:p>
            <a:pPr algn="just"/>
            <a:r>
              <a:rPr lang="pt-BR" sz="3500" dirty="0">
                <a:latin typeface="Arial" pitchFamily="34" charset="0"/>
                <a:cs typeface="Arial" pitchFamily="34" charset="0"/>
              </a:rPr>
              <a:t>As causas não traumáticas foram as mais frequentes. Dentre elas, a conjuntivite infecciosa foi a afecção mais prevalente. Trata-se de doença comum e de curso benigno que poderia ser diagnosticada e tratada em serviço primário de atendimento. Cerca </a:t>
            </a:r>
            <a:r>
              <a:rPr lang="pt-BR" sz="3500">
                <a:latin typeface="Arial" pitchFamily="34" charset="0"/>
                <a:cs typeface="Arial" pitchFamily="34" charset="0"/>
              </a:rPr>
              <a:t>de </a:t>
            </a:r>
            <a:r>
              <a:rPr lang="pt-BR" sz="3500" smtClean="0">
                <a:latin typeface="Arial" pitchFamily="34" charset="0"/>
                <a:cs typeface="Arial" pitchFamily="34" charset="0"/>
              </a:rPr>
              <a:t>35</a:t>
            </a:r>
            <a:r>
              <a:rPr lang="pt-BR" sz="3500" dirty="0">
                <a:latin typeface="Arial" pitchFamily="34" charset="0"/>
                <a:cs typeface="Arial" pitchFamily="34" charset="0"/>
              </a:rPr>
              <a:t>% dos atendimentos ocorrem por doenças de manejo eletivo, o que pode ser reflexo da demanda reprimida  de consultas oftalmológicas do Estado. O Hospital </a:t>
            </a:r>
            <a:r>
              <a:rPr lang="pt-BR" sz="3500" dirty="0" err="1">
                <a:latin typeface="Arial" pitchFamily="34" charset="0"/>
                <a:cs typeface="Arial" pitchFamily="34" charset="0"/>
              </a:rPr>
              <a:t>São</a:t>
            </a:r>
            <a:r>
              <a:rPr lang="pt-BR" sz="3500" dirty="0">
                <a:latin typeface="Arial" pitchFamily="34" charset="0"/>
                <a:cs typeface="Arial" pitchFamily="34" charset="0"/>
              </a:rPr>
              <a:t> Geraldo é o único serviço de urgência em oftalmologia com funcionamento 24 horas por dia e atendimento pela rede pública em Minas Gerais, desempenhando, assim, papel de referência em urgências oftalmológicas. </a:t>
            </a:r>
          </a:p>
          <a:p>
            <a:pPr algn="just"/>
            <a:endParaRPr lang="pt-BR" sz="3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98292" y="38866327"/>
            <a:ext cx="30508410" cy="3955022"/>
          </a:xfrm>
          <a:prstGeom prst="rect">
            <a:avLst/>
          </a:prstGeom>
        </p:spPr>
        <p:txBody>
          <a:bodyPr wrap="square" lIns="91531" tIns="45766" rIns="91531" bIns="45766">
            <a:spAutoFit/>
          </a:bodyPr>
          <a:lstStyle/>
          <a:p>
            <a:r>
              <a:rPr lang="pt-BR" sz="3600" dirty="0" err="1"/>
              <a:t>Araújo</a:t>
            </a:r>
            <a:r>
              <a:rPr lang="pt-BR" sz="3600" dirty="0"/>
              <a:t> AAS, </a:t>
            </a:r>
            <a:r>
              <a:rPr lang="pt-BR" sz="3600" dirty="0" smtClean="0"/>
              <a:t>et al</a:t>
            </a:r>
            <a:r>
              <a:rPr lang="pt-BR" sz="3600" dirty="0" smtClean="0"/>
              <a:t>. </a:t>
            </a:r>
            <a:r>
              <a:rPr lang="pt-BR" sz="3600" dirty="0" err="1"/>
              <a:t>Urgência</a:t>
            </a:r>
            <a:r>
              <a:rPr lang="pt-BR" sz="3600" dirty="0"/>
              <a:t> </a:t>
            </a:r>
            <a:r>
              <a:rPr lang="pt-BR" sz="3600" dirty="0" err="1"/>
              <a:t>oftalmológica</a:t>
            </a:r>
            <a:r>
              <a:rPr lang="pt-BR" sz="3600" dirty="0"/>
              <a:t>: corpo estranho ocular ainda como principal causa. </a:t>
            </a:r>
            <a:r>
              <a:rPr lang="pt-BR" sz="3600" dirty="0" err="1"/>
              <a:t>Arq</a:t>
            </a:r>
            <a:r>
              <a:rPr lang="pt-BR" sz="3600" dirty="0"/>
              <a:t> </a:t>
            </a:r>
            <a:r>
              <a:rPr lang="pt-BR" sz="3600" dirty="0" err="1"/>
              <a:t>Bras</a:t>
            </a:r>
            <a:r>
              <a:rPr lang="pt-BR" sz="3600" dirty="0"/>
              <a:t> Oftalmol. 2002;65(2):223-7 </a:t>
            </a:r>
            <a:endParaRPr lang="pt-BR" sz="3600" dirty="0" smtClean="0"/>
          </a:p>
          <a:p>
            <a:r>
              <a:rPr lang="pt-BR" sz="3600" dirty="0" err="1" smtClean="0"/>
              <a:t>Khare</a:t>
            </a:r>
            <a:r>
              <a:rPr lang="pt-BR" sz="3600" dirty="0" smtClean="0"/>
              <a:t> </a:t>
            </a:r>
            <a:r>
              <a:rPr lang="pt-BR" sz="3600" dirty="0"/>
              <a:t>GD</a:t>
            </a:r>
            <a:r>
              <a:rPr lang="pt-BR" sz="3600"/>
              <a:t>, </a:t>
            </a:r>
            <a:r>
              <a:rPr lang="pt-BR" sz="3600" smtClean="0"/>
              <a:t>et al</a:t>
            </a:r>
            <a:r>
              <a:rPr lang="pt-BR" sz="3600" smtClean="0"/>
              <a:t>. </a:t>
            </a:r>
            <a:r>
              <a:rPr lang="pt-BR" sz="3600" dirty="0"/>
              <a:t>Common </a:t>
            </a:r>
            <a:r>
              <a:rPr lang="pt-BR" sz="3600" dirty="0" err="1"/>
              <a:t>ophthalmic</a:t>
            </a:r>
            <a:r>
              <a:rPr lang="pt-BR" sz="3600" dirty="0"/>
              <a:t> </a:t>
            </a:r>
            <a:r>
              <a:rPr lang="pt-BR" sz="3600" dirty="0" err="1" smtClean="0"/>
              <a:t>emergencies</a:t>
            </a:r>
            <a:r>
              <a:rPr lang="pt-BR" sz="3600" dirty="0"/>
              <a:t>. </a:t>
            </a:r>
            <a:r>
              <a:rPr lang="pt-BR" sz="3600" dirty="0" err="1"/>
              <a:t>Int</a:t>
            </a:r>
            <a:r>
              <a:rPr lang="pt-BR" sz="3600" dirty="0"/>
              <a:t> J </a:t>
            </a:r>
            <a:r>
              <a:rPr lang="pt-BR" sz="3600" dirty="0" err="1"/>
              <a:t>Clin</a:t>
            </a:r>
            <a:r>
              <a:rPr lang="pt-BR" sz="3600" dirty="0"/>
              <a:t> </a:t>
            </a:r>
            <a:r>
              <a:rPr lang="pt-BR" sz="3600" dirty="0" err="1"/>
              <a:t>Pract</a:t>
            </a:r>
            <a:r>
              <a:rPr lang="pt-BR" sz="3600" dirty="0"/>
              <a:t>. 2008;62(11):1776-84. </a:t>
            </a:r>
            <a:endParaRPr lang="pt-BR" sz="3600" dirty="0" smtClean="0"/>
          </a:p>
          <a:p>
            <a:r>
              <a:rPr lang="pt-BR" sz="3600" dirty="0" smtClean="0"/>
              <a:t>Campos </a:t>
            </a:r>
            <a:r>
              <a:rPr lang="pt-BR" sz="3600" dirty="0" err="1"/>
              <a:t>Júnior</a:t>
            </a:r>
            <a:r>
              <a:rPr lang="pt-BR" sz="3600" dirty="0"/>
              <a:t> JC. Perfil do atendimento </a:t>
            </a:r>
            <a:r>
              <a:rPr lang="pt-BR" sz="3600" dirty="0" err="1"/>
              <a:t>oftalmológico</a:t>
            </a:r>
            <a:r>
              <a:rPr lang="pt-BR" sz="3600" dirty="0"/>
              <a:t> de </a:t>
            </a:r>
            <a:r>
              <a:rPr lang="pt-BR" sz="3600" dirty="0" err="1"/>
              <a:t>urgência</a:t>
            </a:r>
            <a:r>
              <a:rPr lang="pt-BR" sz="3600" dirty="0"/>
              <a:t>. </a:t>
            </a:r>
            <a:r>
              <a:rPr lang="pt-BR" sz="3600" dirty="0" err="1"/>
              <a:t>Rev</a:t>
            </a:r>
            <a:r>
              <a:rPr lang="pt-BR" sz="3600" dirty="0"/>
              <a:t> </a:t>
            </a:r>
            <a:r>
              <a:rPr lang="pt-BR" sz="3600" dirty="0" err="1"/>
              <a:t>Bras</a:t>
            </a:r>
            <a:r>
              <a:rPr lang="pt-BR" sz="3600" dirty="0"/>
              <a:t> Oftalmol. 2004;63(2):89-91. </a:t>
            </a:r>
          </a:p>
          <a:p>
            <a:r>
              <a:rPr lang="pt-BR" sz="3600" dirty="0" err="1" smtClean="0"/>
              <a:t>Gómez</a:t>
            </a:r>
            <a:r>
              <a:rPr lang="pt-BR" sz="3600" dirty="0" smtClean="0"/>
              <a:t> </a:t>
            </a:r>
            <a:r>
              <a:rPr lang="pt-BR" sz="3600" dirty="0"/>
              <a:t>RM. </a:t>
            </a:r>
            <a:r>
              <a:rPr lang="pt-BR" sz="3600" dirty="0" err="1"/>
              <a:t>Urgências</a:t>
            </a:r>
            <a:r>
              <a:rPr lang="pt-BR" sz="3600" dirty="0"/>
              <a:t> </a:t>
            </a:r>
            <a:r>
              <a:rPr lang="pt-BR" sz="3600" dirty="0" err="1"/>
              <a:t>oftalmológicas</a:t>
            </a:r>
            <a:r>
              <a:rPr lang="pt-BR" sz="3600" dirty="0"/>
              <a:t>. </a:t>
            </a:r>
            <a:r>
              <a:rPr lang="pt-BR" sz="3600" dirty="0" err="1"/>
              <a:t>Revision</a:t>
            </a:r>
            <a:r>
              <a:rPr lang="pt-BR" sz="3600" dirty="0"/>
              <a:t> dos 2209 casos. </a:t>
            </a:r>
            <a:r>
              <a:rPr lang="pt-BR" sz="3600" dirty="0" err="1"/>
              <a:t>Bol</a:t>
            </a:r>
            <a:r>
              <a:rPr lang="pt-BR" sz="3600" dirty="0"/>
              <a:t> </a:t>
            </a:r>
            <a:r>
              <a:rPr lang="pt-BR" sz="3600" dirty="0" err="1"/>
              <a:t>Hosp</a:t>
            </a:r>
            <a:r>
              <a:rPr lang="pt-BR" sz="3600" dirty="0"/>
              <a:t> </a:t>
            </a:r>
            <a:r>
              <a:rPr lang="pt-BR" sz="3600" dirty="0" err="1"/>
              <a:t>Viña</a:t>
            </a:r>
            <a:r>
              <a:rPr lang="pt-BR" sz="3600" dirty="0"/>
              <a:t> Del Mar 1985;41:46-50. </a:t>
            </a:r>
          </a:p>
          <a:p>
            <a:r>
              <a:rPr lang="pt-BR" sz="3600" dirty="0" smtClean="0"/>
              <a:t>Pereira </a:t>
            </a:r>
            <a:r>
              <a:rPr lang="pt-BR" sz="3600" dirty="0"/>
              <a:t>FB. Perfil da demanda e morbidade dos pacientes atendidos em centro de </a:t>
            </a:r>
            <a:r>
              <a:rPr lang="pt-BR" sz="3600" dirty="0" err="1"/>
              <a:t>urgências</a:t>
            </a:r>
            <a:r>
              <a:rPr lang="pt-BR" sz="3600" dirty="0"/>
              <a:t> </a:t>
            </a:r>
            <a:r>
              <a:rPr lang="pt-BR" sz="3600" dirty="0" err="1"/>
              <a:t>oftalmológicas</a:t>
            </a:r>
            <a:r>
              <a:rPr lang="pt-BR" sz="3600" dirty="0"/>
              <a:t> de um hospital </a:t>
            </a:r>
            <a:r>
              <a:rPr lang="pt-BR" sz="3600" dirty="0" err="1"/>
              <a:t>universitário</a:t>
            </a:r>
            <a:r>
              <a:rPr lang="pt-BR" sz="3600" dirty="0"/>
              <a:t>. </a:t>
            </a:r>
            <a:r>
              <a:rPr lang="pt-BR" sz="3600" dirty="0" err="1"/>
              <a:t>Rev</a:t>
            </a:r>
            <a:r>
              <a:rPr lang="pt-BR" sz="3600" dirty="0"/>
              <a:t> </a:t>
            </a:r>
            <a:r>
              <a:rPr lang="pt-BR" sz="3600" dirty="0" err="1"/>
              <a:t>Bras</a:t>
            </a:r>
            <a:r>
              <a:rPr lang="pt-BR" sz="3600" dirty="0"/>
              <a:t> Oftalmol. 2011; 70 (4): 238-42 </a:t>
            </a:r>
          </a:p>
          <a:p>
            <a:pPr marL="457657" indent="-457657" algn="just">
              <a:buFont typeface="Arial"/>
              <a:buChar char="•"/>
            </a:pPr>
            <a:endParaRPr lang="pt-BR" sz="3500" dirty="0"/>
          </a:p>
        </p:txBody>
      </p:sp>
      <p:sp>
        <p:nvSpPr>
          <p:cNvPr id="84" name="Rectangle 50"/>
          <p:cNvSpPr/>
          <p:nvPr/>
        </p:nvSpPr>
        <p:spPr>
          <a:xfrm>
            <a:off x="455861" y="16810097"/>
            <a:ext cx="12420000" cy="8027513"/>
          </a:xfrm>
          <a:prstGeom prst="rect">
            <a:avLst/>
          </a:prstGeom>
          <a:solidFill>
            <a:srgbClr val="FFFFFF"/>
          </a:solidFill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58" tIns="45729" rIns="91458" bIns="45729" rtlCol="0" anchor="ctr"/>
          <a:lstStyle/>
          <a:p>
            <a:pPr algn="ctr"/>
            <a:endParaRPr lang="en-US" sz="6800" b="1" dirty="0">
              <a:ln w="76200" cmpd="sng">
                <a:solidFill>
                  <a:schemeClr val="tx1"/>
                </a:solidFill>
              </a:ln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3" name="Rectangle 21"/>
          <p:cNvSpPr/>
          <p:nvPr/>
        </p:nvSpPr>
        <p:spPr>
          <a:xfrm>
            <a:off x="716801" y="18098996"/>
            <a:ext cx="11741512" cy="6555734"/>
          </a:xfrm>
          <a:prstGeom prst="rect">
            <a:avLst/>
          </a:prstGeom>
        </p:spPr>
        <p:txBody>
          <a:bodyPr wrap="square" lIns="91531" tIns="45766" rIns="91531" bIns="45766">
            <a:spAutoFit/>
          </a:bodyPr>
          <a:lstStyle/>
          <a:p>
            <a:pPr algn="just"/>
            <a:r>
              <a:rPr lang="pt-BR" sz="3500" dirty="0">
                <a:latin typeface="Arial" pitchFamily="34" charset="0"/>
                <a:cs typeface="Arial" pitchFamily="34" charset="0"/>
              </a:rPr>
              <a:t>Estudo observacional transversal realizado a partir de dados coletados em formulário específico preenchido pelos médicos residentes em oftalmologia do primeiro ano durante período de setembro a outubro de 2018. As variáveis utilizadas incluíram idade, triagem, acompanhamento oftalmológico prévio, queixa principal, tempo de queixa, diagnóstico principal e conduta médica adotada.</a:t>
            </a:r>
            <a:r>
              <a:rPr lang="pt-BR" sz="35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3500" dirty="0">
                <a:latin typeface="Arial" pitchFamily="34" charset="0"/>
                <a:cs typeface="Arial" pitchFamily="34" charset="0"/>
              </a:rPr>
              <a:t>O preenchimento incompleto, por parte do médico, de algum campo do questionário da pesquisa excluiu da análise o referente campo. Os demais foram incluídos no banco de dados criado no programa Excel e submetidos posteriormente à análise estatística.  </a:t>
            </a:r>
          </a:p>
        </p:txBody>
      </p:sp>
      <p:sp>
        <p:nvSpPr>
          <p:cNvPr id="98" name="Rectangle 79"/>
          <p:cNvSpPr/>
          <p:nvPr/>
        </p:nvSpPr>
        <p:spPr>
          <a:xfrm>
            <a:off x="13097326" y="9315429"/>
            <a:ext cx="18964737" cy="23551483"/>
          </a:xfrm>
          <a:prstGeom prst="rect">
            <a:avLst/>
          </a:prstGeom>
          <a:solidFill>
            <a:srgbClr val="FFFFFF"/>
          </a:solidFill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58" tIns="45729" rIns="91458" bIns="45729" rtlCol="0" anchor="ctr"/>
          <a:lstStyle/>
          <a:p>
            <a:pPr algn="ctr"/>
            <a:endParaRPr lang="en-US" sz="6800" b="1" dirty="0">
              <a:ln w="76200" cmpd="sng">
                <a:solidFill>
                  <a:schemeClr val="tx1"/>
                </a:solidFill>
              </a:ln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0" name="Rectangle 27"/>
          <p:cNvSpPr/>
          <p:nvPr/>
        </p:nvSpPr>
        <p:spPr>
          <a:xfrm>
            <a:off x="578242" y="26413099"/>
            <a:ext cx="12136925" cy="7094343"/>
          </a:xfrm>
          <a:prstGeom prst="rect">
            <a:avLst/>
          </a:prstGeom>
        </p:spPr>
        <p:txBody>
          <a:bodyPr wrap="square" lIns="91531" tIns="45766" rIns="91531" bIns="45766">
            <a:spAutoFit/>
          </a:bodyPr>
          <a:lstStyle/>
          <a:p>
            <a:pPr algn="just"/>
            <a:r>
              <a:rPr lang="pt-BR" sz="3500" dirty="0">
                <a:latin typeface="Arial" pitchFamily="34" charset="0"/>
                <a:cs typeface="Arial" pitchFamily="34" charset="0"/>
              </a:rPr>
              <a:t>Foram atendidos 968 pacientes. A faixa etária variou de 10 dias de vida a 89 anos. As queixas principais incluíram hiperemia (29%) e sensação de corpo estranho (22%); a média de tempo de queixa até a procura por atendimento foi de um dia (39%); diagnóstico mais frequente foi conjuntivite infecciosa (21%) seguido por presença de corpo estranho ocular (16%). Do total de atendimentos, (35%) foram considerados eletivos, entre os quais se destacam </a:t>
            </a:r>
            <a:r>
              <a:rPr lang="pt-BR" sz="3500" dirty="0" err="1">
                <a:latin typeface="Arial" pitchFamily="34" charset="0"/>
                <a:cs typeface="Arial" pitchFamily="34" charset="0"/>
              </a:rPr>
              <a:t>blefarite</a:t>
            </a:r>
            <a:r>
              <a:rPr lang="pt-BR" sz="3500" dirty="0">
                <a:latin typeface="Arial" pitchFamily="34" charset="0"/>
                <a:cs typeface="Arial" pitchFamily="34" charset="0"/>
              </a:rPr>
              <a:t> (9%), hordéolo (7%)  glaucoma crônico (2%), olho seco (2%) e </a:t>
            </a:r>
            <a:r>
              <a:rPr lang="pt-BR" sz="3500" dirty="0" err="1">
                <a:latin typeface="Arial" pitchFamily="34" charset="0"/>
                <a:cs typeface="Arial" pitchFamily="34" charset="0"/>
              </a:rPr>
              <a:t>ametropia</a:t>
            </a:r>
            <a:r>
              <a:rPr lang="pt-BR" sz="3500" dirty="0">
                <a:latin typeface="Arial" pitchFamily="34" charset="0"/>
                <a:cs typeface="Arial" pitchFamily="34" charset="0"/>
              </a:rPr>
              <a:t> (2%). A conduta mais frequente foi tratamento ambulatorial sem necessidade de retorno (74%).</a:t>
            </a:r>
          </a:p>
          <a:p>
            <a:pPr algn="just"/>
            <a:r>
              <a:rPr lang="pt-BR" sz="3500" b="1" dirty="0">
                <a:latin typeface="Arial" pitchFamily="34" charset="0"/>
                <a:cs typeface="Arial" pitchFamily="34" charset="0"/>
              </a:rPr>
              <a:t> </a:t>
            </a:r>
            <a:endParaRPr lang="pt-BR" sz="35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35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2" name="Picture 5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9246" y="18297762"/>
            <a:ext cx="18739098" cy="14201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5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1299" y="11167695"/>
            <a:ext cx="9586384" cy="605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5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8766" y="10961334"/>
            <a:ext cx="9072053" cy="6468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" name="Retângulo 36"/>
          <p:cNvSpPr/>
          <p:nvPr/>
        </p:nvSpPr>
        <p:spPr>
          <a:xfrm>
            <a:off x="13097326" y="9347338"/>
            <a:ext cx="18967448" cy="96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RESULTADOS - GRÁFICOS</a:t>
            </a:r>
            <a:endParaRPr lang="pt-BR" sz="4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tângulo 37"/>
          <p:cNvSpPr/>
          <p:nvPr/>
        </p:nvSpPr>
        <p:spPr>
          <a:xfrm>
            <a:off x="460418" y="16851482"/>
            <a:ext cx="12420000" cy="96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MÉTODOS</a:t>
            </a:r>
            <a:endParaRPr lang="pt-BR" sz="4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tângulo 38"/>
          <p:cNvSpPr/>
          <p:nvPr/>
        </p:nvSpPr>
        <p:spPr>
          <a:xfrm>
            <a:off x="477026" y="33075260"/>
            <a:ext cx="31585036" cy="96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CONCLUSÕES</a:t>
            </a:r>
            <a:endParaRPr lang="pt-BR" sz="4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tângulo 39"/>
          <p:cNvSpPr/>
          <p:nvPr/>
        </p:nvSpPr>
        <p:spPr>
          <a:xfrm>
            <a:off x="486396" y="37449199"/>
            <a:ext cx="31575667" cy="11732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REFERÊNCIAS BIBLIOGRÁFICAS</a:t>
            </a:r>
            <a:endParaRPr lang="pt-BR" sz="4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tângulo 43"/>
          <p:cNvSpPr/>
          <p:nvPr/>
        </p:nvSpPr>
        <p:spPr>
          <a:xfrm>
            <a:off x="455862" y="25251241"/>
            <a:ext cx="12420000" cy="96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RESULTADOS</a:t>
            </a:r>
            <a:endParaRPr lang="pt-BR" sz="4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18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2578</TotalTime>
  <Words>618</Words>
  <Application>Microsoft Macintosh PowerPoint</Application>
  <PresentationFormat>Custom</PresentationFormat>
  <Paragraphs>27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!OLE_LINK1</vt:lpstr>
      <vt:lpstr>PowerPoint Presentation</vt:lpstr>
    </vt:vector>
  </TitlesOfParts>
  <Company>USC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Santos</dc:creator>
  <cp:lastModifiedBy>Babi Lima</cp:lastModifiedBy>
  <cp:revision>344</cp:revision>
  <dcterms:created xsi:type="dcterms:W3CDTF">2013-10-24T00:14:24Z</dcterms:created>
  <dcterms:modified xsi:type="dcterms:W3CDTF">2019-01-11T21:22:59Z</dcterms:modified>
</cp:coreProperties>
</file>