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6" r:id="rId3"/>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5C906B-8E58-49D3-B0F3-49FA047AA290}" v="32" dt="2019-01-18T01:50:01.7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10" d="100"/>
          <a:sy n="10" d="100"/>
        </p:scale>
        <p:origin x="2460" y="6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D6B567-B538-4237-8159-B9A553DE5196}" type="datetimeFigureOut">
              <a:rPr lang="pt-BR" smtClean="0"/>
              <a:t>18/01/2019</a:t>
            </a:fld>
            <a:endParaRPr lang="pt-BR"/>
          </a:p>
        </p:txBody>
      </p:sp>
      <p:sp>
        <p:nvSpPr>
          <p:cNvPr id="4" name="Espaço Reservado para Imagem de Slide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CAA0F9-6291-417E-82D9-D930FAB9DEE9}" type="slidenum">
              <a:rPr lang="pt-BR" smtClean="0"/>
              <a:t>‹nº›</a:t>
            </a:fld>
            <a:endParaRPr lang="pt-BR"/>
          </a:p>
        </p:txBody>
      </p:sp>
    </p:spTree>
    <p:extLst>
      <p:ext uri="{BB962C8B-B14F-4D97-AF65-F5344CB8AC3E}">
        <p14:creationId xmlns:p14="http://schemas.microsoft.com/office/powerpoint/2010/main" val="2880987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pt-BR"/>
              <a:t>Clique para editar o título Mestre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8B45E25D-2414-422D-B7F0-5033418F0B56}" type="datetimeFigureOut">
              <a:rPr lang="pt-BR" smtClean="0"/>
              <a:t>18/01/2019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52C3FCF-7152-4273-9C63-896C1D3A6BCA}" type="slidenum">
              <a:rPr lang="pt-BR" smtClean="0"/>
              <a:t>‹nº›</a:t>
            </a:fld>
            <a:endParaRPr lang="pt-BR"/>
          </a:p>
        </p:txBody>
      </p:sp>
    </p:spTree>
    <p:extLst>
      <p:ext uri="{BB962C8B-B14F-4D97-AF65-F5344CB8AC3E}">
        <p14:creationId xmlns:p14="http://schemas.microsoft.com/office/powerpoint/2010/main" val="1233327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8B45E25D-2414-422D-B7F0-5033418F0B56}" type="datetimeFigureOut">
              <a:rPr lang="pt-BR" smtClean="0"/>
              <a:t>18/01/2019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52C3FCF-7152-4273-9C63-896C1D3A6BCA}" type="slidenum">
              <a:rPr lang="pt-BR" smtClean="0"/>
              <a:t>‹nº›</a:t>
            </a:fld>
            <a:endParaRPr lang="pt-BR"/>
          </a:p>
        </p:txBody>
      </p:sp>
    </p:spTree>
    <p:extLst>
      <p:ext uri="{BB962C8B-B14F-4D97-AF65-F5344CB8AC3E}">
        <p14:creationId xmlns:p14="http://schemas.microsoft.com/office/powerpoint/2010/main" val="2147792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8B45E25D-2414-422D-B7F0-5033418F0B56}" type="datetimeFigureOut">
              <a:rPr lang="pt-BR" smtClean="0"/>
              <a:t>18/01/2019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52C3FCF-7152-4273-9C63-896C1D3A6BCA}" type="slidenum">
              <a:rPr lang="pt-BR" smtClean="0"/>
              <a:t>‹nº›</a:t>
            </a:fld>
            <a:endParaRPr lang="pt-BR"/>
          </a:p>
        </p:txBody>
      </p:sp>
    </p:spTree>
    <p:extLst>
      <p:ext uri="{BB962C8B-B14F-4D97-AF65-F5344CB8AC3E}">
        <p14:creationId xmlns:p14="http://schemas.microsoft.com/office/powerpoint/2010/main" val="266161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8B45E25D-2414-422D-B7F0-5033418F0B56}" type="datetimeFigureOut">
              <a:rPr lang="pt-BR" smtClean="0"/>
              <a:t>18/01/2019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52C3FCF-7152-4273-9C63-896C1D3A6BCA}" type="slidenum">
              <a:rPr lang="pt-BR" smtClean="0"/>
              <a:t>‹nº›</a:t>
            </a:fld>
            <a:endParaRPr lang="pt-BR"/>
          </a:p>
        </p:txBody>
      </p:sp>
    </p:spTree>
    <p:extLst>
      <p:ext uri="{BB962C8B-B14F-4D97-AF65-F5344CB8AC3E}">
        <p14:creationId xmlns:p14="http://schemas.microsoft.com/office/powerpoint/2010/main" val="2387874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pt-BR"/>
              <a:t>Clique para editar o título Mestre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8B45E25D-2414-422D-B7F0-5033418F0B56}" type="datetimeFigureOut">
              <a:rPr lang="pt-BR" smtClean="0"/>
              <a:t>18/01/2019</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E52C3FCF-7152-4273-9C63-896C1D3A6BCA}" type="slidenum">
              <a:rPr lang="pt-BR" smtClean="0"/>
              <a:t>‹nº›</a:t>
            </a:fld>
            <a:endParaRPr lang="pt-BR"/>
          </a:p>
        </p:txBody>
      </p:sp>
    </p:spTree>
    <p:extLst>
      <p:ext uri="{BB962C8B-B14F-4D97-AF65-F5344CB8AC3E}">
        <p14:creationId xmlns:p14="http://schemas.microsoft.com/office/powerpoint/2010/main" val="1616738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8B45E25D-2414-422D-B7F0-5033418F0B56}" type="datetimeFigureOut">
              <a:rPr lang="pt-BR" smtClean="0"/>
              <a:t>18/01/2019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E52C3FCF-7152-4273-9C63-896C1D3A6BCA}" type="slidenum">
              <a:rPr lang="pt-BR" smtClean="0"/>
              <a:t>‹nº›</a:t>
            </a:fld>
            <a:endParaRPr lang="pt-BR"/>
          </a:p>
        </p:txBody>
      </p:sp>
    </p:spTree>
    <p:extLst>
      <p:ext uri="{BB962C8B-B14F-4D97-AF65-F5344CB8AC3E}">
        <p14:creationId xmlns:p14="http://schemas.microsoft.com/office/powerpoint/2010/main" val="235933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a:t>Editar estilos de texto Mestre</a:t>
            </a:r>
          </a:p>
        </p:txBody>
      </p:sp>
      <p:sp>
        <p:nvSpPr>
          <p:cNvPr id="4" name="Content Placeholder 3"/>
          <p:cNvSpPr>
            <a:spLocks noGrp="1"/>
          </p:cNvSpPr>
          <p:nvPr>
            <p:ph sz="half" idx="2"/>
          </p:nvPr>
        </p:nvSpPr>
        <p:spPr>
          <a:xfrm>
            <a:off x="2231675" y="15780233"/>
            <a:ext cx="13706415" cy="23210346"/>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a:t>Editar estilos de texto Mestre</a:t>
            </a:r>
          </a:p>
        </p:txBody>
      </p:sp>
      <p:sp>
        <p:nvSpPr>
          <p:cNvPr id="6" name="Content Placeholder 5"/>
          <p:cNvSpPr>
            <a:spLocks noGrp="1"/>
          </p:cNvSpPr>
          <p:nvPr>
            <p:ph sz="quarter" idx="4"/>
          </p:nvPr>
        </p:nvSpPr>
        <p:spPr>
          <a:xfrm>
            <a:off x="16402142" y="15780233"/>
            <a:ext cx="13773917" cy="23210346"/>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8B45E25D-2414-422D-B7F0-5033418F0B56}" type="datetimeFigureOut">
              <a:rPr lang="pt-BR" smtClean="0"/>
              <a:t>18/01/2019</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E52C3FCF-7152-4273-9C63-896C1D3A6BCA}" type="slidenum">
              <a:rPr lang="pt-BR" smtClean="0"/>
              <a:t>‹nº›</a:t>
            </a:fld>
            <a:endParaRPr lang="pt-BR"/>
          </a:p>
        </p:txBody>
      </p:sp>
    </p:spTree>
    <p:extLst>
      <p:ext uri="{BB962C8B-B14F-4D97-AF65-F5344CB8AC3E}">
        <p14:creationId xmlns:p14="http://schemas.microsoft.com/office/powerpoint/2010/main" val="3956162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8B45E25D-2414-422D-B7F0-5033418F0B56}" type="datetimeFigureOut">
              <a:rPr lang="pt-BR" smtClean="0"/>
              <a:t>18/01/2019</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E52C3FCF-7152-4273-9C63-896C1D3A6BCA}" type="slidenum">
              <a:rPr lang="pt-BR" smtClean="0"/>
              <a:t>‹nº›</a:t>
            </a:fld>
            <a:endParaRPr lang="pt-BR"/>
          </a:p>
        </p:txBody>
      </p:sp>
    </p:spTree>
    <p:extLst>
      <p:ext uri="{BB962C8B-B14F-4D97-AF65-F5344CB8AC3E}">
        <p14:creationId xmlns:p14="http://schemas.microsoft.com/office/powerpoint/2010/main" val="4169234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45E25D-2414-422D-B7F0-5033418F0B56}" type="datetimeFigureOut">
              <a:rPr lang="pt-BR" smtClean="0"/>
              <a:t>18/01/2019</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E52C3FCF-7152-4273-9C63-896C1D3A6BCA}" type="slidenum">
              <a:rPr lang="pt-BR" smtClean="0"/>
              <a:t>‹nº›</a:t>
            </a:fld>
            <a:endParaRPr lang="pt-BR"/>
          </a:p>
        </p:txBody>
      </p:sp>
    </p:spTree>
    <p:extLst>
      <p:ext uri="{BB962C8B-B14F-4D97-AF65-F5344CB8AC3E}">
        <p14:creationId xmlns:p14="http://schemas.microsoft.com/office/powerpoint/2010/main" val="4142214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pt-BR"/>
              <a:t>Clique para editar o título Mestre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a:t>Editar estilos de texto Mestre</a:t>
            </a:r>
          </a:p>
        </p:txBody>
      </p:sp>
      <p:sp>
        <p:nvSpPr>
          <p:cNvPr id="5" name="Date Placeholder 4"/>
          <p:cNvSpPr>
            <a:spLocks noGrp="1"/>
          </p:cNvSpPr>
          <p:nvPr>
            <p:ph type="dt" sz="half" idx="10"/>
          </p:nvPr>
        </p:nvSpPr>
        <p:spPr/>
        <p:txBody>
          <a:bodyPr/>
          <a:lstStyle/>
          <a:p>
            <a:fld id="{8B45E25D-2414-422D-B7F0-5033418F0B56}" type="datetimeFigureOut">
              <a:rPr lang="pt-BR" smtClean="0"/>
              <a:t>18/01/2019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E52C3FCF-7152-4273-9C63-896C1D3A6BCA}" type="slidenum">
              <a:rPr lang="pt-BR" smtClean="0"/>
              <a:t>‹nº›</a:t>
            </a:fld>
            <a:endParaRPr lang="pt-BR"/>
          </a:p>
        </p:txBody>
      </p:sp>
    </p:spTree>
    <p:extLst>
      <p:ext uri="{BB962C8B-B14F-4D97-AF65-F5344CB8AC3E}">
        <p14:creationId xmlns:p14="http://schemas.microsoft.com/office/powerpoint/2010/main" val="3682986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pt-BR"/>
              <a:t>Clique no ícone para adicionar uma imagem</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a:t>Editar estilos de texto Mestre</a:t>
            </a:r>
          </a:p>
        </p:txBody>
      </p:sp>
      <p:sp>
        <p:nvSpPr>
          <p:cNvPr id="5" name="Date Placeholder 4"/>
          <p:cNvSpPr>
            <a:spLocks noGrp="1"/>
          </p:cNvSpPr>
          <p:nvPr>
            <p:ph type="dt" sz="half" idx="10"/>
          </p:nvPr>
        </p:nvSpPr>
        <p:spPr/>
        <p:txBody>
          <a:bodyPr/>
          <a:lstStyle/>
          <a:p>
            <a:fld id="{8B45E25D-2414-422D-B7F0-5033418F0B56}" type="datetimeFigureOut">
              <a:rPr lang="pt-BR" smtClean="0"/>
              <a:t>18/01/2019</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E52C3FCF-7152-4273-9C63-896C1D3A6BCA}" type="slidenum">
              <a:rPr lang="pt-BR" smtClean="0"/>
              <a:t>‹nº›</a:t>
            </a:fld>
            <a:endParaRPr lang="pt-BR"/>
          </a:p>
        </p:txBody>
      </p:sp>
    </p:spTree>
    <p:extLst>
      <p:ext uri="{BB962C8B-B14F-4D97-AF65-F5344CB8AC3E}">
        <p14:creationId xmlns:p14="http://schemas.microsoft.com/office/powerpoint/2010/main" val="377924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8B45E25D-2414-422D-B7F0-5033418F0B56}" type="datetimeFigureOut">
              <a:rPr lang="pt-BR" smtClean="0"/>
              <a:t>18/01/2019</a:t>
            </a:fld>
            <a:endParaRPr lang="pt-BR"/>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E52C3FCF-7152-4273-9C63-896C1D3A6BCA}" type="slidenum">
              <a:rPr lang="pt-BR" smtClean="0"/>
              <a:t>‹nº›</a:t>
            </a:fld>
            <a:endParaRPr lang="pt-BR"/>
          </a:p>
        </p:txBody>
      </p:sp>
    </p:spTree>
    <p:extLst>
      <p:ext uri="{BB962C8B-B14F-4D97-AF65-F5344CB8AC3E}">
        <p14:creationId xmlns:p14="http://schemas.microsoft.com/office/powerpoint/2010/main" val="29698915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A12979-5BFB-4568-A244-F5EE08DA22EE}"/>
              </a:ext>
            </a:extLst>
          </p:cNvPr>
          <p:cNvSpPr>
            <a:spLocks noGrp="1"/>
          </p:cNvSpPr>
          <p:nvPr>
            <p:ph type="title"/>
          </p:nvPr>
        </p:nvSpPr>
        <p:spPr/>
        <p:txBody>
          <a:bodyPr>
            <a:normAutofit/>
          </a:bodyPr>
          <a:lstStyle/>
          <a:p>
            <a:r>
              <a:rPr lang="pt-BR" sz="1200" dirty="0" err="1">
                <a:latin typeface="Arial" panose="020B0604020202020204" pitchFamily="34" charset="0"/>
                <a:cs typeface="Arial" panose="020B0604020202020204" pitchFamily="34" charset="0"/>
              </a:rPr>
              <a:t>df</a:t>
            </a:r>
            <a:endParaRPr lang="pt-BR" sz="1200" dirty="0">
              <a:latin typeface="Arial" panose="020B0604020202020204" pitchFamily="34" charset="0"/>
              <a:cs typeface="Arial" panose="020B0604020202020204" pitchFamily="34" charset="0"/>
            </a:endParaRPr>
          </a:p>
        </p:txBody>
      </p:sp>
      <p:sp>
        <p:nvSpPr>
          <p:cNvPr id="3" name="Espaço Reservado para Conteúdo 2">
            <a:extLst>
              <a:ext uri="{FF2B5EF4-FFF2-40B4-BE49-F238E27FC236}">
                <a16:creationId xmlns:a16="http://schemas.microsoft.com/office/drawing/2014/main" id="{3DD29BB9-229E-4C94-AF3A-45824087D407}"/>
              </a:ext>
            </a:extLst>
          </p:cNvPr>
          <p:cNvSpPr>
            <a:spLocks noGrp="1"/>
          </p:cNvSpPr>
          <p:nvPr>
            <p:ph idx="1"/>
          </p:nvPr>
        </p:nvSpPr>
        <p:spPr>
          <a:xfrm>
            <a:off x="1524000" y="4191000"/>
            <a:ext cx="28647837" cy="34719578"/>
          </a:xfrm>
        </p:spPr>
        <p:txBody>
          <a:bodyPr/>
          <a:lstStyle/>
          <a:p>
            <a:pPr marL="0" indent="0" algn="just">
              <a:buNone/>
            </a:pPr>
            <a:r>
              <a:rPr lang="pt-BR" b="1" dirty="0"/>
              <a:t>Nomes:  </a:t>
            </a:r>
            <a:r>
              <a:rPr lang="pt-BR" dirty="0"/>
              <a:t>Luana Kelly de Faria  </a:t>
            </a:r>
          </a:p>
          <a:p>
            <a:pPr marL="0" indent="0" algn="just">
              <a:buNone/>
            </a:pPr>
            <a:r>
              <a:rPr lang="pt-BR" dirty="0"/>
              <a:t>Márcia Caires Bestilleiro Lopes</a:t>
            </a:r>
          </a:p>
          <a:p>
            <a:pPr marL="0" indent="0" algn="just">
              <a:buNone/>
            </a:pPr>
            <a:r>
              <a:rPr lang="pt-BR" dirty="0"/>
              <a:t>Célia Regina Nakanami</a:t>
            </a:r>
          </a:p>
          <a:p>
            <a:pPr marL="0" indent="0" algn="just">
              <a:buNone/>
            </a:pPr>
            <a:r>
              <a:rPr lang="pt-BR" b="1" dirty="0"/>
              <a:t>Instituição</a:t>
            </a:r>
            <a:r>
              <a:rPr lang="pt-BR" dirty="0"/>
              <a:t>: Unifesp-SP</a:t>
            </a:r>
          </a:p>
          <a:p>
            <a:pPr marL="0" indent="0" algn="just">
              <a:buNone/>
            </a:pPr>
            <a:endParaRPr lang="pt-BR" dirty="0"/>
          </a:p>
          <a:p>
            <a:pPr marL="0" indent="0" algn="just">
              <a:buNone/>
            </a:pPr>
            <a:endParaRPr lang="pt-BR" dirty="0"/>
          </a:p>
          <a:p>
            <a:pPr marL="0" indent="0" algn="just">
              <a:buNone/>
            </a:pPr>
            <a:r>
              <a:rPr lang="pt-BR" b="1" u="sng" dirty="0"/>
              <a:t>Retinopatia da Prematuridade </a:t>
            </a:r>
          </a:p>
          <a:p>
            <a:pPr marL="0" indent="0" algn="just">
              <a:buNone/>
            </a:pPr>
            <a:r>
              <a:rPr lang="pt-BR" dirty="0"/>
              <a:t> É uma enfermidade vaso proliferativa secundária a vascularização inadequada da retina imatura dos recém-nascido prematuros, na idade gestacional &lt;27 semanas e com peso &lt;1.500g, tendo em vista a duração prolongada do uso de oxigênio e também hemorragia intraventricular, transfusão sanguínea, bebê pequeno para idade gestacional, flutuação dos níveis de O2 nas primeiras horas de vida.</a:t>
            </a:r>
          </a:p>
          <a:p>
            <a:pPr marL="0" indent="0">
              <a:buNone/>
            </a:pPr>
            <a:endParaRPr lang="pt-BR" dirty="0"/>
          </a:p>
        </p:txBody>
      </p:sp>
    </p:spTree>
    <p:extLst>
      <p:ext uri="{BB962C8B-B14F-4D97-AF65-F5344CB8AC3E}">
        <p14:creationId xmlns:p14="http://schemas.microsoft.com/office/powerpoint/2010/main" val="1633849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CD6019-BDA2-4B0C-9F8B-CBAE723D2FA4}"/>
              </a:ext>
            </a:extLst>
          </p:cNvPr>
          <p:cNvSpPr>
            <a:spLocks noGrp="1"/>
          </p:cNvSpPr>
          <p:nvPr>
            <p:ph type="ctrTitle"/>
          </p:nvPr>
        </p:nvSpPr>
        <p:spPr>
          <a:xfrm rot="10800000" flipV="1">
            <a:off x="433135" y="0"/>
            <a:ext cx="31533016" cy="7826332"/>
          </a:xfrm>
        </p:spPr>
        <p:txBody>
          <a:bodyPr>
            <a:normAutofit/>
          </a:bodyPr>
          <a:lstStyle/>
          <a:p>
            <a:r>
              <a:rPr lang="pt-BR" sz="8000" b="1" dirty="0"/>
              <a:t>ESTIMULAÇÃO VISUAL PRECOCE- </a:t>
            </a:r>
            <a:br>
              <a:rPr lang="pt-BR" sz="8000" b="1" dirty="0"/>
            </a:br>
            <a:r>
              <a:rPr lang="pt-BR" sz="8000" b="1" dirty="0"/>
              <a:t>           ESTUDO DE CASO EM RETINOPATIA DA PREMATURIDADE</a:t>
            </a:r>
            <a:br>
              <a:rPr lang="pt-BR" sz="8000" dirty="0"/>
            </a:br>
            <a:r>
              <a:rPr lang="pt-BR" sz="4900" b="1" dirty="0">
                <a:latin typeface="+mn-lt"/>
              </a:rPr>
              <a:t>SÃO PAULO</a:t>
            </a:r>
            <a:br>
              <a:rPr lang="pt-BR" sz="4900" b="1" dirty="0">
                <a:latin typeface="+mn-lt"/>
              </a:rPr>
            </a:br>
            <a:r>
              <a:rPr lang="pt-BR" sz="4900" b="1" dirty="0">
                <a:latin typeface="+mn-lt"/>
              </a:rPr>
              <a:t>2019</a:t>
            </a:r>
            <a:br>
              <a:rPr lang="pt-BR" b="1" dirty="0"/>
            </a:br>
            <a:endParaRPr lang="pt-BR" b="1" dirty="0"/>
          </a:p>
        </p:txBody>
      </p:sp>
      <p:sp>
        <p:nvSpPr>
          <p:cNvPr id="7" name="Subtítulo 6">
            <a:extLst>
              <a:ext uri="{FF2B5EF4-FFF2-40B4-BE49-F238E27FC236}">
                <a16:creationId xmlns:a16="http://schemas.microsoft.com/office/drawing/2014/main" id="{D00BA745-91C3-447E-9CAA-B9A5F6863EFF}"/>
              </a:ext>
            </a:extLst>
          </p:cNvPr>
          <p:cNvSpPr>
            <a:spLocks noGrp="1"/>
          </p:cNvSpPr>
          <p:nvPr>
            <p:ph type="subTitle" idx="1"/>
          </p:nvPr>
        </p:nvSpPr>
        <p:spPr>
          <a:xfrm>
            <a:off x="1919589" y="6031066"/>
            <a:ext cx="29661551" cy="36309568"/>
          </a:xfrm>
        </p:spPr>
        <p:txBody>
          <a:bodyPr>
            <a:normAutofit fontScale="40000" lnSpcReduction="20000"/>
          </a:bodyPr>
          <a:lstStyle/>
          <a:p>
            <a:endParaRPr lang="pt-BR" sz="11500" dirty="0"/>
          </a:p>
          <a:p>
            <a:pPr algn="just">
              <a:lnSpc>
                <a:spcPct val="120000"/>
              </a:lnSpc>
            </a:pPr>
            <a:r>
              <a:rPr lang="pt-BR" sz="14500" b="1" dirty="0">
                <a:cs typeface="Arial" panose="020B0604020202020204" pitchFamily="34" charset="0"/>
              </a:rPr>
              <a:t>INTRODUÇÃO </a:t>
            </a:r>
            <a:r>
              <a:rPr lang="pt-BR" sz="14500" dirty="0">
                <a:cs typeface="Arial" panose="020B0604020202020204" pitchFamily="34" charset="0"/>
              </a:rPr>
              <a:t>A prematuridade pode causar alterações e comprometimento neurológico incluindo a ROP. Os bebês com esse diagnóstico necessitam de intervenção visual precoce. O terapeuta visual tem papel importante no processo de estimulação da visão funcional, promovendo o desenvolvimento do resíduo visual do prematuro.</a:t>
            </a:r>
          </a:p>
          <a:p>
            <a:pPr algn="just">
              <a:lnSpc>
                <a:spcPct val="120000"/>
              </a:lnSpc>
            </a:pPr>
            <a:r>
              <a:rPr lang="pt-BR" sz="14500" b="1" dirty="0">
                <a:cs typeface="Arial" panose="020B0604020202020204" pitchFamily="34" charset="0"/>
              </a:rPr>
              <a:t>MÉTODO</a:t>
            </a:r>
            <a:r>
              <a:rPr lang="pt-BR" sz="14500" dirty="0">
                <a:cs typeface="Arial" panose="020B0604020202020204" pitchFamily="34" charset="0"/>
              </a:rPr>
              <a:t> Criança sexo feminino, idade atual 13 meses, natural do Interior de SP, prematura de 26 semanas, parto cesárea, peso 840g, </a:t>
            </a:r>
            <a:r>
              <a:rPr lang="pt-BR" sz="14500" dirty="0" err="1">
                <a:cs typeface="Arial" panose="020B0604020202020204" pitchFamily="34" charset="0"/>
              </a:rPr>
              <a:t>Apgar</a:t>
            </a:r>
            <a:r>
              <a:rPr lang="pt-BR" sz="14500" dirty="0">
                <a:cs typeface="Arial" panose="020B0604020202020204" pitchFamily="34" charset="0"/>
              </a:rPr>
              <a:t> 1/5. IOT por 42 dias e VM por 88 dias, evolução de sepse neonatal. Diagnosticada com ROP em OE V e OD IV. </a:t>
            </a:r>
          </a:p>
          <a:p>
            <a:pPr algn="just">
              <a:lnSpc>
                <a:spcPct val="120000"/>
              </a:lnSpc>
            </a:pPr>
            <a:r>
              <a:rPr lang="pt-BR" sz="14500" dirty="0">
                <a:cs typeface="Arial" panose="020B0604020202020204" pitchFamily="34" charset="0"/>
              </a:rPr>
              <a:t>Avaliação da visão funcional realizada por fisioterapeuta e terapeuta ocupacional: criança com 4 meses de idade, olhar em sol poente, nistagmo, fixação visual fugaz, ausência de contato visual, atraso no desenvolvimento neuropsicomotor, ausência de controle cervical e movimentação de funções apendiculares e de alcance visualmente guiado, choro constante, aumento de tônus muscular global, dificuldade em trocas posturais e aversão a estimulação sensorial tátil, vestibular e proprioceptiva. A partir da avaliação foram definidas as intervenções. Totalizando 13 atendimentos com duração de 30 minutos cada.</a:t>
            </a:r>
          </a:p>
          <a:p>
            <a:pPr algn="just">
              <a:lnSpc>
                <a:spcPct val="120000"/>
              </a:lnSpc>
            </a:pPr>
            <a:r>
              <a:rPr lang="pt-BR" sz="14500" b="1" dirty="0">
                <a:cs typeface="Arial" panose="020B0604020202020204" pitchFamily="34" charset="0"/>
              </a:rPr>
              <a:t>RESULTADO </a:t>
            </a:r>
            <a:r>
              <a:rPr lang="pt-BR" sz="14500" dirty="0">
                <a:cs typeface="Arial" panose="020B0604020202020204" pitchFamily="34" charset="0"/>
              </a:rPr>
              <a:t>Realizado atendimento semanal com objetivo de estimulação visual e </a:t>
            </a:r>
            <a:r>
              <a:rPr lang="pt-BR" sz="14500" dirty="0" err="1">
                <a:cs typeface="Arial" panose="020B0604020202020204" pitchFamily="34" charset="0"/>
              </a:rPr>
              <a:t>neuromotora</a:t>
            </a:r>
            <a:r>
              <a:rPr lang="pt-BR" sz="14500" dirty="0">
                <a:cs typeface="Arial" panose="020B0604020202020204" pitchFamily="34" charset="0"/>
              </a:rPr>
              <a:t>, promovendo o neurodesenvolvimento para aquisição das funções apendiculares, transferências posturais, brincar livre e dirigido. Evolução da visão funcional adquirida após intervenção: fixação visual na linha média, alcance visualmente guiado, coordenação visuomotora, exploração de objetos, seguimento visual parcial com uso de reforço luminoso, percepção sonora, aumento de movimentação de MMSS, aceitação de trocas posturais, percepção de estímulos apresentado a distância de 20 cm com uso de reforço luminoso, contato visual, interesse por brinquedos, alcance funcional em linha média, percepção tátil e aceitação  do toque. Permanecendo alerta e sem choro durante os atendimentos.</a:t>
            </a:r>
          </a:p>
          <a:p>
            <a:pPr algn="just">
              <a:lnSpc>
                <a:spcPct val="120000"/>
              </a:lnSpc>
            </a:pPr>
            <a:r>
              <a:rPr lang="pt-BR" sz="14500" b="1" dirty="0">
                <a:cs typeface="Arial" panose="020B0604020202020204" pitchFamily="34" charset="0"/>
              </a:rPr>
              <a:t>CONCLUSÃO </a:t>
            </a:r>
            <a:r>
              <a:rPr lang="pt-BR" sz="14500" dirty="0">
                <a:cs typeface="Arial" panose="020B0604020202020204" pitchFamily="34" charset="0"/>
              </a:rPr>
              <a:t>Vale ressaltar que a intervenção precoce auxilia no processo de desenvolvimento do bebê, período em que ocorrem as maiores transformações da plasticidade neurológica. Utilizamos como ferramenta o brincar terapêutico promovendo a intersecção do desenvolvimento com a aprendizagem, potencializando a resposta da criança. A intervenção da equipe interdisciplinar enriquece o desenvolvimento visando estimular além dos aspectos visuais, o cognitivo, motor, sensorial, afetivo e social.</a:t>
            </a:r>
          </a:p>
          <a:p>
            <a:pPr algn="just">
              <a:lnSpc>
                <a:spcPct val="120000"/>
              </a:lnSpc>
            </a:pPr>
            <a:r>
              <a:rPr lang="pt-BR" sz="14500" dirty="0">
                <a:latin typeface="Arial" panose="020B0604020202020204" pitchFamily="34" charset="0"/>
                <a:cs typeface="Arial" panose="020B0604020202020204" pitchFamily="34" charset="0"/>
              </a:rPr>
              <a:t> </a:t>
            </a:r>
          </a:p>
          <a:p>
            <a:r>
              <a:rPr lang="pt-BR" dirty="0"/>
              <a:t> </a:t>
            </a:r>
          </a:p>
          <a:p>
            <a:endParaRPr lang="pt-BR" dirty="0"/>
          </a:p>
        </p:txBody>
      </p:sp>
      <p:pic>
        <p:nvPicPr>
          <p:cNvPr id="6" name="Imagem 5">
            <a:extLst>
              <a:ext uri="{FF2B5EF4-FFF2-40B4-BE49-F238E27FC236}">
                <a16:creationId xmlns:a16="http://schemas.microsoft.com/office/drawing/2014/main" id="{56F3E811-A625-476A-9A12-49401F82BC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3135" y="577514"/>
            <a:ext cx="5045295" cy="2920431"/>
          </a:xfrm>
          <a:prstGeom prst="rect">
            <a:avLst/>
          </a:prstGeom>
        </p:spPr>
      </p:pic>
      <p:cxnSp>
        <p:nvCxnSpPr>
          <p:cNvPr id="9" name="Conector reto 8">
            <a:extLst>
              <a:ext uri="{FF2B5EF4-FFF2-40B4-BE49-F238E27FC236}">
                <a16:creationId xmlns:a16="http://schemas.microsoft.com/office/drawing/2014/main" id="{6D332572-0D5A-4590-A07D-E67FD786F205}"/>
              </a:ext>
            </a:extLst>
          </p:cNvPr>
          <p:cNvCxnSpPr>
            <a:cxnSpLocks/>
          </p:cNvCxnSpPr>
          <p:nvPr/>
        </p:nvCxnSpPr>
        <p:spPr>
          <a:xfrm>
            <a:off x="433137" y="4764505"/>
            <a:ext cx="31966151" cy="0"/>
          </a:xfrm>
          <a:prstGeom prst="line">
            <a:avLst/>
          </a:prstGeom>
          <a:ln w="8890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5" name="Retângulo 14">
            <a:extLst>
              <a:ext uri="{FF2B5EF4-FFF2-40B4-BE49-F238E27FC236}">
                <a16:creationId xmlns:a16="http://schemas.microsoft.com/office/drawing/2014/main" id="{B39E0E2E-8C5F-4785-BDA7-8F6EE54C2F81}"/>
              </a:ext>
            </a:extLst>
          </p:cNvPr>
          <p:cNvSpPr/>
          <p:nvPr/>
        </p:nvSpPr>
        <p:spPr>
          <a:xfrm>
            <a:off x="818147" y="5394960"/>
            <a:ext cx="31148004" cy="2431371"/>
          </a:xfrm>
          <a:prstGeom prst="rect">
            <a:avLst/>
          </a:prstGeom>
        </p:spPr>
        <p:txBody>
          <a:bodyPr wrap="square">
            <a:spAutoFit/>
          </a:bodyPr>
          <a:lstStyle/>
          <a:p>
            <a:pPr algn="just">
              <a:lnSpc>
                <a:spcPct val="150000"/>
              </a:lnSpc>
              <a:spcAft>
                <a:spcPts val="0"/>
              </a:spcAft>
            </a:pPr>
            <a:br>
              <a:rPr lang="pt-BR" sz="5400" dirty="0">
                <a:latin typeface="Arial" panose="020B0604020202020204" pitchFamily="34" charset="0"/>
                <a:ea typeface="Calibri" panose="020F0502020204030204" pitchFamily="34" charset="0"/>
                <a:cs typeface="Arial" panose="020B0604020202020204" pitchFamily="34" charset="0"/>
              </a:rPr>
            </a:br>
            <a:endParaRPr lang="pt-BR" sz="5400" dirty="0">
              <a:latin typeface="Arial" panose="020B0604020202020204" pitchFamily="34" charset="0"/>
              <a:cs typeface="Arial" panose="020B0604020202020204" pitchFamily="34" charset="0"/>
            </a:endParaRPr>
          </a:p>
        </p:txBody>
      </p:sp>
      <p:sp>
        <p:nvSpPr>
          <p:cNvPr id="16" name="Espaço Reservado para Rodapé 15">
            <a:extLst>
              <a:ext uri="{FF2B5EF4-FFF2-40B4-BE49-F238E27FC236}">
                <a16:creationId xmlns:a16="http://schemas.microsoft.com/office/drawing/2014/main" id="{25CCD271-9C70-4522-9017-EDD0679F29F9}"/>
              </a:ext>
            </a:extLst>
          </p:cNvPr>
          <p:cNvSpPr>
            <a:spLocks noGrp="1"/>
          </p:cNvSpPr>
          <p:nvPr>
            <p:ph type="ftr" sz="quarter" idx="11"/>
          </p:nvPr>
        </p:nvSpPr>
        <p:spPr>
          <a:xfrm flipH="1">
            <a:off x="39471600" y="37261805"/>
            <a:ext cx="4343400" cy="5078830"/>
          </a:xfrm>
        </p:spPr>
        <p:txBody>
          <a:bodyPr/>
          <a:lstStyle/>
          <a:p>
            <a:endParaRPr lang="pt-BR" dirty="0"/>
          </a:p>
        </p:txBody>
      </p:sp>
    </p:spTree>
    <p:extLst>
      <p:ext uri="{BB962C8B-B14F-4D97-AF65-F5344CB8AC3E}">
        <p14:creationId xmlns:p14="http://schemas.microsoft.com/office/powerpoint/2010/main" val="687041760"/>
      </p:ext>
    </p:extLst>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TotalTime>
  <Words>480</Words>
  <Application>Microsoft Office PowerPoint</Application>
  <PresentationFormat>Personalizar</PresentationFormat>
  <Paragraphs>19</Paragraphs>
  <Slides>2</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vt:i4>
      </vt:variant>
    </vt:vector>
  </HeadingPairs>
  <TitlesOfParts>
    <vt:vector size="6" baseType="lpstr">
      <vt:lpstr>Arial</vt:lpstr>
      <vt:lpstr>Calibri</vt:lpstr>
      <vt:lpstr>Calibri Light</vt:lpstr>
      <vt:lpstr>Tema do Office</vt:lpstr>
      <vt:lpstr>df</vt:lpstr>
      <vt:lpstr>ESTIMULAÇÃO VISUAL PRECOCE-             ESTUDO DE CASO EM RETINOPATIA DA PREMATURIDADE SÃO PAULO 2019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ROP-RETINOPATIA DA PREMATURIDADE     ESTUDO DE CASO FARIA, LK; LOPES, M.C; NAKANAMI, CR. SÃO PAULO</dc:title>
  <dc:creator>Sidnei Mendonça</dc:creator>
  <cp:lastModifiedBy>Sidnei Mendonça</cp:lastModifiedBy>
  <cp:revision>3</cp:revision>
  <dcterms:created xsi:type="dcterms:W3CDTF">2019-01-03T18:26:19Z</dcterms:created>
  <dcterms:modified xsi:type="dcterms:W3CDTF">2019-01-19T01:12:40Z</dcterms:modified>
</cp:coreProperties>
</file>