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19885" y="0"/>
            <a:ext cx="29157929" cy="892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/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19885" y="10078296"/>
            <a:ext cx="29157929" cy="33114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2882225" y="40039925"/>
            <a:ext cx="356973" cy="349222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LATO DE CASO: RABDOMIOSSARCOMA DE ÓRBITA CURSANDO COM SÍNDROME DO ÁPICE ORBITÁRIO"/>
          <p:cNvSpPr txBox="1"/>
          <p:nvPr/>
        </p:nvSpPr>
        <p:spPr>
          <a:xfrm>
            <a:off x="3695700" y="3873500"/>
            <a:ext cx="27157363" cy="231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  <a:tab pos="18415000" algn="l"/>
                <a:tab pos="18859500" algn="l"/>
                <a:tab pos="19316700" algn="l"/>
                <a:tab pos="19761200" algn="l"/>
                <a:tab pos="20205700" algn="l"/>
                <a:tab pos="20662900" algn="l"/>
                <a:tab pos="21107400" algn="l"/>
                <a:tab pos="21564600" algn="l"/>
                <a:tab pos="22009100" algn="l"/>
                <a:tab pos="22453600" algn="l"/>
                <a:tab pos="22910800" algn="l"/>
                <a:tab pos="23355300" algn="l"/>
                <a:tab pos="23799800" algn="l"/>
                <a:tab pos="24257000" algn="l"/>
                <a:tab pos="24701500" algn="l"/>
                <a:tab pos="25158700" algn="l"/>
                <a:tab pos="25603200" algn="l"/>
                <a:tab pos="26047700" algn="l"/>
                <a:tab pos="26504900" algn="l"/>
                <a:tab pos="26949400" algn="l"/>
              </a:tabLst>
              <a:defRPr b="1" sz="8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RELATO DE CASO: RABDOMIOSSARCOMA DE ÓRBITA CURSANDO COM SÍNDROME DO ÁPICE ORBITÁRIO</a:t>
            </a:r>
          </a:p>
        </p:txBody>
      </p:sp>
      <p:sp>
        <p:nvSpPr>
          <p:cNvPr id="21" name="Linha"/>
          <p:cNvSpPr/>
          <p:nvPr/>
        </p:nvSpPr>
        <p:spPr>
          <a:xfrm>
            <a:off x="3503612" y="7708897"/>
            <a:ext cx="25328563" cy="1593"/>
          </a:xfrm>
          <a:prstGeom prst="line">
            <a:avLst/>
          </a:prstGeom>
          <a:ln w="6480" cap="sq">
            <a:solidFill>
              <a:srgbClr val="A98AAC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Autores: Modesto, D.C1, Costa, V.F.P.2, Rocha, M.S.3, Macedo, P.H.4, Silva, H.M.5 , Parreira, Y.A.6…"/>
          <p:cNvSpPr txBox="1"/>
          <p:nvPr/>
        </p:nvSpPr>
        <p:spPr>
          <a:xfrm>
            <a:off x="647700" y="8316912"/>
            <a:ext cx="30357763" cy="316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  <a:tab pos="18415000" algn="l"/>
                <a:tab pos="18859500" algn="l"/>
                <a:tab pos="19316700" algn="l"/>
                <a:tab pos="19761200" algn="l"/>
                <a:tab pos="20205700" algn="l"/>
                <a:tab pos="20662900" algn="l"/>
                <a:tab pos="21107400" algn="l"/>
                <a:tab pos="21564600" algn="l"/>
                <a:tab pos="22009100" algn="l"/>
                <a:tab pos="22453600" algn="l"/>
                <a:tab pos="22910800" algn="l"/>
                <a:tab pos="23355300" algn="l"/>
                <a:tab pos="23799800" algn="l"/>
                <a:tab pos="24257000" algn="l"/>
                <a:tab pos="24701500" algn="l"/>
                <a:tab pos="25158700" algn="l"/>
                <a:tab pos="25603200" algn="l"/>
                <a:tab pos="26047700" algn="l"/>
                <a:tab pos="26504900" algn="l"/>
                <a:tab pos="26949400" algn="l"/>
                <a:tab pos="27393900" algn="l"/>
                <a:tab pos="27851100" algn="l"/>
                <a:tab pos="28295600" algn="l"/>
                <a:tab pos="28752800" algn="l"/>
                <a:tab pos="29197300" algn="l"/>
                <a:tab pos="29641800" algn="l"/>
                <a:tab pos="30099000" algn="l"/>
              </a:tabLst>
              <a:defRPr b="1" sz="4400">
                <a:latin typeface="Arial"/>
                <a:ea typeface="Arial"/>
                <a:cs typeface="Arial"/>
                <a:sym typeface="Arial"/>
              </a:defRPr>
            </a:pPr>
            <a:r>
              <a:t>Autores: </a:t>
            </a:r>
            <a:r>
              <a:rPr b="0" u="sng"/>
              <a:t>Modesto, D.C</a:t>
            </a:r>
            <a:r>
              <a:rPr b="0" baseline="30000" u="sng"/>
              <a:t>1</a:t>
            </a:r>
            <a:r>
              <a:rPr b="0"/>
              <a:t>, Costa, V.F.P.</a:t>
            </a:r>
            <a:r>
              <a:rPr b="0" baseline="30000"/>
              <a:t>2</a:t>
            </a:r>
            <a:r>
              <a:rPr b="0"/>
              <a:t>, Rocha, M.S.</a:t>
            </a:r>
            <a:r>
              <a:rPr b="0" baseline="30000"/>
              <a:t>3</a:t>
            </a:r>
            <a:r>
              <a:rPr b="0"/>
              <a:t>, Macedo, P.H.</a:t>
            </a:r>
            <a:r>
              <a:rPr b="0" baseline="30000"/>
              <a:t>4</a:t>
            </a:r>
            <a:r>
              <a:rPr b="0"/>
              <a:t>, Silva, H.M.</a:t>
            </a:r>
            <a:r>
              <a:rPr b="0" baseline="30000"/>
              <a:t>5</a:t>
            </a:r>
            <a:r>
              <a:rPr b="0"/>
              <a:t> , Parreira, Y.A.</a:t>
            </a:r>
            <a:r>
              <a:rPr b="0" baseline="30000"/>
              <a:t>6</a:t>
            </a:r>
            <a:r>
              <a:rPr b="0"/>
              <a:t> </a:t>
            </a:r>
          </a:p>
          <a:p>
            <a: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  <a:tab pos="18415000" algn="l"/>
                <a:tab pos="18859500" algn="l"/>
                <a:tab pos="19316700" algn="l"/>
                <a:tab pos="19761200" algn="l"/>
                <a:tab pos="20205700" algn="l"/>
                <a:tab pos="20662900" algn="l"/>
                <a:tab pos="21107400" algn="l"/>
                <a:tab pos="21564600" algn="l"/>
                <a:tab pos="22009100" algn="l"/>
                <a:tab pos="22453600" algn="l"/>
                <a:tab pos="22910800" algn="l"/>
                <a:tab pos="23355300" algn="l"/>
                <a:tab pos="23799800" algn="l"/>
                <a:tab pos="24257000" algn="l"/>
                <a:tab pos="24701500" algn="l"/>
                <a:tab pos="25158700" algn="l"/>
                <a:tab pos="25603200" algn="l"/>
                <a:tab pos="26047700" algn="l"/>
                <a:tab pos="26504900" algn="l"/>
                <a:tab pos="26949400" algn="l"/>
                <a:tab pos="27393900" algn="l"/>
                <a:tab pos="27851100" algn="l"/>
                <a:tab pos="28295600" algn="l"/>
                <a:tab pos="28752800" algn="l"/>
                <a:tab pos="29197300" algn="l"/>
                <a:tab pos="29641800" algn="l"/>
                <a:tab pos="300990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  <a:tab pos="18415000" algn="l"/>
                <a:tab pos="18859500" algn="l"/>
                <a:tab pos="19316700" algn="l"/>
                <a:tab pos="19761200" algn="l"/>
                <a:tab pos="20205700" algn="l"/>
                <a:tab pos="20662900" algn="l"/>
                <a:tab pos="21107400" algn="l"/>
                <a:tab pos="21564600" algn="l"/>
                <a:tab pos="22009100" algn="l"/>
                <a:tab pos="22453600" algn="l"/>
                <a:tab pos="22910800" algn="l"/>
                <a:tab pos="23355300" algn="l"/>
                <a:tab pos="23799800" algn="l"/>
                <a:tab pos="24257000" algn="l"/>
                <a:tab pos="24701500" algn="l"/>
                <a:tab pos="25158700" algn="l"/>
                <a:tab pos="25603200" algn="l"/>
                <a:tab pos="26047700" algn="l"/>
                <a:tab pos="26504900" algn="l"/>
                <a:tab pos="26949400" algn="l"/>
                <a:tab pos="27393900" algn="l"/>
                <a:tab pos="27851100" algn="l"/>
                <a:tab pos="28295600" algn="l"/>
                <a:tab pos="28752800" algn="l"/>
                <a:tab pos="29197300" algn="l"/>
                <a:tab pos="29641800" algn="l"/>
                <a:tab pos="30099000" algn="l"/>
              </a:tabLst>
              <a:defRPr baseline="30000" sz="4400">
                <a:latin typeface="Arial"/>
                <a:ea typeface="Arial"/>
                <a:cs typeface="Arial"/>
                <a:sym typeface="Arial"/>
              </a:defRPr>
            </a:pPr>
            <a:r>
              <a:t>1-5</a:t>
            </a:r>
            <a:r>
              <a:rPr baseline="0"/>
              <a:t> Residentes Oftalmologia CEROF- HC -UFG, Goiânia – GO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  <a:tab pos="18415000" algn="l"/>
                <a:tab pos="18859500" algn="l"/>
                <a:tab pos="19316700" algn="l"/>
                <a:tab pos="19761200" algn="l"/>
                <a:tab pos="20205700" algn="l"/>
                <a:tab pos="20662900" algn="l"/>
                <a:tab pos="21107400" algn="l"/>
                <a:tab pos="21564600" algn="l"/>
                <a:tab pos="22009100" algn="l"/>
                <a:tab pos="22453600" algn="l"/>
                <a:tab pos="22910800" algn="l"/>
                <a:tab pos="23355300" algn="l"/>
                <a:tab pos="23799800" algn="l"/>
                <a:tab pos="24257000" algn="l"/>
                <a:tab pos="24701500" algn="l"/>
                <a:tab pos="25158700" algn="l"/>
                <a:tab pos="25603200" algn="l"/>
                <a:tab pos="26047700" algn="l"/>
                <a:tab pos="26504900" algn="l"/>
                <a:tab pos="26949400" algn="l"/>
                <a:tab pos="27393900" algn="l"/>
                <a:tab pos="27851100" algn="l"/>
                <a:tab pos="28295600" algn="l"/>
                <a:tab pos="28752800" algn="l"/>
                <a:tab pos="29197300" algn="l"/>
                <a:tab pos="29641800" algn="l"/>
                <a:tab pos="30099000" algn="l"/>
              </a:tabLst>
              <a:defRPr baseline="30000" sz="4400">
                <a:latin typeface="Arial"/>
                <a:ea typeface="Arial"/>
                <a:cs typeface="Arial"/>
                <a:sym typeface="Arial"/>
              </a:defRPr>
            </a:pPr>
            <a:r>
              <a:t>6  </a:t>
            </a:r>
            <a:r>
              <a:rPr baseline="0"/>
              <a:t>Acadêmica Faculdade de Medicina do HC – UFG, Goiânia – GO</a:t>
            </a:r>
          </a:p>
        </p:txBody>
      </p:sp>
      <p:sp>
        <p:nvSpPr>
          <p:cNvPr id="23" name="Linha"/>
          <p:cNvSpPr/>
          <p:nvPr/>
        </p:nvSpPr>
        <p:spPr>
          <a:xfrm>
            <a:off x="3471862" y="11302997"/>
            <a:ext cx="25328563" cy="1593"/>
          </a:xfrm>
          <a:prstGeom prst="line">
            <a:avLst/>
          </a:prstGeom>
          <a:ln w="6480" cap="sq">
            <a:solidFill>
              <a:srgbClr val="A98AAC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Linha"/>
          <p:cNvSpPr/>
          <p:nvPr/>
        </p:nvSpPr>
        <p:spPr>
          <a:xfrm>
            <a:off x="16127415" y="11952287"/>
            <a:ext cx="1582" cy="30600651"/>
          </a:xfrm>
          <a:prstGeom prst="line">
            <a:avLst/>
          </a:prstGeom>
          <a:ln w="6480" cap="sq">
            <a:solidFill>
              <a:srgbClr val="A98AAC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" name="INTRODUÇÃO"/>
          <p:cNvSpPr/>
          <p:nvPr/>
        </p:nvSpPr>
        <p:spPr>
          <a:xfrm>
            <a:off x="5788025" y="12188825"/>
            <a:ext cx="6019800" cy="654241"/>
          </a:xfrm>
          <a:prstGeom prst="rect">
            <a:avLst/>
          </a:prstGeom>
          <a:solidFill>
            <a:srgbClr val="2F917A"/>
          </a:solidFill>
          <a:ln w="9360" cap="sq">
            <a:solidFill>
              <a:srgbClr val="296A7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INTRODUÇÃO</a:t>
            </a:r>
          </a:p>
        </p:txBody>
      </p:sp>
      <p:sp>
        <p:nvSpPr>
          <p:cNvPr id="26" name="MÉTODOS"/>
          <p:cNvSpPr/>
          <p:nvPr/>
        </p:nvSpPr>
        <p:spPr>
          <a:xfrm>
            <a:off x="6048375" y="23544212"/>
            <a:ext cx="6019800" cy="654242"/>
          </a:xfrm>
          <a:prstGeom prst="rect">
            <a:avLst/>
          </a:prstGeom>
          <a:solidFill>
            <a:srgbClr val="2F917A"/>
          </a:solidFill>
          <a:ln w="9360" cap="sq">
            <a:solidFill>
              <a:srgbClr val="296A7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MÉTODOS</a:t>
            </a:r>
          </a:p>
        </p:txBody>
      </p:sp>
      <p:sp>
        <p:nvSpPr>
          <p:cNvPr id="27" name="RESULTADOS"/>
          <p:cNvSpPr/>
          <p:nvPr/>
        </p:nvSpPr>
        <p:spPr>
          <a:xfrm>
            <a:off x="6048375" y="27568525"/>
            <a:ext cx="6019800" cy="654241"/>
          </a:xfrm>
          <a:prstGeom prst="rect">
            <a:avLst/>
          </a:prstGeom>
          <a:solidFill>
            <a:srgbClr val="2F917A"/>
          </a:solidFill>
          <a:ln w="9360" cap="sq">
            <a:solidFill>
              <a:srgbClr val="296A7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RESULTADOS</a:t>
            </a:r>
          </a:p>
        </p:txBody>
      </p:sp>
      <p:sp>
        <p:nvSpPr>
          <p:cNvPr id="28" name="CONCLUSÕES"/>
          <p:cNvSpPr/>
          <p:nvPr/>
        </p:nvSpPr>
        <p:spPr>
          <a:xfrm>
            <a:off x="20980400" y="32132587"/>
            <a:ext cx="6019800" cy="654242"/>
          </a:xfrm>
          <a:prstGeom prst="rect">
            <a:avLst/>
          </a:prstGeom>
          <a:solidFill>
            <a:srgbClr val="2F917A"/>
          </a:solidFill>
          <a:ln w="9360" cap="sq">
            <a:solidFill>
              <a:srgbClr val="296A7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CONCLUSÕES</a:t>
            </a:r>
          </a:p>
        </p:txBody>
      </p:sp>
      <p:sp>
        <p:nvSpPr>
          <p:cNvPr id="29" name="REFERÊNCIAS"/>
          <p:cNvSpPr/>
          <p:nvPr/>
        </p:nvSpPr>
        <p:spPr>
          <a:xfrm>
            <a:off x="21240750" y="37058600"/>
            <a:ext cx="6019800" cy="654241"/>
          </a:xfrm>
          <a:prstGeom prst="rect">
            <a:avLst/>
          </a:prstGeom>
          <a:solidFill>
            <a:srgbClr val="2F917A"/>
          </a:solidFill>
          <a:ln w="9360" cap="sq">
            <a:solidFill>
              <a:srgbClr val="296A7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REFERÊNCIAS</a:t>
            </a:r>
          </a:p>
        </p:txBody>
      </p:sp>
      <p:sp>
        <p:nvSpPr>
          <p:cNvPr id="30" name="A síndrome do ápice orbitário (SAO) é uma entidade rara e caracteriza-se por ptose, proptose, oftalmoplegia interna e externa, prejuízo funcional da primeira divisão do nervo trigêmeo e graus variados de diminuição da acuidade visual. Suas causas incluem processos inflamatórios orbitários externos e difusos, traumas, massas retro-orbitárias; bloqueio do sistema de drenagem orbital e idiopática. O rabdomiossarcoma de órbita é uma causa rara de SAO. Trata-se de um câncer pediátrico com uma incidência estimada de 250-350 novos casos/ano. Apesar da baixa incidência é a principal causa de tumores malignos primários da órbita em crianças. Assim, o objetivo do caso é relatar o quadro clínico de uma criança com SAO devido a um rabdomiossarcoma de órbita."/>
          <p:cNvSpPr txBox="1"/>
          <p:nvPr/>
        </p:nvSpPr>
        <p:spPr>
          <a:xfrm>
            <a:off x="1368425" y="13188950"/>
            <a:ext cx="14103350" cy="899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síndrome do ápice orbitário (SAO) é uma entidade rara e caracteriza-se por ptose, proptose, oftalmoplegia interna e externa, prejuízo funcional da primeira divisão do nervo trigêmeo e graus variados de diminuição da acuidade visual. Suas causas incluem processos inflamatórios orbitários externos e difusos, traumas, massas retro-orbitárias; bloqueio do sistema de drenagem orbital e idiopática. O rabdomiossarcoma de órbita é uma causa rara de SAO. Trata-se de um câncer pediátrico com uma incidência estimada de 250-350 novos casos/ano. Apesar da baixa incidência é a principal causa de tumores malignos primários da órbita em crianças. Assim, o objetivo do caso é relatar o quadro clínico de uma criança com SAO devido a um rabdomiossarcoma de órbita.</a:t>
            </a:r>
          </a:p>
        </p:txBody>
      </p:sp>
      <p:sp>
        <p:nvSpPr>
          <p:cNvPr id="31" name="Coleta de dados em prontuário de paciente acompanhado no serviço do CEROF-UFG e revisão nas bases de dados e bibliotecas digitais."/>
          <p:cNvSpPr txBox="1"/>
          <p:nvPr/>
        </p:nvSpPr>
        <p:spPr>
          <a:xfrm>
            <a:off x="1439862" y="24704675"/>
            <a:ext cx="14076363" cy="189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Coleta de dados em prontuário de paciente acompanhado no serviço do CEROF-UFG e revisão nas bases de dados e bibliotecas digitais.</a:t>
            </a:r>
          </a:p>
        </p:txBody>
      </p:sp>
      <p:sp>
        <p:nvSpPr>
          <p:cNvPr id="32" name="F.A.L.B., 5 anos, sexo masculino, com queixa de cefaleia constante há cerca de 30 dias com piora há 5 dias, cursando com epistaxe e ptose em olho esquerdo (OE). Ao exame apresentava acuidade visual de 1,0 sem percepção luminosa; biomicroscopia com ptose em OE; reflexo pupilar com defeito pupilar aferente relativo à E; e motilidade ocular com paralisia completa de toda musculatura ocular extrínseca de OE. A tomografia de crânio demonstrava lesão expansiva centrada no seio esfenoide, extendendo para o canal do nervo óptico, células posteriores do etmoide, fissura orbital superior e canal esfenopalatino. Paciente foi encaminhado ao serviço de oncopediatria e a equipe de neurocirurgia do hospital optou por realizar ressecção da lesão e biópsia que veio compatível com rabdomiossarcoma subtipo embrionário. Dessa forma, foi iniciado tratamento com quimioterapia (QT) adjuvante. Quando a excisão da lesão é possível e associada a QT a sobrevida da doença é de cerca de 95% em 5 anos. O rabdomiossarcoma é um tumor originado das células primitivas mesenquimais pluripotentes de tecido"/>
          <p:cNvSpPr txBox="1"/>
          <p:nvPr/>
        </p:nvSpPr>
        <p:spPr>
          <a:xfrm>
            <a:off x="1368425" y="28584525"/>
            <a:ext cx="14039850" cy="1254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F.A.L.B., 5 anos, sexo masculino, com queixa de cefaleia constante há cerca de 30 dias com piora há 5 dias, cursando com epistaxe e ptose em olho esquerdo (OE). Ao exame apresentava acuidade visual de 1,0 sem percepção luminosa; biomicroscopia com ptose em OE; reflexo pupilar com defeito pupilar aferente relativo à E; e motilidade ocular com paralisia completa de toda musculatura ocular extrínseca de OE. A tomografia de crânio demonstrava lesão expansiva centrada no seio esfenoide, extendendo para o canal do nervo óptico, células posteriores do etmoide, fissura orbital superior e canal esfenopalatino. Paciente foi encaminhado ao serviço de oncopediatria e a equipe de neurocirurgia do hospital optou por realizar ressecção da lesão e biópsia que veio compatível com rabdomiossarcoma subtipo embrionário. Dessa forma, foi iniciado tratamento com quimioterapia (QT) adjuvante. Quando a excisão da lesão é possível e associada a QT a sobrevida da doença é de cerca de 95% em 5 anos. O rabdomiossarcoma é um tumor originado das células primitivas mesenquimais pluripotentes de tecido</a:t>
            </a:r>
          </a:p>
        </p:txBody>
      </p:sp>
      <p:sp>
        <p:nvSpPr>
          <p:cNvPr id="33" name="Grande parte dos pacientes com rabdomiossarcoma de órbita irão se apresentar primeiramente aos oftalmologistas sendo essencial que esses tenham um conhecimento aprofundado da clínica, propedêutica, diagnóstico e tratamento dessa patologia."/>
          <p:cNvSpPr txBox="1"/>
          <p:nvPr/>
        </p:nvSpPr>
        <p:spPr>
          <a:xfrm>
            <a:off x="17171987" y="33191450"/>
            <a:ext cx="14363701" cy="307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Grande parte dos pacientes com rabdomiossarcoma de órbita irão se apresentar primeiramente aos oftalmologistas sendo essencial que esses tenham um conhecimento aprofundado da clínica, propedêutica, diagnóstico e tratamento dessa patologia.</a:t>
            </a:r>
          </a:p>
        </p:txBody>
      </p:sp>
      <p:sp>
        <p:nvSpPr>
          <p:cNvPr id="34" name="Conselho Brasileiro de Oftalmologia; Série Oftalmologia Brasileira; &quot;Órbita, Sistema Lacrimal e Plástica”, 3 edição, Rio de Janeiro.…"/>
          <p:cNvSpPr txBox="1"/>
          <p:nvPr/>
        </p:nvSpPr>
        <p:spPr>
          <a:xfrm>
            <a:off x="17064037" y="38160325"/>
            <a:ext cx="14328776" cy="5444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Conselho Brasileiro de Oftalmologia; Série Oftalmologia Brasileira; "Órbita, Sistema Lacrimal e Plástica”, 3 edição, Rio de Janeiro.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Jurdy, Lama, et al., "Orbital rhabdomyosarcomas: A review", Saudi J Ophthalmol. 2013 Jul; 27(3): 167–175.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Malta, João Baptista Nigro, et al., "Síndrome do ápice orbital associado com herpes zoster oftálmico em paciente HIV positivo - Relato de caso”, Arq Bras Oftalmol. 2004;67(6):939-41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8587" y="16992600"/>
            <a:ext cx="6840538" cy="5165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71987" y="22680612"/>
            <a:ext cx="6372226" cy="849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45887" y="22752050"/>
            <a:ext cx="6210301" cy="8280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embrionário, 10% deles ocorrem na órbita e 70% acontecem na primeira década de vida. Possui três tipos: embrionário, alveolar e pleomórfico, sendo que o primeiro é o mais comum na infância."/>
          <p:cNvSpPr txBox="1"/>
          <p:nvPr/>
        </p:nvSpPr>
        <p:spPr>
          <a:xfrm>
            <a:off x="16871950" y="13319125"/>
            <a:ext cx="14363700" cy="248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89789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embrionário, 10% deles ocorrem na órbita e 70% acontecem na primeira década de vida. Possui três tipos: embrionário, alveolar e pleomórfico, sendo que o primeiro é o mais comum na infância.</a:t>
            </a:r>
          </a:p>
        </p:txBody>
      </p:sp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36612" y="360362"/>
            <a:ext cx="5205413" cy="307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07375" y="461962"/>
            <a:ext cx="2922588" cy="292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20112" y="503237"/>
            <a:ext cx="3908426" cy="22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