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3"/>
    <p:restoredTop sz="94715"/>
  </p:normalViewPr>
  <p:slideViewPr>
    <p:cSldViewPr snapToGrid="0" snapToObjects="1">
      <p:cViewPr>
        <p:scale>
          <a:sx n="25" d="100"/>
          <a:sy n="25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F21F-97A9-864E-BEE0-23C1656C7606}" type="datetimeFigureOut">
              <a:rPr lang="pt-BR" smtClean="0"/>
              <a:t>13/01/2019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8A80-5497-ED43-A1E9-EFD1E0CA5FF9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F21F-97A9-864E-BEE0-23C1656C7606}" type="datetimeFigureOut">
              <a:rPr lang="pt-BR" smtClean="0"/>
              <a:t>13/01/2019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8A80-5497-ED43-A1E9-EFD1E0CA5FF9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F21F-97A9-864E-BEE0-23C1656C7606}" type="datetimeFigureOut">
              <a:rPr lang="pt-BR" smtClean="0"/>
              <a:t>13/01/2019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8A80-5497-ED43-A1E9-EFD1E0CA5FF9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F21F-97A9-864E-BEE0-23C1656C7606}" type="datetimeFigureOut">
              <a:rPr lang="pt-BR" smtClean="0"/>
              <a:t>13/01/2019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8A80-5497-ED43-A1E9-EFD1E0CA5FF9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F21F-97A9-864E-BEE0-23C1656C7606}" type="datetimeFigureOut">
              <a:rPr lang="pt-BR" smtClean="0"/>
              <a:t>13/01/2019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8A80-5497-ED43-A1E9-EFD1E0CA5FF9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F21F-97A9-864E-BEE0-23C1656C7606}" type="datetimeFigureOut">
              <a:rPr lang="pt-BR" smtClean="0"/>
              <a:t>13/01/2019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8A80-5497-ED43-A1E9-EFD1E0CA5FF9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F21F-97A9-864E-BEE0-23C1656C7606}" type="datetimeFigureOut">
              <a:rPr lang="pt-BR" smtClean="0"/>
              <a:t>13/01/2019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8A80-5497-ED43-A1E9-EFD1E0CA5FF9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F21F-97A9-864E-BEE0-23C1656C7606}" type="datetimeFigureOut">
              <a:rPr lang="pt-BR" smtClean="0"/>
              <a:t>13/01/2019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8A80-5497-ED43-A1E9-EFD1E0CA5FF9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F21F-97A9-864E-BEE0-23C1656C7606}" type="datetimeFigureOut">
              <a:rPr lang="pt-BR" smtClean="0"/>
              <a:t>13/01/2019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8A80-5497-ED43-A1E9-EFD1E0CA5FF9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F21F-97A9-864E-BEE0-23C1656C7606}" type="datetimeFigureOut">
              <a:rPr lang="pt-BR" smtClean="0"/>
              <a:t>13/01/2019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8A80-5497-ED43-A1E9-EFD1E0CA5FF9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F21F-97A9-864E-BEE0-23C1656C7606}" type="datetimeFigureOut">
              <a:rPr lang="pt-BR" smtClean="0"/>
              <a:t>13/01/2019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8A80-5497-ED43-A1E9-EFD1E0CA5FF9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AF21F-97A9-864E-BEE0-23C1656C7606}" type="datetimeFigureOut">
              <a:rPr lang="pt-BR" smtClean="0"/>
              <a:t>13/01/2019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8A80-5497-ED43-A1E9-EFD1E0CA5FF9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72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6993242" y="31820550"/>
            <a:ext cx="4080676" cy="1049256"/>
          </a:xfrm>
          <a:prstGeom prst="rect">
            <a:avLst/>
          </a:prstGeom>
        </p:spPr>
        <p:txBody>
          <a:bodyPr wrap="square" lIns="33269" tIns="16634" rIns="33269" bIns="16634">
            <a:spAutoFit/>
          </a:bodyPr>
          <a:lstStyle/>
          <a:p>
            <a:pPr algn="just"/>
            <a:r>
              <a:rPr lang="pt-BR" sz="2200" dirty="0" smtClean="0">
                <a:latin typeface="Times"/>
                <a:cs typeface="Times"/>
              </a:rPr>
              <a:t> </a:t>
            </a:r>
          </a:p>
          <a:p>
            <a:pPr algn="just"/>
            <a:r>
              <a:rPr lang="pt-BR" sz="2200" b="1" dirty="0" smtClean="0">
                <a:latin typeface="Times"/>
                <a:cs typeface="Times"/>
              </a:rPr>
              <a:t> </a:t>
            </a:r>
            <a:endParaRPr lang="pt-BR" sz="2200" dirty="0" smtClean="0">
              <a:latin typeface="Times"/>
              <a:cs typeface="Times"/>
            </a:endParaRPr>
          </a:p>
          <a:p>
            <a:pPr algn="just"/>
            <a:endParaRPr lang="pt-BR" sz="2200" b="1" dirty="0" smtClean="0">
              <a:latin typeface="Times"/>
              <a:cs typeface="Times"/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12611044" y="1154828"/>
            <a:ext cx="19050056" cy="3726912"/>
          </a:xfrm>
          <a:prstGeom prst="rect">
            <a:avLst/>
          </a:prstGeom>
        </p:spPr>
        <p:txBody>
          <a:bodyPr wrap="square" lIns="33269" tIns="16634" rIns="33269" bIns="16634">
            <a:spAutoFit/>
          </a:bodyPr>
          <a:lstStyle/>
          <a:p>
            <a:pPr algn="just"/>
            <a:r>
              <a:rPr lang="en-US" sz="8000" dirty="0"/>
              <a:t>Diagnosis of Type 2 Diabetes With Automated Pupilometer System Based On Pupil Chromatic </a:t>
            </a:r>
            <a:r>
              <a:rPr lang="en-US" sz="8000" dirty="0" smtClean="0"/>
              <a:t>Reflex.</a:t>
            </a:r>
            <a:endParaRPr lang="pt-BR" sz="8000" dirty="0"/>
          </a:p>
        </p:txBody>
      </p:sp>
      <p:sp>
        <p:nvSpPr>
          <p:cNvPr id="6" name="Rectangle 13"/>
          <p:cNvSpPr/>
          <p:nvPr/>
        </p:nvSpPr>
        <p:spPr>
          <a:xfrm>
            <a:off x="13762854" y="15051535"/>
            <a:ext cx="6152444" cy="1049256"/>
          </a:xfrm>
          <a:prstGeom prst="rect">
            <a:avLst/>
          </a:prstGeom>
        </p:spPr>
        <p:txBody>
          <a:bodyPr wrap="square" lIns="33269" tIns="16634" rIns="33269" bIns="16634">
            <a:spAutoFit/>
          </a:bodyPr>
          <a:lstStyle/>
          <a:p>
            <a:endParaRPr lang="pt-BR" sz="2200" dirty="0" smtClean="0"/>
          </a:p>
          <a:p>
            <a:r>
              <a:rPr lang="pt-BR" sz="2200" dirty="0" smtClean="0"/>
              <a:t> </a:t>
            </a:r>
            <a:endParaRPr lang="pt-BR" sz="2200" dirty="0"/>
          </a:p>
          <a:p>
            <a:endParaRPr lang="pt-BR" sz="22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990673" y="8275319"/>
            <a:ext cx="13996901" cy="956923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3269" tIns="16634" rIns="33269" bIns="16634">
            <a:spAutoFit/>
          </a:bodyPr>
          <a:lstStyle/>
          <a:p>
            <a:pPr algn="ctr"/>
            <a:r>
              <a:rPr lang="pt-BR" sz="6000" dirty="0" err="1"/>
              <a:t>I</a:t>
            </a:r>
            <a:r>
              <a:rPr lang="pt-BR" sz="6000" dirty="0" err="1" smtClean="0"/>
              <a:t>ntroduction</a:t>
            </a:r>
            <a:endParaRPr lang="pt-BR" sz="6000" b="1" dirty="0" smtClean="0">
              <a:latin typeface="Times"/>
              <a:cs typeface="Times"/>
            </a:endParaRPr>
          </a:p>
        </p:txBody>
      </p:sp>
      <p:sp>
        <p:nvSpPr>
          <p:cNvPr id="8" name="Rectangle 20"/>
          <p:cNvSpPr/>
          <p:nvPr/>
        </p:nvSpPr>
        <p:spPr>
          <a:xfrm>
            <a:off x="990672" y="13157911"/>
            <a:ext cx="13996902" cy="956923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3269" tIns="16634" rIns="33269" bIns="16634">
            <a:spAutoFit/>
          </a:bodyPr>
          <a:lstStyle/>
          <a:p>
            <a:pPr algn="ctr"/>
            <a:r>
              <a:rPr lang="pt-BR" sz="6000" dirty="0" err="1" smtClean="0">
                <a:latin typeface="Times"/>
                <a:cs typeface="Times"/>
              </a:rPr>
              <a:t>Methods</a:t>
            </a:r>
            <a:endParaRPr lang="pt-BR" sz="6000" dirty="0" smtClean="0">
              <a:latin typeface="Times"/>
              <a:cs typeface="Times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12611044" y="16336535"/>
            <a:ext cx="4097396" cy="710701"/>
          </a:xfrm>
          <a:prstGeom prst="rect">
            <a:avLst/>
          </a:prstGeom>
        </p:spPr>
        <p:txBody>
          <a:bodyPr wrap="square" lIns="33269" tIns="16634" rIns="33269" bIns="16634">
            <a:spAutoFit/>
          </a:bodyPr>
          <a:lstStyle/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</p:txBody>
      </p:sp>
      <p:sp>
        <p:nvSpPr>
          <p:cNvPr id="10" name="Rectangle 10"/>
          <p:cNvSpPr/>
          <p:nvPr/>
        </p:nvSpPr>
        <p:spPr>
          <a:xfrm>
            <a:off x="16993242" y="20941281"/>
            <a:ext cx="14349321" cy="8343560"/>
          </a:xfrm>
          <a:prstGeom prst="rect">
            <a:avLst/>
          </a:prstGeom>
        </p:spPr>
        <p:txBody>
          <a:bodyPr wrap="square" lIns="33269" tIns="16634" rIns="33269" bIns="16634">
            <a:spAutoFit/>
          </a:bodyPr>
          <a:lstStyle/>
          <a:p>
            <a:pPr algn="just"/>
            <a:r>
              <a:rPr lang="en-US" sz="6000" dirty="0"/>
              <a:t>SAP was able to record, induce, and extract 96 pupil features. 31 volunteers were analyzed (16 in Group 1, 15 in Group 2), of which 22 were female volunteers (70.97%) and 9 were male volunteers (29.03%). A mean age of 60 year. As a result of the automated classification, Random Forest presented a result of 94.0% accuracy in the identification of diabetics type II was obtained.</a:t>
            </a:r>
            <a:r>
              <a:rPr lang="pt-BR" sz="6000" dirty="0" smtClean="0">
                <a:effectLst/>
              </a:rPr>
              <a:t> </a:t>
            </a:r>
            <a:endParaRPr lang="pt-BR" sz="6000" dirty="0">
              <a:latin typeface="Times"/>
              <a:cs typeface="Time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4987574" y="30762501"/>
            <a:ext cx="4670203" cy="372151"/>
          </a:xfrm>
          <a:prstGeom prst="rect">
            <a:avLst/>
          </a:prstGeom>
        </p:spPr>
        <p:txBody>
          <a:bodyPr wrap="square" lIns="33272" tIns="16636" rIns="33272" bIns="16636">
            <a:spAutoFit/>
          </a:bodyPr>
          <a:lstStyle/>
          <a:p>
            <a:endParaRPr lang="pt-BR" sz="2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2611044" y="5011496"/>
            <a:ext cx="19050056" cy="1404043"/>
          </a:xfrm>
          <a:prstGeom prst="rect">
            <a:avLst/>
          </a:prstGeom>
          <a:noFill/>
        </p:spPr>
        <p:txBody>
          <a:bodyPr wrap="square" lIns="18864" tIns="9432" rIns="18864" bIns="9432" rtlCol="0">
            <a:spAutoFit/>
          </a:bodyPr>
          <a:lstStyle/>
          <a:p>
            <a:r>
              <a:rPr lang="pt-BR" sz="4500" dirty="0"/>
              <a:t>Camilo, Eduardo Nery R</a:t>
            </a:r>
            <a:r>
              <a:rPr lang="pt-BR" sz="4500" dirty="0" smtClean="0"/>
              <a:t>.; Paranhos Jr, Augusto; </a:t>
            </a:r>
            <a:r>
              <a:rPr lang="pt-BR" sz="4500" dirty="0" err="1"/>
              <a:t>Rassi</a:t>
            </a:r>
            <a:r>
              <a:rPr lang="pt-BR" sz="4500" dirty="0"/>
              <a:t>, </a:t>
            </a:r>
            <a:r>
              <a:rPr lang="pt-BR" sz="4500" dirty="0" smtClean="0"/>
              <a:t>Nelson; </a:t>
            </a:r>
            <a:r>
              <a:rPr lang="pt-BR" sz="4500" dirty="0"/>
              <a:t>Costa, Ronaldo M</a:t>
            </a:r>
            <a:r>
              <a:rPr lang="pt-BR" sz="4500" dirty="0" smtClean="0"/>
              <a:t>.; </a:t>
            </a:r>
            <a:r>
              <a:rPr lang="pt-BR" sz="4500" dirty="0"/>
              <a:t>Silva, </a:t>
            </a:r>
            <a:r>
              <a:rPr lang="pt-BR" sz="4500" dirty="0" err="1" smtClean="0"/>
              <a:t>Cleyton</a:t>
            </a:r>
            <a:r>
              <a:rPr lang="pt-BR" sz="4500" dirty="0" smtClean="0"/>
              <a:t> </a:t>
            </a:r>
            <a:r>
              <a:rPr lang="pt-BR" sz="4500" dirty="0"/>
              <a:t>R</a:t>
            </a:r>
            <a:r>
              <a:rPr lang="pt-BR" sz="4500" dirty="0" smtClean="0"/>
              <a:t>.; Camilo Jr, </a:t>
            </a:r>
            <a:r>
              <a:rPr lang="pt-BR" sz="4500" dirty="0"/>
              <a:t>Celso G</a:t>
            </a:r>
            <a:r>
              <a:rPr lang="pt-BR" sz="4500" dirty="0" smtClean="0"/>
              <a:t>.</a:t>
            </a:r>
            <a:r>
              <a:rPr lang="pt-BR" sz="4500" dirty="0" smtClean="0"/>
              <a:t> </a:t>
            </a:r>
            <a:endParaRPr lang="pt-BR" sz="4500" dirty="0"/>
          </a:p>
        </p:txBody>
      </p:sp>
      <p:sp>
        <p:nvSpPr>
          <p:cNvPr id="13" name="Retângulo 12"/>
          <p:cNvSpPr/>
          <p:nvPr/>
        </p:nvSpPr>
        <p:spPr>
          <a:xfrm>
            <a:off x="990673" y="9699666"/>
            <a:ext cx="13952740" cy="2789037"/>
          </a:xfrm>
          <a:prstGeom prst="rect">
            <a:avLst/>
          </a:prstGeom>
        </p:spPr>
        <p:txBody>
          <a:bodyPr wrap="square" lIns="18864" tIns="9432" rIns="18864" bIns="9432">
            <a:spAutoFit/>
          </a:bodyPr>
          <a:lstStyle/>
          <a:p>
            <a:pPr algn="just"/>
            <a:r>
              <a:rPr lang="en-US" sz="6000" dirty="0"/>
              <a:t>To develop an automated </a:t>
            </a:r>
            <a:r>
              <a:rPr lang="en-US" sz="6000" dirty="0" err="1"/>
              <a:t>pupilometry</a:t>
            </a:r>
            <a:r>
              <a:rPr lang="en-US" sz="6000" dirty="0"/>
              <a:t> system (SAP) to diagnosis of type 2 diabetes based on the pupillary reflex. </a:t>
            </a:r>
            <a:endParaRPr lang="pt-BR" sz="60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0911" cy="64008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015421" y="14783076"/>
            <a:ext cx="13996902" cy="1948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/>
              <a:t>A pupilometer with a lighting system (0 to 250 lux) was used, positioned 3 cm away from one eye and external lighting sealing. While the RGB LED lighting system </a:t>
            </a:r>
            <a:r>
              <a:rPr lang="en-US" sz="6000" dirty="0" smtClean="0"/>
              <a:t>offers </a:t>
            </a:r>
            <a:r>
              <a:rPr lang="en-US" sz="6000" dirty="0"/>
              <a:t>a solution for a pupil response, an infrared camera captures it as images. A </a:t>
            </a:r>
            <a:r>
              <a:rPr lang="en-US" sz="6000" dirty="0" smtClean="0"/>
              <a:t>camera operates </a:t>
            </a:r>
            <a:r>
              <a:rPr lang="en-US" sz="6000" dirty="0"/>
              <a:t>at a wavelength of 850 nm. To evaluate the direct pupil reflex, the pupilometer was used to record videos during stimuli with red wavelengths (623) and blue (466) wavelengths, with a luminance of 250 cd / m2 and 1 second of duration after the patient was adapted to the dark for 10 minutes. The interval between stimuli was of 59 seconds. After a data capture, a data processing phase, data return declaration and data normalization were applied. In the last phase, a learning machine algorithm, called Random Forest, was applied to create the classification model of patients</a:t>
            </a:r>
            <a:r>
              <a:rPr lang="en-US" sz="6000" dirty="0" smtClean="0"/>
              <a:t>. </a:t>
            </a:r>
            <a:endParaRPr lang="pt-BR" sz="6000" dirty="0"/>
          </a:p>
        </p:txBody>
      </p:sp>
      <p:sp>
        <p:nvSpPr>
          <p:cNvPr id="17" name="Rectangle 16"/>
          <p:cNvSpPr/>
          <p:nvPr/>
        </p:nvSpPr>
        <p:spPr>
          <a:xfrm>
            <a:off x="16993242" y="19715983"/>
            <a:ext cx="14349321" cy="956923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3269" tIns="16634" rIns="33269" bIns="16634">
            <a:spAutoFit/>
          </a:bodyPr>
          <a:lstStyle/>
          <a:p>
            <a:pPr algn="ctr"/>
            <a:r>
              <a:rPr lang="pt-BR" sz="6000" dirty="0" err="1" smtClean="0">
                <a:latin typeface="Times"/>
                <a:cs typeface="Times"/>
              </a:rPr>
              <a:t>Results</a:t>
            </a:r>
            <a:endParaRPr lang="pt-BR" sz="6000" dirty="0" smtClean="0">
              <a:latin typeface="Times"/>
              <a:cs typeface="Time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775412" y="29125571"/>
            <a:ext cx="4127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 </a:t>
            </a:r>
            <a:endParaRPr lang="pt-BR" sz="22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6946330" y="31911070"/>
            <a:ext cx="4097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200" dirty="0"/>
          </a:p>
        </p:txBody>
      </p:sp>
      <p:sp>
        <p:nvSpPr>
          <p:cNvPr id="21" name="Rectangle 16"/>
          <p:cNvSpPr/>
          <p:nvPr/>
        </p:nvSpPr>
        <p:spPr>
          <a:xfrm>
            <a:off x="16993242" y="35735300"/>
            <a:ext cx="14349321" cy="956923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3269" tIns="16634" rIns="33269" bIns="16634">
            <a:spAutoFit/>
          </a:bodyPr>
          <a:lstStyle/>
          <a:p>
            <a:pPr algn="ctr"/>
            <a:r>
              <a:rPr lang="pt-BR" sz="6000" dirty="0" err="1" smtClean="0">
                <a:latin typeface="Times"/>
                <a:cs typeface="Times"/>
              </a:rPr>
              <a:t>Conclusion</a:t>
            </a:r>
            <a:endParaRPr lang="pt-BR" sz="6000" dirty="0" smtClean="0">
              <a:latin typeface="Times"/>
              <a:cs typeface="Times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6993243" y="37054374"/>
            <a:ext cx="143493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/>
              <a:t>The proposal proved to be promising, noninvasive, objective and portable method of identifying the Type 2 Diabetes. Finally, the work reveals that pupillary reflex</a:t>
            </a:r>
            <a:r>
              <a:rPr lang="en-US" sz="6000" dirty="0" smtClean="0"/>
              <a:t>.</a:t>
            </a:r>
            <a:endParaRPr lang="pt-BR" sz="60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6871692" y="8275319"/>
            <a:ext cx="14470872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smtClean="0"/>
              <a:t>The patients were classified in groups: Group 1 – Without Type 2 Diabetes, Group 2 – with </a:t>
            </a:r>
            <a:r>
              <a:rPr lang="en-US" sz="6000" dirty="0" err="1" smtClean="0"/>
              <a:t>Typpe</a:t>
            </a:r>
            <a:r>
              <a:rPr lang="en-US" sz="6000" dirty="0" smtClean="0"/>
              <a:t> 2 Diabetes. All patients underwent complete ophthalmologic consultation and macular Cirrus HD-OCT. Thus, the patients were according to the diagnosis of the type2 diabetes based on the American Diabetes Association. The study was approved by the Institutional Review Board CAAE: 23723213.0.0000.5083. All patients signed a written informed consent form for this research.</a:t>
            </a:r>
            <a:r>
              <a:rPr lang="pt-BR" sz="6000" dirty="0" smtClean="0">
                <a:effectLst/>
              </a:rPr>
              <a:t> </a:t>
            </a:r>
            <a:endParaRPr lang="pt-BR" sz="6000" dirty="0"/>
          </a:p>
        </p:txBody>
      </p:sp>
      <p:pic>
        <p:nvPicPr>
          <p:cNvPr id="27" name="Picture 2"/>
          <p:cNvPicPr>
            <a:picLocks noChangeAspect="1"/>
          </p:cNvPicPr>
          <p:nvPr/>
        </p:nvPicPr>
        <p:blipFill rotWithShape="1">
          <a:blip r:embed="rId3"/>
          <a:srcRect r="30910" b="33534"/>
          <a:stretch/>
        </p:blipFill>
        <p:spPr>
          <a:xfrm>
            <a:off x="3363771" y="40445426"/>
            <a:ext cx="9206544" cy="1369840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578" y="34397437"/>
            <a:ext cx="7470996" cy="6355534"/>
          </a:xfrm>
          <a:prstGeom prst="rect">
            <a:avLst/>
          </a:prstGeom>
        </p:spPr>
      </p:pic>
      <p:pic>
        <p:nvPicPr>
          <p:cNvPr id="31" name="Picture 1"/>
          <p:cNvPicPr>
            <a:picLocks noChangeAspect="1"/>
          </p:cNvPicPr>
          <p:nvPr/>
        </p:nvPicPr>
        <p:blipFill rotWithShape="1">
          <a:blip r:embed="rId5"/>
          <a:srcRect l="55511" t="9058" r="4633" b="3905"/>
          <a:stretch/>
        </p:blipFill>
        <p:spPr>
          <a:xfrm>
            <a:off x="1617976" y="34265332"/>
            <a:ext cx="5002259" cy="5461841"/>
          </a:xfrm>
          <a:prstGeom prst="rect">
            <a:avLst/>
          </a:prstGeom>
        </p:spPr>
      </p:pic>
      <p:sp>
        <p:nvSpPr>
          <p:cNvPr id="32" name="CaixaDeTexto 31"/>
          <p:cNvSpPr txBox="1"/>
          <p:nvPr/>
        </p:nvSpPr>
        <p:spPr>
          <a:xfrm>
            <a:off x="16871692" y="41047804"/>
            <a:ext cx="14349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err="1" smtClean="0"/>
              <a:t>Eduardo_nery@hotmail.com</a:t>
            </a:r>
            <a:endParaRPr lang="pt-BR" sz="6000" dirty="0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692" y="29450667"/>
            <a:ext cx="12112784" cy="60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81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428</Words>
  <Application>Microsoft Macintosh PowerPoint</Application>
  <PresentationFormat>Personalizar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Times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Usuário do Microsoft Office</cp:lastModifiedBy>
  <cp:revision>4</cp:revision>
  <dcterms:created xsi:type="dcterms:W3CDTF">2019-01-13T23:43:34Z</dcterms:created>
  <dcterms:modified xsi:type="dcterms:W3CDTF">2019-01-14T00:18:33Z</dcterms:modified>
</cp:coreProperties>
</file>