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32397700" cy="43205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32054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5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0" algn="l" defTabSz="432054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5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0" algn="l" defTabSz="432054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5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0" algn="l" defTabSz="432054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5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0" algn="l" defTabSz="432054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5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l" defTabSz="432054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5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l" defTabSz="432054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5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l" defTabSz="432054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5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l" defTabSz="432054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5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" name="Shape 1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320540" latinLnBrk="0">
      <a:defRPr sz="1200">
        <a:latin typeface="+mn-lt"/>
        <a:ea typeface="+mn-ea"/>
        <a:cs typeface="+mn-cs"/>
        <a:sym typeface="Calibri"/>
      </a:defRPr>
    </a:lvl1pPr>
    <a:lvl2pPr indent="228600" defTabSz="4320540" latinLnBrk="0">
      <a:defRPr sz="1200">
        <a:latin typeface="+mn-lt"/>
        <a:ea typeface="+mn-ea"/>
        <a:cs typeface="+mn-cs"/>
        <a:sym typeface="Calibri"/>
      </a:defRPr>
    </a:lvl2pPr>
    <a:lvl3pPr indent="457200" defTabSz="4320540" latinLnBrk="0">
      <a:defRPr sz="1200">
        <a:latin typeface="+mn-lt"/>
        <a:ea typeface="+mn-ea"/>
        <a:cs typeface="+mn-cs"/>
        <a:sym typeface="Calibri"/>
      </a:defRPr>
    </a:lvl3pPr>
    <a:lvl4pPr indent="685800" defTabSz="4320540" latinLnBrk="0">
      <a:defRPr sz="1200">
        <a:latin typeface="+mn-lt"/>
        <a:ea typeface="+mn-ea"/>
        <a:cs typeface="+mn-cs"/>
        <a:sym typeface="Calibri"/>
      </a:defRPr>
    </a:lvl4pPr>
    <a:lvl5pPr indent="914400" defTabSz="4320540" latinLnBrk="0">
      <a:defRPr sz="1200">
        <a:latin typeface="+mn-lt"/>
        <a:ea typeface="+mn-ea"/>
        <a:cs typeface="+mn-cs"/>
        <a:sym typeface="Calibri"/>
      </a:defRPr>
    </a:lvl5pPr>
    <a:lvl6pPr indent="1143000" defTabSz="4320540" latinLnBrk="0">
      <a:defRPr sz="1200">
        <a:latin typeface="+mn-lt"/>
        <a:ea typeface="+mn-ea"/>
        <a:cs typeface="+mn-cs"/>
        <a:sym typeface="Calibri"/>
      </a:defRPr>
    </a:lvl6pPr>
    <a:lvl7pPr indent="1371600" defTabSz="4320540" latinLnBrk="0">
      <a:defRPr sz="1200">
        <a:latin typeface="+mn-lt"/>
        <a:ea typeface="+mn-ea"/>
        <a:cs typeface="+mn-cs"/>
        <a:sym typeface="Calibri"/>
      </a:defRPr>
    </a:lvl7pPr>
    <a:lvl8pPr indent="1600200" defTabSz="4320540" latinLnBrk="0">
      <a:defRPr sz="1200">
        <a:latin typeface="+mn-lt"/>
        <a:ea typeface="+mn-ea"/>
        <a:cs typeface="+mn-cs"/>
        <a:sym typeface="Calibri"/>
      </a:defRPr>
    </a:lvl8pPr>
    <a:lvl9pPr indent="1828800" defTabSz="432054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o Título"/>
          <p:cNvSpPr txBox="1"/>
          <p:nvPr>
            <p:ph type="title"/>
          </p:nvPr>
        </p:nvSpPr>
        <p:spPr>
          <a:xfrm>
            <a:off x="2430303" y="13421678"/>
            <a:ext cx="27543448" cy="9261164"/>
          </a:xfrm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12" name="Nível de Corpo Um…"/>
          <p:cNvSpPr txBox="1"/>
          <p:nvPr>
            <p:ph type="body" sz="quarter" idx="1"/>
          </p:nvPr>
        </p:nvSpPr>
        <p:spPr>
          <a:xfrm>
            <a:off x="4860607" y="24483060"/>
            <a:ext cx="22682839" cy="11041386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3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o do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93" name="Nível de Corpo U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94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o do Título"/>
          <p:cNvSpPr txBox="1"/>
          <p:nvPr>
            <p:ph type="title"/>
          </p:nvPr>
        </p:nvSpPr>
        <p:spPr>
          <a:xfrm>
            <a:off x="23492936" y="1730219"/>
            <a:ext cx="7290917" cy="36864609"/>
          </a:xfrm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102" name="Nível de Corpo Um…"/>
          <p:cNvSpPr txBox="1"/>
          <p:nvPr>
            <p:ph type="body" idx="1"/>
          </p:nvPr>
        </p:nvSpPr>
        <p:spPr>
          <a:xfrm>
            <a:off x="1620203" y="1730219"/>
            <a:ext cx="21332666" cy="36864609"/>
          </a:xfrm>
          <a:prstGeom prst="rect">
            <a:avLst/>
          </a:prstGeom>
        </p:spPr>
        <p:txBody>
          <a:bodyPr/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03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 do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21" name="Nível de Corpo U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2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o do Título"/>
          <p:cNvSpPr txBox="1"/>
          <p:nvPr>
            <p:ph type="title"/>
          </p:nvPr>
        </p:nvSpPr>
        <p:spPr>
          <a:xfrm>
            <a:off x="2559696" y="27763474"/>
            <a:ext cx="27543445" cy="8581079"/>
          </a:xfrm>
          <a:prstGeom prst="rect">
            <a:avLst/>
          </a:prstGeom>
        </p:spPr>
        <p:txBody>
          <a:bodyPr anchor="t"/>
          <a:lstStyle>
            <a:lvl1pPr algn="l">
              <a:defRPr b="1" cap="all" sz="18900"/>
            </a:lvl1pPr>
          </a:lstStyle>
          <a:p>
            <a:pPr/>
            <a:r>
              <a:t>Texto do Título</a:t>
            </a:r>
          </a:p>
        </p:txBody>
      </p:sp>
      <p:sp>
        <p:nvSpPr>
          <p:cNvPr id="30" name="Nível de Corpo Um…"/>
          <p:cNvSpPr txBox="1"/>
          <p:nvPr>
            <p:ph type="body" sz="quarter" idx="1"/>
          </p:nvPr>
        </p:nvSpPr>
        <p:spPr>
          <a:xfrm>
            <a:off x="2559696" y="18312294"/>
            <a:ext cx="27543445" cy="9451184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2200"/>
              </a:spcBef>
              <a:buSzTx/>
              <a:buFontTx/>
              <a:buNone/>
              <a:defRPr sz="9500">
                <a:solidFill>
                  <a:srgbClr val="888888"/>
                </a:solidFill>
              </a:defRPr>
            </a:lvl1pPr>
            <a:lvl2pPr marL="0" indent="0">
              <a:spcBef>
                <a:spcPts val="2200"/>
              </a:spcBef>
              <a:buSzTx/>
              <a:buFontTx/>
              <a:buNone/>
              <a:defRPr sz="9500">
                <a:solidFill>
                  <a:srgbClr val="888888"/>
                </a:solidFill>
              </a:defRPr>
            </a:lvl2pPr>
            <a:lvl3pPr marL="0" indent="0">
              <a:spcBef>
                <a:spcPts val="2200"/>
              </a:spcBef>
              <a:buSzTx/>
              <a:buFontTx/>
              <a:buNone/>
              <a:defRPr sz="9500">
                <a:solidFill>
                  <a:srgbClr val="888888"/>
                </a:solidFill>
              </a:defRPr>
            </a:lvl3pPr>
            <a:lvl4pPr marL="0" indent="0">
              <a:spcBef>
                <a:spcPts val="2200"/>
              </a:spcBef>
              <a:buSzTx/>
              <a:buFontTx/>
              <a:buNone/>
              <a:defRPr sz="9500">
                <a:solidFill>
                  <a:srgbClr val="888888"/>
                </a:solidFill>
              </a:defRPr>
            </a:lvl4pPr>
            <a:lvl5pPr marL="0" indent="0">
              <a:spcBef>
                <a:spcPts val="2200"/>
              </a:spcBef>
              <a:buSzTx/>
              <a:buFontTx/>
              <a:buNone/>
              <a:defRPr sz="9500">
                <a:solidFill>
                  <a:srgbClr val="888888"/>
                </a:solidFill>
              </a:defRPr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31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o do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39" name="Nível de Corpo Um…"/>
          <p:cNvSpPr txBox="1"/>
          <p:nvPr>
            <p:ph type="body" sz="half" idx="1"/>
          </p:nvPr>
        </p:nvSpPr>
        <p:spPr>
          <a:xfrm>
            <a:off x="1620201" y="10081262"/>
            <a:ext cx="14311790" cy="28513572"/>
          </a:xfrm>
          <a:prstGeom prst="rect">
            <a:avLst/>
          </a:prstGeom>
        </p:spPr>
        <p:txBody>
          <a:bodyPr/>
          <a:lstStyle>
            <a:lvl1pPr>
              <a:spcBef>
                <a:spcPts val="3100"/>
              </a:spcBef>
              <a:defRPr sz="13200"/>
            </a:lvl1pPr>
            <a:lvl2pPr marL="3737457" indent="-1577188">
              <a:spcBef>
                <a:spcPts val="3100"/>
              </a:spcBef>
              <a:defRPr sz="13200"/>
            </a:lvl2pPr>
            <a:lvl3pPr marL="5821359" indent="-1500818">
              <a:spcBef>
                <a:spcPts val="3100"/>
              </a:spcBef>
              <a:defRPr sz="13200"/>
            </a:lvl3pPr>
            <a:lvl4pPr marL="8158195" indent="-1677385">
              <a:spcBef>
                <a:spcPts val="3100"/>
              </a:spcBef>
              <a:defRPr sz="13200"/>
            </a:lvl4pPr>
            <a:lvl5pPr marL="10318466" indent="-1677385">
              <a:spcBef>
                <a:spcPts val="3100"/>
              </a:spcBef>
              <a:defRPr sz="13200"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0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 do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48" name="Nível de Corpo Um…"/>
          <p:cNvSpPr txBox="1"/>
          <p:nvPr>
            <p:ph type="body" sz="quarter" idx="1"/>
          </p:nvPr>
        </p:nvSpPr>
        <p:spPr>
          <a:xfrm>
            <a:off x="1620203" y="9671212"/>
            <a:ext cx="14317418" cy="403050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2700"/>
              </a:spcBef>
              <a:buSzTx/>
              <a:buFontTx/>
              <a:buNone/>
              <a:defRPr b="1" sz="11300"/>
            </a:lvl1pPr>
            <a:lvl2pPr marL="0" indent="0">
              <a:spcBef>
                <a:spcPts val="2700"/>
              </a:spcBef>
              <a:buSzTx/>
              <a:buFontTx/>
              <a:buNone/>
              <a:defRPr b="1" sz="11300"/>
            </a:lvl2pPr>
            <a:lvl3pPr marL="0" indent="0">
              <a:spcBef>
                <a:spcPts val="2700"/>
              </a:spcBef>
              <a:buSzTx/>
              <a:buFontTx/>
              <a:buNone/>
              <a:defRPr b="1" sz="11300"/>
            </a:lvl3pPr>
            <a:lvl4pPr marL="0" indent="0">
              <a:spcBef>
                <a:spcPts val="2700"/>
              </a:spcBef>
              <a:buSzTx/>
              <a:buFontTx/>
              <a:buNone/>
              <a:defRPr b="1" sz="11300"/>
            </a:lvl4pPr>
            <a:lvl5pPr marL="0" indent="0">
              <a:spcBef>
                <a:spcPts val="2700"/>
              </a:spcBef>
              <a:buSzTx/>
              <a:buFontTx/>
              <a:buNone/>
              <a:defRPr b="1" sz="11300"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9" name="Espaço Reservado para Texto 4"/>
          <p:cNvSpPr/>
          <p:nvPr>
            <p:ph type="body" sz="quarter" idx="13"/>
          </p:nvPr>
        </p:nvSpPr>
        <p:spPr>
          <a:xfrm>
            <a:off x="16460807" y="9671212"/>
            <a:ext cx="14323049" cy="4030501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o do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58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o do Título"/>
          <p:cNvSpPr txBox="1"/>
          <p:nvPr>
            <p:ph type="title"/>
          </p:nvPr>
        </p:nvSpPr>
        <p:spPr>
          <a:xfrm>
            <a:off x="1620204" y="1720213"/>
            <a:ext cx="10660709" cy="7320920"/>
          </a:xfrm>
          <a:prstGeom prst="rect">
            <a:avLst/>
          </a:prstGeom>
        </p:spPr>
        <p:txBody>
          <a:bodyPr anchor="b"/>
          <a:lstStyle>
            <a:lvl1pPr algn="l">
              <a:defRPr b="1" sz="9500"/>
            </a:lvl1pPr>
          </a:lstStyle>
          <a:p>
            <a:pPr/>
            <a:r>
              <a:t>Texto do Título</a:t>
            </a:r>
          </a:p>
        </p:txBody>
      </p:sp>
      <p:sp>
        <p:nvSpPr>
          <p:cNvPr id="73" name="Nível de Corpo Um…"/>
          <p:cNvSpPr txBox="1"/>
          <p:nvPr>
            <p:ph type="body" idx="1"/>
          </p:nvPr>
        </p:nvSpPr>
        <p:spPr>
          <a:xfrm>
            <a:off x="12669083" y="1720218"/>
            <a:ext cx="18114766" cy="36874612"/>
          </a:xfrm>
          <a:prstGeom prst="rect">
            <a:avLst/>
          </a:prstGeom>
        </p:spPr>
        <p:txBody>
          <a:bodyPr/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74" name="Espaço Reservado para Texto 3"/>
          <p:cNvSpPr/>
          <p:nvPr>
            <p:ph type="body" sz="half" idx="13"/>
          </p:nvPr>
        </p:nvSpPr>
        <p:spPr>
          <a:xfrm>
            <a:off x="1620204" y="9041127"/>
            <a:ext cx="10660709" cy="2955369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o do Título"/>
          <p:cNvSpPr txBox="1"/>
          <p:nvPr>
            <p:ph type="title"/>
          </p:nvPr>
        </p:nvSpPr>
        <p:spPr>
          <a:xfrm>
            <a:off x="6351420" y="30243778"/>
            <a:ext cx="19442432" cy="3570455"/>
          </a:xfrm>
          <a:prstGeom prst="rect">
            <a:avLst/>
          </a:prstGeom>
        </p:spPr>
        <p:txBody>
          <a:bodyPr anchor="b"/>
          <a:lstStyle>
            <a:lvl1pPr algn="l">
              <a:defRPr b="1" sz="9500"/>
            </a:lvl1pPr>
          </a:lstStyle>
          <a:p>
            <a:pPr/>
            <a:r>
              <a:t>Texto do Título</a:t>
            </a:r>
          </a:p>
        </p:txBody>
      </p:sp>
      <p:sp>
        <p:nvSpPr>
          <p:cNvPr id="83" name="Espaço Reservado para Imagem 2"/>
          <p:cNvSpPr/>
          <p:nvPr>
            <p:ph type="pic" sz="half" idx="13"/>
          </p:nvPr>
        </p:nvSpPr>
        <p:spPr>
          <a:xfrm>
            <a:off x="6351420" y="3860482"/>
            <a:ext cx="19442432" cy="2592324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Nível de Corpo Um…"/>
          <p:cNvSpPr txBox="1"/>
          <p:nvPr>
            <p:ph type="body" sz="quarter" idx="1"/>
          </p:nvPr>
        </p:nvSpPr>
        <p:spPr>
          <a:xfrm>
            <a:off x="6351420" y="33814227"/>
            <a:ext cx="19442432" cy="507063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500"/>
              </a:spcBef>
              <a:buSzTx/>
              <a:buFontTx/>
              <a:buNone/>
              <a:defRPr sz="6600"/>
            </a:lvl1pPr>
            <a:lvl2pPr marL="0" indent="0">
              <a:spcBef>
                <a:spcPts val="1500"/>
              </a:spcBef>
              <a:buSzTx/>
              <a:buFontTx/>
              <a:buNone/>
              <a:defRPr sz="6600"/>
            </a:lvl2pPr>
            <a:lvl3pPr marL="0" indent="0">
              <a:spcBef>
                <a:spcPts val="1500"/>
              </a:spcBef>
              <a:buSzTx/>
              <a:buFontTx/>
              <a:buNone/>
              <a:defRPr sz="6600"/>
            </a:lvl3pPr>
            <a:lvl4pPr marL="0" indent="0">
              <a:spcBef>
                <a:spcPts val="1500"/>
              </a:spcBef>
              <a:buSzTx/>
              <a:buFontTx/>
              <a:buNone/>
              <a:defRPr sz="6600"/>
            </a:lvl4pPr>
            <a:lvl5pPr marL="0" indent="0">
              <a:spcBef>
                <a:spcPts val="1500"/>
              </a:spcBef>
              <a:buSzTx/>
              <a:buFontTx/>
              <a:buNone/>
              <a:defRPr sz="6600"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85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o Título"/>
          <p:cNvSpPr txBox="1"/>
          <p:nvPr>
            <p:ph type="title"/>
          </p:nvPr>
        </p:nvSpPr>
        <p:spPr>
          <a:xfrm>
            <a:off x="1620203" y="1730219"/>
            <a:ext cx="29163647" cy="7200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16027" tIns="216027" rIns="216027" bIns="216027" anchor="ctr">
            <a:normAutofit fontScale="100000" lnSpcReduction="0"/>
          </a:bodyPr>
          <a:lstStyle/>
          <a:p>
            <a:pPr/>
            <a:r>
              <a:t>Texto do Título</a:t>
            </a:r>
          </a:p>
        </p:txBody>
      </p:sp>
      <p:sp>
        <p:nvSpPr>
          <p:cNvPr id="3" name="Nível de Corpo Um…"/>
          <p:cNvSpPr txBox="1"/>
          <p:nvPr>
            <p:ph type="body" idx="1"/>
          </p:nvPr>
        </p:nvSpPr>
        <p:spPr>
          <a:xfrm>
            <a:off x="1620203" y="10081262"/>
            <a:ext cx="29163647" cy="285135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16027" tIns="216027" rIns="216027" bIns="216027">
            <a:normAutofit fontScale="100000" lnSpcReduction="0"/>
          </a:bodyPr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Número do Slide"/>
          <p:cNvSpPr txBox="1"/>
          <p:nvPr>
            <p:ph type="sldNum" sz="quarter" idx="2"/>
          </p:nvPr>
        </p:nvSpPr>
        <p:spPr>
          <a:xfrm>
            <a:off x="29579848" y="40553673"/>
            <a:ext cx="1204002" cy="1282955"/>
          </a:xfrm>
          <a:prstGeom prst="rect">
            <a:avLst/>
          </a:prstGeom>
          <a:ln w="12700">
            <a:miter lim="400000"/>
          </a:ln>
        </p:spPr>
        <p:txBody>
          <a:bodyPr wrap="none" lIns="216027" tIns="216027" rIns="216027" bIns="216027" anchor="ctr">
            <a:spAutoFit/>
          </a:bodyPr>
          <a:lstStyle>
            <a:lvl1pPr algn="r">
              <a:defRPr sz="57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43205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3205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3205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3205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3205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3205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3205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3205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3205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1620203" marR="0" indent="-1620203" algn="l" defTabSz="432054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151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3704780" marR="0" indent="-1544509" algn="l" defTabSz="432054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151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5763905" marR="0" indent="-1443364" algn="l" defTabSz="432054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151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8197656" marR="0" indent="-1716844" algn="l" defTabSz="432054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151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10357925" marR="0" indent="-1716844" algn="l" defTabSz="432054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51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12518194" marR="0" indent="-1716844" algn="l" defTabSz="432054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151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14678465" marR="0" indent="-1716844" algn="l" defTabSz="432054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151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16838736" marR="0" indent="-1716847" algn="l" defTabSz="432054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151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18999006" marR="0" indent="-1716847" algn="l" defTabSz="432054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151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3205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7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3205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7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3205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7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3205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7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3205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7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3205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7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3205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7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3205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7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3205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7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8EB4E3"/>
            </a:gs>
            <a:gs pos="7000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ítulo 1"/>
          <p:cNvSpPr txBox="1"/>
          <p:nvPr>
            <p:ph type="title"/>
          </p:nvPr>
        </p:nvSpPr>
        <p:spPr>
          <a:xfrm>
            <a:off x="3744640" y="9577364"/>
            <a:ext cx="26930992" cy="3570452"/>
          </a:xfrm>
          <a:prstGeom prst="rect">
            <a:avLst/>
          </a:prstGeom>
        </p:spPr>
        <p:txBody>
          <a:bodyPr/>
          <a:lstStyle/>
          <a:p>
            <a:pPr>
              <a:defRPr b="0" sz="6600">
                <a:latin typeface="Georgia"/>
                <a:ea typeface="Georgia"/>
                <a:cs typeface="Georgia"/>
                <a:sym typeface="Georgia"/>
              </a:defRPr>
            </a:pPr>
            <a:r>
              <a:t>Autor: Leonardo Pimenta de Oliveira</a:t>
            </a:r>
            <a:br/>
            <a:r>
              <a:t>Instituição: Hospital Santa Luzia / Fundação Colombo Spínola</a:t>
            </a:r>
            <a:br/>
            <a:r>
              <a:t>Salvador-Ba</a:t>
            </a:r>
          </a:p>
        </p:txBody>
      </p:sp>
      <p:sp>
        <p:nvSpPr>
          <p:cNvPr id="113" name="Espaço Reservado para Texto 3"/>
          <p:cNvSpPr txBox="1"/>
          <p:nvPr>
            <p:ph type="body" sz="half" idx="1"/>
          </p:nvPr>
        </p:nvSpPr>
        <p:spPr>
          <a:xfrm>
            <a:off x="2808537" y="18002299"/>
            <a:ext cx="26210912" cy="16705857"/>
          </a:xfrm>
          <a:prstGeom prst="rect">
            <a:avLst/>
          </a:prstGeom>
        </p:spPr>
        <p:txBody>
          <a:bodyPr/>
          <a:lstStyle/>
          <a:p>
            <a:pPr algn="ctr" defTabSz="4277333">
              <a:spcBef>
                <a:spcPts val="1400"/>
              </a:spcBef>
              <a:defRPr sz="6500">
                <a:latin typeface="Georgia"/>
                <a:ea typeface="Georgia"/>
                <a:cs typeface="Georgia"/>
                <a:sym typeface="Georgia"/>
              </a:defRPr>
            </a:pPr>
            <a:r>
              <a:t> </a:t>
            </a:r>
            <a:r>
              <a:rPr sz="7500">
                <a:solidFill>
                  <a:srgbClr val="0070C0"/>
                </a:solidFill>
              </a:rPr>
              <a:t>Ceratocone</a:t>
            </a:r>
            <a:endParaRPr>
              <a:solidFill>
                <a:srgbClr val="0070C0"/>
              </a:solidFill>
            </a:endParaRPr>
          </a:p>
          <a:p>
            <a:pPr algn="ctr" defTabSz="4277333">
              <a:spcBef>
                <a:spcPts val="1400"/>
              </a:spcBef>
              <a:defRPr sz="65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  <a:p>
            <a:pPr algn="just" defTabSz="4277333">
              <a:spcBef>
                <a:spcPts val="1400"/>
              </a:spcBef>
              <a:defRPr sz="6500">
                <a:latin typeface="Georgia"/>
                <a:ea typeface="Georgia"/>
                <a:cs typeface="Georgia"/>
                <a:sym typeface="Georgia"/>
              </a:defRPr>
            </a:pPr>
            <a:r>
              <a:t>O ceratocone é o afinamento corneano central ou paracentral (geralmente inferior), progressivo, que faz com que a córnea apresente um abaulamento anterior, em forma de cone. Geralmente bilateral e assimétrica. Progressão maior ocorre na adolescência</a:t>
            </a:r>
          </a:p>
          <a:p>
            <a:pPr algn="just" defTabSz="4277333">
              <a:spcBef>
                <a:spcPts val="1400"/>
              </a:spcBef>
              <a:defRPr sz="6500">
                <a:latin typeface="Georgia"/>
                <a:ea typeface="Georgia"/>
                <a:cs typeface="Georgia"/>
                <a:sym typeface="Georgia"/>
              </a:defRPr>
            </a:pPr>
          </a:p>
          <a:p>
            <a:pPr algn="just" defTabSz="4277333">
              <a:spcBef>
                <a:spcPts val="1400"/>
              </a:spcBef>
              <a:defRPr sz="6500">
                <a:latin typeface="Georgia"/>
                <a:ea typeface="Georgia"/>
                <a:cs typeface="Georgia"/>
                <a:sym typeface="Georgia"/>
              </a:defRPr>
            </a:pPr>
            <a:r>
              <a:t>História familiar está presente em 6 a 8% dos casos, sugerindo herança familiar, talvez autossômico dominante, com penetrância incompleta.</a:t>
            </a:r>
          </a:p>
          <a:p>
            <a:pPr algn="just" defTabSz="4277333">
              <a:spcBef>
                <a:spcPts val="1400"/>
              </a:spcBef>
              <a:defRPr sz="6500">
                <a:latin typeface="Georgia"/>
                <a:ea typeface="Georgia"/>
                <a:cs typeface="Georgia"/>
                <a:sym typeface="Georgia"/>
              </a:defRPr>
            </a:pPr>
          </a:p>
          <a:p>
            <a:pPr algn="just" defTabSz="4277333">
              <a:spcBef>
                <a:spcPts val="1400"/>
              </a:spcBef>
              <a:defRPr sz="6500">
                <a:latin typeface="Georgia"/>
                <a:ea typeface="Georgia"/>
                <a:cs typeface="Georgia"/>
                <a:sym typeface="Georgia"/>
              </a:defRPr>
            </a:pPr>
            <a:r>
              <a:t>A rotura da membrana de Descemet pode produzir edema corneal agudo grave (hidropsia aguda). A cicatrização espontânea ocorre entre 6 a 12 semanas, geralmente com piora importante da acuidade visual, dependendo da localização e da extensão da cicatriz deixada pela hidropisia.</a:t>
            </a:r>
          </a:p>
        </p:txBody>
      </p:sp>
      <p:grpSp>
        <p:nvGrpSpPr>
          <p:cNvPr id="116" name="HSL.jpg"/>
          <p:cNvGrpSpPr/>
          <p:nvPr/>
        </p:nvGrpSpPr>
        <p:grpSpPr>
          <a:xfrm>
            <a:off x="12130873" y="1270991"/>
            <a:ext cx="8135955" cy="7512811"/>
            <a:chOff x="-1" y="0"/>
            <a:chExt cx="8135954" cy="7512810"/>
          </a:xfrm>
        </p:grpSpPr>
        <p:pic>
          <p:nvPicPr>
            <p:cNvPr id="114" name="HSL.jpg" descr="HSL.jp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15901" y="139700"/>
              <a:ext cx="7704153" cy="695401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5" name="HSL.jpg" descr="HSL.jp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2" y="0"/>
              <a:ext cx="8135956" cy="751281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8EB4E3"/>
            </a:gs>
            <a:gs pos="7000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HSL.jpg"/>
          <p:cNvGrpSpPr/>
          <p:nvPr/>
        </p:nvGrpSpPr>
        <p:grpSpPr>
          <a:xfrm>
            <a:off x="12130873" y="1321791"/>
            <a:ext cx="8135955" cy="7512811"/>
            <a:chOff x="-1" y="0"/>
            <a:chExt cx="8135954" cy="7512810"/>
          </a:xfrm>
        </p:grpSpPr>
        <p:pic>
          <p:nvPicPr>
            <p:cNvPr id="118" name="HSL.jpg" descr="HSL.jp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15901" y="139700"/>
              <a:ext cx="7704153" cy="695401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9" name="HSL.jpg" descr="HSL.jp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2" y="0"/>
              <a:ext cx="8135956" cy="751281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21" name="IMG_3826.jpg" descr="IMG_3826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916209" y="11320060"/>
            <a:ext cx="28565280" cy="2429953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o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32054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85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32054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85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o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32054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85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32054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85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