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1380" y="2304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2A239-ED0C-42F5-A50A-CEB3689D4B4D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F6D7F-CE2D-4F7F-9DB2-DF47056AD1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7270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BF6D7F-CE2D-4F7F-9DB2-DF47056AD1C8}" type="slidenum">
              <a:rPr lang="pt-BR" smtClean="0"/>
              <a:t>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7583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43EC-497D-4362-B048-827DD97BCA5B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CAB-50DB-46B5-92D3-C170715F9C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386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43EC-497D-4362-B048-827DD97BCA5B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CAB-50DB-46B5-92D3-C170715F9C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3023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43EC-497D-4362-B048-827DD97BCA5B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CAB-50DB-46B5-92D3-C170715F9C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6927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43EC-497D-4362-B048-827DD97BCA5B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CAB-50DB-46B5-92D3-C170715F9C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890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43EC-497D-4362-B048-827DD97BCA5B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CAB-50DB-46B5-92D3-C170715F9C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44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43EC-497D-4362-B048-827DD97BCA5B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CAB-50DB-46B5-92D3-C170715F9C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6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43EC-497D-4362-B048-827DD97BCA5B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CAB-50DB-46B5-92D3-C170715F9C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8430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43EC-497D-4362-B048-827DD97BCA5B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CAB-50DB-46B5-92D3-C170715F9C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888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43EC-497D-4362-B048-827DD97BCA5B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CAB-50DB-46B5-92D3-C170715F9C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334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43EC-497D-4362-B048-827DD97BCA5B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CAB-50DB-46B5-92D3-C170715F9C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3487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43EC-497D-4362-B048-827DD97BCA5B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CAB-50DB-46B5-92D3-C170715F9C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5653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B43EC-497D-4362-B048-827DD97BCA5B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86CAB-50DB-46B5-92D3-C170715F9C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332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title"/>
          </p:nvPr>
        </p:nvSpPr>
        <p:spPr>
          <a:xfrm>
            <a:off x="-33092" y="300"/>
            <a:ext cx="32404049" cy="79208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pt-PT" sz="7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7200" b="1" dirty="0" smtClean="0">
                <a:latin typeface="Arial" pitchFamily="34" charset="0"/>
                <a:cs typeface="Arial" pitchFamily="34" charset="0"/>
              </a:rPr>
            </a:br>
            <a:r>
              <a:rPr lang="pt-PT" sz="7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7200" b="1" dirty="0" smtClean="0">
                <a:latin typeface="Arial" pitchFamily="34" charset="0"/>
                <a:cs typeface="Arial" pitchFamily="34" charset="0"/>
              </a:rPr>
            </a:br>
            <a:r>
              <a:rPr lang="pt-PT" sz="7200" b="1" dirty="0">
                <a:latin typeface="Arial" pitchFamily="34" charset="0"/>
                <a:cs typeface="Arial" pitchFamily="34" charset="0"/>
              </a:rPr>
              <a:t/>
            </a:r>
            <a:br>
              <a:rPr lang="pt-PT" sz="7200" b="1" dirty="0">
                <a:latin typeface="Arial" pitchFamily="34" charset="0"/>
                <a:cs typeface="Arial" pitchFamily="34" charset="0"/>
              </a:rPr>
            </a:br>
            <a:r>
              <a:rPr lang="pt-PT" sz="72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pt-PT" sz="7200" b="1" dirty="0" smtClean="0">
                <a:latin typeface="Arial" pitchFamily="34" charset="0"/>
                <a:cs typeface="Arial" pitchFamily="34" charset="0"/>
              </a:rPr>
              <a:t>steonecrose </a:t>
            </a:r>
            <a:r>
              <a:rPr lang="pt-PT" sz="7200" b="1" dirty="0">
                <a:latin typeface="Arial" pitchFamily="34" charset="0"/>
                <a:cs typeface="Arial" pitchFamily="34" charset="0"/>
              </a:rPr>
              <a:t>da cabeça femural como complicação da corticoterapia sistêmica no tratamento da Síndrome Vogt</a:t>
            </a:r>
            <a:r>
              <a:rPr lang="bg-BG" sz="7200" b="1" dirty="0">
                <a:latin typeface="Arial" pitchFamily="34" charset="0"/>
                <a:cs typeface="Arial" pitchFamily="34" charset="0"/>
              </a:rPr>
              <a:t>-</a:t>
            </a:r>
            <a:r>
              <a:rPr lang="pt-PT" sz="7200" b="1" dirty="0">
                <a:latin typeface="Arial" pitchFamily="34" charset="0"/>
                <a:cs typeface="Arial" pitchFamily="34" charset="0"/>
              </a:rPr>
              <a:t>Koyanagi</a:t>
            </a:r>
            <a:r>
              <a:rPr lang="bg-BG" sz="7200" b="1" dirty="0">
                <a:latin typeface="Arial" pitchFamily="34" charset="0"/>
                <a:cs typeface="Arial" pitchFamily="34" charset="0"/>
              </a:rPr>
              <a:t>-</a:t>
            </a:r>
            <a:r>
              <a:rPr lang="pt-PT" sz="7200" b="1" dirty="0">
                <a:latin typeface="Arial" pitchFamily="34" charset="0"/>
                <a:cs typeface="Arial" pitchFamily="34" charset="0"/>
              </a:rPr>
              <a:t>Harada</a:t>
            </a:r>
            <a:r>
              <a:rPr lang="bg-BG" sz="7200" b="1" dirty="0">
                <a:latin typeface="Arial" pitchFamily="34" charset="0"/>
                <a:cs typeface="Arial" pitchFamily="34" charset="0"/>
              </a:rPr>
              <a:t>: Relato de </a:t>
            </a: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bg-BG" sz="7200" b="1" dirty="0" smtClean="0">
                <a:latin typeface="Arial" pitchFamily="34" charset="0"/>
                <a:cs typeface="Arial" pitchFamily="34" charset="0"/>
              </a:rPr>
              <a:t>aso</a:t>
            </a:r>
            <a:r>
              <a:rPr lang="pt-PT" sz="7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7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7200" b="1" dirty="0" smtClean="0">
                <a:latin typeface="Arial" pitchFamily="34" charset="0"/>
                <a:cs typeface="Arial" pitchFamily="34" charset="0"/>
              </a:rPr>
            </a:br>
            <a:endParaRPr lang="pt-PT" sz="7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Milena </a:t>
            </a:r>
            <a:r>
              <a:rPr lang="en-US" sz="4400" b="1" dirty="0" err="1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Ribeiro</a:t>
            </a:r>
            <a:r>
              <a:rPr lang="en-US" sz="4400" b="1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Rangel, Giovanna </a:t>
            </a:r>
            <a:r>
              <a:rPr lang="en-US" sz="4400" b="1" dirty="0" err="1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Degli</a:t>
            </a:r>
            <a:r>
              <a:rPr lang="en-US" sz="4400" b="1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Esposti</a:t>
            </a:r>
            <a:r>
              <a:rPr lang="en-US" sz="4400" b="1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Danielle </a:t>
            </a:r>
            <a:r>
              <a:rPr lang="en-US" sz="4400" b="1" dirty="0" err="1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Telles</a:t>
            </a:r>
            <a:r>
              <a:rPr lang="en-US" sz="4400" b="1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Moreno, Joel </a:t>
            </a:r>
            <a:r>
              <a:rPr lang="en-US" sz="4400" b="1" dirty="0" err="1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Silveira</a:t>
            </a:r>
            <a:r>
              <a:rPr lang="en-US" sz="4400" b="1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Filho</a:t>
            </a:r>
            <a:r>
              <a:rPr lang="en-US" sz="4400" b="1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Ana </a:t>
            </a:r>
            <a:r>
              <a:rPr lang="en-US" sz="4400" b="1" dirty="0" err="1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Luiza</a:t>
            </a:r>
            <a:r>
              <a:rPr lang="en-US" sz="4400" b="1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Biancardi</a:t>
            </a:r>
            <a:endParaRPr lang="bg-BG" sz="4400" b="1" dirty="0" smtClean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bg-BG" sz="4400" b="1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 Municipal Miguel Couto </a:t>
            </a:r>
            <a:r>
              <a:rPr lang="mr-IN" sz="4400" b="1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bg-BG" sz="4400" b="1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Rio de Janeiro </a:t>
            </a:r>
            <a:endParaRPr lang="pt-BR" sz="4400" b="1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412827" y="8209212"/>
            <a:ext cx="15213134" cy="12845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4000" b="1" dirty="0">
                <a:solidFill>
                  <a:schemeClr val="tx1"/>
                </a:solidFill>
                <a:latin typeface="+mj-lt"/>
              </a:rPr>
              <a:t>INTRODUÇÃO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412827" y="9649372"/>
            <a:ext cx="15213134" cy="957706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pt-PT" sz="3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3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pt-PT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pt-PT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síndrome de Vogt Koyanagi Harada (SVKH) é um distúrbio inflamatório </a:t>
            </a:r>
            <a:r>
              <a:rPr lang="pt-BR" sz="4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granulomatoso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autoimune e multissistêmico com manifestações oculares, auditivas, cutânea e neurológica. T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 como alvo órgãos e tecidos ricos em </a:t>
            </a:r>
            <a:r>
              <a:rPr lang="pt-BR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melanócitos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PT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pt-PT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tratamento da SVKH envolve mais comumente corticosteróides na fase aguda da doença, com a adição de terapia imunomoduladora conforme </a:t>
            </a:r>
            <a:r>
              <a:rPr lang="pt-PT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necessário.(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t-PT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r>
              <a:rPr lang="pt-PT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Os 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corticoides estão entre os fármacos mais utilizados no mundo e são eficazes no tratamento de várias doenças inflamatórias e imunológicas. 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Entretanto os efeitos</a:t>
            </a:r>
            <a:r>
              <a:rPr lang="pt-PT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colaterais do tratamento são </a:t>
            </a:r>
            <a:r>
              <a:rPr lang="pt-PT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multissistêmicos e requer cautela no manuseio </a:t>
            </a:r>
            <a:r>
              <a:rPr lang="pt-PT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PT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2). O </a:t>
            </a:r>
            <a:r>
              <a:rPr lang="pt-PT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deste trabalho é relatar um caso sobre os efeitos colaterais da corticoterapia sistêmica, enfatizando o risco-benefício deste tratamento na Síndrome Vogt Koyanagi Harada e a importância da avaliação e do acompanhamento multidisciplinar</a:t>
            </a:r>
            <a:r>
              <a:rPr lang="pt-PT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pt-BR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395406" y="19442460"/>
            <a:ext cx="15230555" cy="12961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4000" b="1" dirty="0">
                <a:solidFill>
                  <a:schemeClr val="tx1"/>
                </a:solidFill>
                <a:latin typeface="+mj-lt"/>
              </a:rPr>
              <a:t>RELATO DE CASO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12828" y="20810612"/>
            <a:ext cx="15213133" cy="2117035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IFS, 19 anos, sexo feminino, procurou a emergência oftalmológica do Hospital Municipal Miguel Couto (HMMC), no dia 11/05/2017 com queixa de baixa acuidade visual progressiva com piora significativa há três dias.  Aproximadamente vinte dias antes iniciou um quadro de </a:t>
            </a:r>
            <a:r>
              <a:rPr lang="pt-BR" sz="4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cefaléia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em região frontal, dor em região orbicular e mandibular de forte 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intensidade. 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história patológica pregressa revelou transtorno ansioso depressivo, sem história de 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trauma. Ao 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exame oftalmológico apresentou acuidade visual igual a conta dedos a 15 cm ambos olhos (AO). A </a:t>
            </a:r>
            <a:r>
              <a:rPr lang="pt-BR" sz="4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biomicroscopia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revelou 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precipitados 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ceráticos </a:t>
            </a:r>
            <a:r>
              <a:rPr lang="pt-BR" sz="4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granulomatosos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em AO, reação de câmara anterior +/4+ no olho direito (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OD) e 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3+/4+ no olho esquerdo (OE), </a:t>
            </a:r>
            <a:r>
              <a:rPr lang="pt-BR" sz="4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isocoria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com diminuição do reflexo fotomotor em AO, pressão 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intraocular 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igual a 10 mmHg em AO e o fundo de olho apresentou hiperemia de disco óptico, com bolsões de descolamento seroso da retina AO. 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Realizou 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também ultrassonografia que 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demonstrou coroide 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difusamente espessada com acúmulo de fluido </a:t>
            </a:r>
            <a:r>
              <a:rPr lang="pt-BR" sz="4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subtenoniano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360°e descolamentos de coroide e de retina seroso em AO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Realizada angiografia após 30 dias (Figura 1). Foi 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realizada pulsoterapia com </a:t>
            </a:r>
            <a:r>
              <a:rPr lang="pt-BR" sz="4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metilprednisolona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1000 mg por dia, por via intravenosa, durante 5 dias e prescritos colírios de acetato de </a:t>
            </a:r>
            <a:r>
              <a:rPr lang="pt-BR" sz="4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prednisolona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1% de 3/3h e </a:t>
            </a:r>
            <a:r>
              <a:rPr lang="pt-BR" sz="4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tropicamida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8/8h. 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Após 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dias de pulsoterapia a acuidade visual corrigida era de 20/30 em AO com redução significativa da reação de câmara anterior. 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Realizou outras duas </a:t>
            </a:r>
            <a:r>
              <a:rPr lang="pt-BR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pulsoterapias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 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devido </a:t>
            </a:r>
            <a:r>
              <a:rPr lang="bg-BG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à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recidiva foi proposta, </a:t>
            </a:r>
            <a:r>
              <a:rPr lang="pt-BR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pel</a:t>
            </a:r>
            <a:r>
              <a:rPr lang="bg-BG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Serviço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Reumatologia </a:t>
            </a:r>
            <a:r>
              <a:rPr lang="bg-BG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assistente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pulso</a:t>
            </a:r>
            <a:r>
              <a:rPr lang="bg-BG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terapia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ciclofosfamida.</a:t>
            </a:r>
          </a:p>
          <a:p>
            <a:pPr algn="just"/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Iniciou ciclofosfamida e desmame do corticoide evoluindo com redução dos efeitos colaterais e 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melhora da acuidade visual com correção 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20/25 AO. Após 5 meses do inicio do tratamento paciente apresentou dor na virilha diagnosticada com osteonecrose da cabeça </a:t>
            </a:r>
            <a:r>
              <a:rPr lang="pt-BR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femural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ambos lados (figura2). Realizou 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 junho 2018 cirurgia de descompressão da cabeça femoral 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direita evoluindo com melhora da dor lado direito e está aguardando a cirurgia de descompressão da cabeça </a:t>
            </a:r>
            <a:r>
              <a:rPr lang="pt-BR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femural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esquerda.</a:t>
            </a:r>
            <a:endParaRPr lang="pt-BR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t-BR" sz="3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t-BR" sz="3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t-BR" sz="3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16503742" y="8209213"/>
            <a:ext cx="15352574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4000" b="1" dirty="0">
                <a:solidFill>
                  <a:schemeClr val="tx1"/>
                </a:solidFill>
                <a:latin typeface="+mj-lt"/>
              </a:rPr>
              <a:t>FIGURAS, TABELAS E GRÁFICOS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6503742" y="9649372"/>
            <a:ext cx="15352574" cy="17065896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pt-BR" sz="4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21" name="Espaço Reservado para Conteúdo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9176" y="18218324"/>
            <a:ext cx="14488545" cy="6984776"/>
          </a:xfrm>
          <a:prstGeom prst="rect">
            <a:avLst/>
          </a:prstGeom>
        </p:spPr>
      </p:pic>
      <p:sp>
        <p:nvSpPr>
          <p:cNvPr id="22" name="CaixaDeTexto 21"/>
          <p:cNvSpPr txBox="1"/>
          <p:nvPr/>
        </p:nvSpPr>
        <p:spPr>
          <a:xfrm>
            <a:off x="16979176" y="25347116"/>
            <a:ext cx="14478529" cy="958318"/>
          </a:xfrm>
          <a:prstGeom prst="rect">
            <a:avLst/>
          </a:prstGeom>
          <a:noFill/>
        </p:spPr>
        <p:txBody>
          <a:bodyPr wrap="square" lIns="95610" tIns="47805" rIns="95610" bIns="47805" rtlCol="0">
            <a:spAutoFit/>
          </a:bodyPr>
          <a:lstStyle/>
          <a:p>
            <a:pPr algn="just"/>
            <a:r>
              <a:rPr lang="pt-BR" sz="28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Figura 2:  </a:t>
            </a:r>
            <a:r>
              <a:rPr lang="pt-BR" sz="28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Ressonância Magnética do quadril  apresentando osteonecrose da cabeça </a:t>
            </a:r>
            <a:r>
              <a:rPr lang="pt-BR" sz="28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femoral </a:t>
            </a:r>
            <a:r>
              <a:rPr lang="pt-BR" sz="28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direita (foto A) e esquerda (foto B) induzida por </a:t>
            </a:r>
            <a:r>
              <a:rPr lang="pt-BR" sz="2800" dirty="0" err="1">
                <a:latin typeface="Arial" pitchFamily="34" charset="0"/>
                <a:ea typeface="Arial Unicode MS" pitchFamily="34" charset="-128"/>
                <a:cs typeface="Arial" pitchFamily="34" charset="0"/>
              </a:rPr>
              <a:t>corticóide</a:t>
            </a:r>
            <a:r>
              <a:rPr lang="pt-BR" sz="28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.</a:t>
            </a:r>
            <a:endParaRPr lang="pt-BR" sz="28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6979176" y="17066196"/>
            <a:ext cx="144785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Figura 1: </a:t>
            </a:r>
            <a:r>
              <a:rPr lang="pt-BR" sz="2800" dirty="0" err="1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Retinografia</a:t>
            </a:r>
            <a:r>
              <a:rPr lang="pt-BR" sz="28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após um ano de evolução, apresentando aspecto “</a:t>
            </a:r>
            <a:r>
              <a:rPr lang="pt-BR" sz="2800" dirty="0" err="1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sunset</a:t>
            </a:r>
            <a:r>
              <a:rPr lang="pt-BR" sz="28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lang="pt-BR" sz="2800" dirty="0" err="1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glow</a:t>
            </a:r>
            <a:r>
              <a:rPr lang="pt-BR" sz="28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” mobilização do epitélio pigmentado da retina (EPR)  </a:t>
            </a:r>
            <a:r>
              <a:rPr lang="pt-BR" sz="28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em polo posterior </a:t>
            </a:r>
            <a:r>
              <a:rPr lang="pt-BR" sz="28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AO.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Picture 2" descr="C:\Users\Sistemas\Desktop\esporotricose\Re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9692" y="9937404"/>
            <a:ext cx="14742045" cy="6855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CaixaDeTexto 24"/>
          <p:cNvSpPr txBox="1"/>
          <p:nvPr/>
        </p:nvSpPr>
        <p:spPr>
          <a:xfrm>
            <a:off x="23655272" y="23906956"/>
            <a:ext cx="97168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30675633" y="23978964"/>
            <a:ext cx="886968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27" name="Retângulo 26"/>
          <p:cNvSpPr/>
          <p:nvPr/>
        </p:nvSpPr>
        <p:spPr>
          <a:xfrm>
            <a:off x="16503742" y="26787276"/>
            <a:ext cx="15352573" cy="1132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4000" b="1" dirty="0" smtClean="0">
                <a:solidFill>
                  <a:schemeClr val="tx1"/>
                </a:solidFill>
                <a:latin typeface="+mj-lt"/>
              </a:rPr>
              <a:t>DISCUSSÃO</a:t>
            </a:r>
            <a:endParaRPr lang="pt-BR" sz="4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16503742" y="28011412"/>
            <a:ext cx="15352573" cy="928903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pt-PT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Existe uma grande variabilidade na resposta individual aos corticoides, verificando-se em situações clínicas aparentemente semelhantes e para uma mesma posologia, diferenças evidentes na eficácia terapêutica bem como na incidência de ações 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adversas (2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Entre os efeitos adversos estão a hiperglicemia, ganho ponderal e osteonecrose como no caso citado. </a:t>
            </a:r>
            <a:r>
              <a:rPr lang="pt-PT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pt-PT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tratamento com metilprednisolona pode levar à rápida resolução da inflamação e subsequentemente induzir uma rápida recuperação da acuidade visual em pacientes com fase aguda da </a:t>
            </a:r>
            <a:r>
              <a:rPr lang="pt-PT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SVKH, a paciente na primeira pulso evoluiu com melhora da acuidade visula significativa 20/30 AO. 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É 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importante enfatizar que mudanças ósseas significativas ocorrem dentro dos primeiros três meses de 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terapia. 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o</a:t>
            </a:r>
            <a:r>
              <a:rPr lang="pt-PT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steonecrose do cabeça femoral, fêmur distal, e tíbia proximal podem ocorrer em até 40% dos pacientes em longo prazo ou alta dose de cortico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terapia. (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3)</a:t>
            </a:r>
            <a:endParaRPr lang="pt-BR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16549745" y="37516468"/>
            <a:ext cx="15352574" cy="12241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00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REFERÊNCIAS BIBLIOGRÁFICAS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6503742" y="38740604"/>
            <a:ext cx="15352574" cy="324036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NAKAYAMA M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KEINO 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H,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WATANABE 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T,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OKADA 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AA.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Clinical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features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visual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outcomes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111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patients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new-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onset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acute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Vogt-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Koyanagi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Harada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disease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treated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pulse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intravenous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corticosteroids.17 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abril 2018;p.1-5. </a:t>
            </a:r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DE BOSSCHER 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K,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BECK 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IM,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HAEGEMAN 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G. Classic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glucocorticoids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versus non-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steroidal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glucocorticoid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receptor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modulators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Survival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fittest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regulator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immune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system?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vol. 24 n.7. p. 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1035-1042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out de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2010. </a:t>
            </a:r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WEINSTEIN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RS. Glucocorticoid-induced bone disease. In: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Compston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J, Rosen V, Rosen C, Bouillon R, eds. Primer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 the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metabolic bone diseases and disorders of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mineral </a:t>
            </a:r>
            <a:r>
              <a:rPr lang="pt-BR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metabolism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Hoboken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(NY): </a:t>
            </a:r>
            <a:r>
              <a:rPr lang="pt-BR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Wiley</a:t>
            </a: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2013.8ed</a:t>
            </a:r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Imagem 12"/>
          <p:cNvPicPr/>
          <p:nvPr/>
        </p:nvPicPr>
        <p:blipFill rotWithShape="1">
          <a:blip r:embed="rId5"/>
          <a:srcRect l="35407" t="15827" r="34335" b="65648"/>
          <a:stretch/>
        </p:blipFill>
        <p:spPr bwMode="auto">
          <a:xfrm>
            <a:off x="52786" y="0"/>
            <a:ext cx="7417049" cy="32879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794726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829</Words>
  <Application>Microsoft Office PowerPoint</Application>
  <PresentationFormat>Personalizar</PresentationFormat>
  <Paragraphs>22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   Osteonecrose da cabeça femural como complicação da corticoterapia sistêmica no tratamento da Síndrome Vogt-Koyanagi-Harada: Relato de Caso   Milena Ribeiro Rangel, Giovanna Degli Esposti, Danielle Telles Moreno, Joel Silveira Filho, Ana Luiza Biancardi Hospital Municipal Miguel Couto – Rio de Janeiro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Osteonecrose da cabeça femural como complicação da corticoterapia sistêmica no tratamento da Síndrome Vogt-Koyanagi-Harada: Relato de Caso  Milena Ribeiro Rangel, Giovanna Degli Esposti, Danielle Telles Moreno, Joel Silveira Filho, Ana Luiza Biancardi Hospital Municipal Miguel Couto – Rio de Janeiro</dc:title>
  <dc:creator>Sistemas</dc:creator>
  <cp:lastModifiedBy>Sistemas</cp:lastModifiedBy>
  <cp:revision>5</cp:revision>
  <dcterms:created xsi:type="dcterms:W3CDTF">2019-01-11T22:03:27Z</dcterms:created>
  <dcterms:modified xsi:type="dcterms:W3CDTF">2019-01-11T22:44:03Z</dcterms:modified>
</cp:coreProperties>
</file>