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1" d="100"/>
          <a:sy n="21" d="100"/>
        </p:scale>
        <p:origin x="62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aisps\Desktop\Pasta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aisps\Desktop\Pasta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aisps\Desktop\Pasta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aisps\AppData\Roaming\Microsoft\Excel\Pasta1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aisps\AppData\Roaming\Microsoft\Excel\Pasta1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Planilha1!$A$10:$B$10</c:f>
              <c:strCache>
                <c:ptCount val="2"/>
                <c:pt idx="0">
                  <c:v>Cirúrgico</c:v>
                </c:pt>
                <c:pt idx="1">
                  <c:v>Não cirúrgico</c:v>
                </c:pt>
              </c:strCache>
            </c:strRef>
          </c:cat>
          <c:val>
            <c:numRef>
              <c:f>Planilha1!$A$11:$B$11</c:f>
              <c:numCache>
                <c:formatCode>0.00%</c:formatCode>
                <c:ptCount val="2"/>
                <c:pt idx="0">
                  <c:v>8.1000000000000003E-2</c:v>
                </c:pt>
                <c:pt idx="1">
                  <c:v>0.91900000000000004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7-4B3E-824D-DF5CA71DC8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7909488"/>
        <c:axId val="297914736"/>
      </c:barChart>
      <c:catAx>
        <c:axId val="297909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914736"/>
        <c:crosses val="autoZero"/>
        <c:auto val="1"/>
        <c:lblAlgn val="ctr"/>
        <c:lblOffset val="100"/>
        <c:noMultiLvlLbl val="0"/>
      </c:catAx>
      <c:valAx>
        <c:axId val="29791473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979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41801548330233E-4"/>
                  <c:y val="-1.9502072171016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74-475C-B17F-5712A95023E1}"/>
                </c:ext>
              </c:extLst>
            </c:dLbl>
            <c:dLbl>
              <c:idx val="1"/>
              <c:layout>
                <c:manualLayout>
                  <c:x val="9.27212944398151E-3"/>
                  <c:y val="8.0564508699918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FE-445D-ACA1-636C8E68B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Planilha1!$A$1:$B$1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Planilha1!$A$2:$B$2</c:f>
              <c:numCache>
                <c:formatCode>0.00%</c:formatCode>
                <c:ptCount val="2"/>
                <c:pt idx="0">
                  <c:v>9.4E-2</c:v>
                </c:pt>
                <c:pt idx="1">
                  <c:v>0.90600000000000003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E-445D-ACA1-636C8E68B4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7145992"/>
        <c:axId val="407146320"/>
      </c:barChart>
      <c:catAx>
        <c:axId val="407145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7146320"/>
        <c:crosses val="autoZero"/>
        <c:auto val="1"/>
        <c:lblAlgn val="ctr"/>
        <c:lblOffset val="100"/>
        <c:noMultiLvlLbl val="0"/>
      </c:catAx>
      <c:valAx>
        <c:axId val="40714632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0714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Planilha1!$A$4:$J$4</c:f>
              <c:strCache>
                <c:ptCount val="10"/>
                <c:pt idx="0">
                  <c:v>0-5 anos</c:v>
                </c:pt>
                <c:pt idx="1">
                  <c:v>6-10 anos</c:v>
                </c:pt>
                <c:pt idx="2">
                  <c:v>11 a 20 anos</c:v>
                </c:pt>
                <c:pt idx="3">
                  <c:v>21a 30 anos</c:v>
                </c:pt>
                <c:pt idx="4">
                  <c:v>31 a 40 anos</c:v>
                </c:pt>
                <c:pt idx="5">
                  <c:v>40 a 50 anos</c:v>
                </c:pt>
                <c:pt idx="6">
                  <c:v>50 a 60 anos</c:v>
                </c:pt>
                <c:pt idx="7">
                  <c:v>60 a 70 anos</c:v>
                </c:pt>
                <c:pt idx="8">
                  <c:v>70 a 80 anos</c:v>
                </c:pt>
                <c:pt idx="9">
                  <c:v>&gt;80 anos</c:v>
                </c:pt>
              </c:strCache>
            </c:strRef>
          </c:cat>
          <c:val>
            <c:numRef>
              <c:f>Planilha1!$A$5:$J$5</c:f>
              <c:numCache>
                <c:formatCode>0.00%</c:formatCode>
                <c:ptCount val="10"/>
                <c:pt idx="0">
                  <c:v>0.04</c:v>
                </c:pt>
                <c:pt idx="1">
                  <c:v>4.4999999999999998E-2</c:v>
                </c:pt>
                <c:pt idx="2">
                  <c:v>5.7000000000000002E-2</c:v>
                </c:pt>
                <c:pt idx="3">
                  <c:v>0.186</c:v>
                </c:pt>
                <c:pt idx="4">
                  <c:v>0.20300000000000001</c:v>
                </c:pt>
                <c:pt idx="5">
                  <c:v>0.192</c:v>
                </c:pt>
                <c:pt idx="6">
                  <c:v>0.13600000000000001</c:v>
                </c:pt>
                <c:pt idx="7">
                  <c:v>0.09</c:v>
                </c:pt>
                <c:pt idx="8">
                  <c:v>0.04</c:v>
                </c:pt>
                <c:pt idx="9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2-4681-B799-3A77F995E6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5972456"/>
        <c:axId val="415976392"/>
      </c:barChart>
      <c:catAx>
        <c:axId val="415972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5976392"/>
        <c:crosses val="autoZero"/>
        <c:auto val="1"/>
        <c:lblAlgn val="ctr"/>
        <c:lblOffset val="100"/>
        <c:noMultiLvlLbl val="0"/>
      </c:catAx>
      <c:valAx>
        <c:axId val="41597639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1597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Planilha1!$A$13:$C$13</c:f>
              <c:strCache>
                <c:ptCount val="3"/>
                <c:pt idx="0">
                  <c:v>Vitrectomia</c:v>
                </c:pt>
                <c:pt idx="1">
                  <c:v>Sutura de córnea e/ou esclera</c:v>
                </c:pt>
                <c:pt idx="2">
                  <c:v>Reconstrução câmara anterior</c:v>
                </c:pt>
              </c:strCache>
            </c:strRef>
          </c:cat>
          <c:val>
            <c:numRef>
              <c:f>Planilha1!$A$14:$C$14</c:f>
              <c:numCache>
                <c:formatCode>0.00%</c:formatCode>
                <c:ptCount val="3"/>
                <c:pt idx="0">
                  <c:v>9.7000000000000003E-2</c:v>
                </c:pt>
                <c:pt idx="1">
                  <c:v>0.38700000000000001</c:v>
                </c:pt>
                <c:pt idx="2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D-4191-A763-80BFFF7EB2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8967712"/>
        <c:axId val="238964432"/>
      </c:barChart>
      <c:catAx>
        <c:axId val="23896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8964432"/>
        <c:crosses val="autoZero"/>
        <c:auto val="1"/>
        <c:lblAlgn val="ctr"/>
        <c:lblOffset val="100"/>
        <c:noMultiLvlLbl val="0"/>
      </c:catAx>
      <c:valAx>
        <c:axId val="23896443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389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Planilha1!$A$8:$H$8</c:f>
              <c:strCache>
                <c:ptCount val="8"/>
                <c:pt idx="0">
                  <c:v>CEIO</c:v>
                </c:pt>
                <c:pt idx="1">
                  <c:v>Queimadura térmica</c:v>
                </c:pt>
                <c:pt idx="2">
                  <c:v>Fratura órbita</c:v>
                </c:pt>
                <c:pt idx="3">
                  <c:v>Abrasões</c:v>
                </c:pt>
                <c:pt idx="4">
                  <c:v>Queimadura química</c:v>
                </c:pt>
                <c:pt idx="5">
                  <c:v>Trauma aberto</c:v>
                </c:pt>
                <c:pt idx="6">
                  <c:v>Trauma fechado</c:v>
                </c:pt>
                <c:pt idx="7">
                  <c:v>Corpo estranho superfície</c:v>
                </c:pt>
              </c:strCache>
            </c:strRef>
          </c:cat>
          <c:val>
            <c:numRef>
              <c:f>Planilha1!$A$9:$H$9</c:f>
              <c:numCache>
                <c:formatCode>0.00%</c:formatCode>
                <c:ptCount val="8"/>
                <c:pt idx="0">
                  <c:v>8.9999999999999993E-3</c:v>
                </c:pt>
                <c:pt idx="1">
                  <c:v>1.0999999999999999E-2</c:v>
                </c:pt>
                <c:pt idx="2">
                  <c:v>1.0999999999999999E-2</c:v>
                </c:pt>
                <c:pt idx="3">
                  <c:v>5.5E-2</c:v>
                </c:pt>
                <c:pt idx="4">
                  <c:v>6.4000000000000001E-2</c:v>
                </c:pt>
                <c:pt idx="5">
                  <c:v>8.5000000000000006E-2</c:v>
                </c:pt>
                <c:pt idx="6">
                  <c:v>0.13200000000000001</c:v>
                </c:pt>
                <c:pt idx="7">
                  <c:v>0.63400000000000001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2-40BF-A827-41579BFC8E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76746512"/>
        <c:axId val="376745528"/>
      </c:barChart>
      <c:catAx>
        <c:axId val="37674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6745528"/>
        <c:crosses val="autoZero"/>
        <c:auto val="1"/>
        <c:lblAlgn val="ctr"/>
        <c:lblOffset val="100"/>
        <c:noMultiLvlLbl val="0"/>
      </c:catAx>
      <c:valAx>
        <c:axId val="3767455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7674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8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44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39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53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52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1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75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02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1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18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95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0FA6-56A8-4ECE-9605-8BE05B0394E8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B0D8-C7C6-4FF8-A8DC-95182B888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66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estpractice.bmj.com/topics/pt-br/961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3.jpeg"/><Relationship Id="rId4" Type="http://schemas.openxmlformats.org/officeDocument/2006/relationships/chart" Target="../charts/chart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5BEAAEAB-108B-4634-AD14-867DBDD96072}"/>
              </a:ext>
            </a:extLst>
          </p:cNvPr>
          <p:cNvSpPr txBox="1"/>
          <p:nvPr/>
        </p:nvSpPr>
        <p:spPr>
          <a:xfrm>
            <a:off x="3737496" y="6585342"/>
            <a:ext cx="245344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Souza, T.N.V.P.</a:t>
            </a:r>
            <a:r>
              <a:rPr lang="pt-BR" sz="3600" baseline="30000" dirty="0"/>
              <a:t>1</a:t>
            </a:r>
            <a:r>
              <a:rPr lang="pt-BR" sz="3600" dirty="0"/>
              <a:t>; Lima, B.G.L.</a:t>
            </a:r>
            <a:r>
              <a:rPr lang="pt-BR" sz="3600" baseline="30000" dirty="0"/>
              <a:t>1</a:t>
            </a:r>
            <a:r>
              <a:rPr lang="pt-BR" sz="3600" dirty="0"/>
              <a:t>, Leão, M.B.</a:t>
            </a:r>
            <a:r>
              <a:rPr lang="pt-BR" sz="3600" baseline="30000" dirty="0"/>
              <a:t>1</a:t>
            </a:r>
            <a:r>
              <a:rPr lang="pt-BR" sz="3600" dirty="0"/>
              <a:t>; Moreira, C.S.</a:t>
            </a:r>
            <a:r>
              <a:rPr lang="pt-BR" sz="3600" baseline="30000" dirty="0"/>
              <a:t>1, </a:t>
            </a:r>
            <a:r>
              <a:rPr lang="pt-BR" sz="3600" dirty="0"/>
              <a:t>Santos, D.V.V.</a:t>
            </a:r>
            <a:r>
              <a:rPr lang="pt-BR" sz="3600" baseline="30000" dirty="0"/>
              <a:t>2</a:t>
            </a:r>
            <a:r>
              <a:rPr lang="pt-BR" sz="3600" dirty="0"/>
              <a:t> </a:t>
            </a:r>
            <a:br>
              <a:rPr lang="pt-BR" sz="3600" baseline="30000" dirty="0"/>
            </a:br>
            <a:r>
              <a:rPr lang="pt-BR" sz="3600" baseline="30000" dirty="0"/>
              <a:t>1</a:t>
            </a:r>
            <a:r>
              <a:rPr lang="pt-BR" sz="3600" dirty="0"/>
              <a:t> Residente de Oftalmologia do Hospital das Clínicas UFMG</a:t>
            </a:r>
            <a:br>
              <a:rPr lang="pt-BR" sz="3600" dirty="0"/>
            </a:br>
            <a:r>
              <a:rPr lang="pt-BR" sz="3600" baseline="30000" dirty="0"/>
              <a:t>2 </a:t>
            </a:r>
            <a:r>
              <a:rPr lang="pt-BR" sz="3600" dirty="0"/>
              <a:t>Professor adjunto do departamento de Oftalmologia da Faculdade de Medicina UFMG</a:t>
            </a:r>
          </a:p>
          <a:p>
            <a:pPr algn="ctr"/>
            <a:r>
              <a:rPr lang="pt-BR" sz="2400" i="1" dirty="0"/>
              <a:t>*Sem conflito de interesse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6FAD8BB-397A-4539-A498-6B19581BE795}"/>
              </a:ext>
            </a:extLst>
          </p:cNvPr>
          <p:cNvSpPr txBox="1"/>
          <p:nvPr/>
        </p:nvSpPr>
        <p:spPr>
          <a:xfrm>
            <a:off x="701694" y="11831936"/>
            <a:ext cx="15594804" cy="162198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MÉTODOS: Estudo observacional transversal de prevalência que contemplou um intervalo de 30 dias entre os meses de agosto e setembro de 2018 em que foram coletados, em formulário específico, os dados de </a:t>
            </a:r>
            <a:r>
              <a:rPr lang="pt-BR" sz="4400" dirty="0" err="1"/>
              <a:t>prontuário</a:t>
            </a:r>
            <a:r>
              <a:rPr lang="pt-BR" sz="4400" dirty="0"/>
              <a:t> do primeiro atendimento pelo setor de Urgência e admissão dos pacientes no bloco cirúrgico. As variáveis estudadas foram ​idade, sexo, triagem, atendimento motivado por demanda espontânea ou referido por outro serviço, acompanhamento oftalmológico </a:t>
            </a:r>
            <a:r>
              <a:rPr lang="pt-BR" sz="4400" dirty="0" err="1"/>
              <a:t>prévio</a:t>
            </a:r>
            <a:r>
              <a:rPr lang="pt-BR" sz="4400" dirty="0"/>
              <a:t>, frequência de procura por atendimento de urgência ocular, tempo de queixa, queixa principal, diagnóstico e conduta </a:t>
            </a:r>
            <a:r>
              <a:rPr lang="pt-BR" sz="4400" dirty="0" err="1"/>
              <a:t>médica</a:t>
            </a:r>
            <a:r>
              <a:rPr lang="pt-BR" sz="4400" dirty="0"/>
              <a:t>. As informações foram armazenadas em uma base de dados do Excel e então submetidas à </a:t>
            </a:r>
            <a:r>
              <a:rPr lang="pt-BR" sz="4400" dirty="0" err="1"/>
              <a:t>análise</a:t>
            </a:r>
            <a:r>
              <a:rPr lang="pt-BR" sz="4400" dirty="0"/>
              <a:t> </a:t>
            </a:r>
            <a:r>
              <a:rPr lang="pt-BR" sz="4400" dirty="0" err="1"/>
              <a:t>estatística</a:t>
            </a:r>
            <a:r>
              <a:rPr lang="pt-BR" sz="4400" dirty="0"/>
              <a:t>. A </a:t>
            </a:r>
            <a:r>
              <a:rPr lang="pt-BR" sz="4400" dirty="0" err="1"/>
              <a:t>ausência</a:t>
            </a:r>
            <a:r>
              <a:rPr lang="pt-BR" sz="4400" dirty="0"/>
              <a:t> de preenchimento, por parte do </a:t>
            </a:r>
            <a:r>
              <a:rPr lang="pt-BR" sz="4400" dirty="0" err="1"/>
              <a:t>médico</a:t>
            </a:r>
            <a:r>
              <a:rPr lang="pt-BR" sz="4400" dirty="0"/>
              <a:t>, de algum campo do </a:t>
            </a:r>
            <a:r>
              <a:rPr lang="pt-BR" sz="4400" dirty="0" err="1"/>
              <a:t>questionário</a:t>
            </a:r>
            <a:r>
              <a:rPr lang="pt-BR" sz="4400" dirty="0"/>
              <a:t> da pesquisa excluiu da </a:t>
            </a:r>
            <a:r>
              <a:rPr lang="pt-BR" sz="4400" dirty="0" err="1"/>
              <a:t>análise</a:t>
            </a:r>
            <a:r>
              <a:rPr lang="pt-BR" sz="4400" dirty="0"/>
              <a:t> apenas este dado </a:t>
            </a:r>
            <a:r>
              <a:rPr lang="pt-BR" sz="4400" dirty="0" err="1"/>
              <a:t>específico</a:t>
            </a:r>
            <a:r>
              <a:rPr lang="pt-BR" sz="4400" dirty="0"/>
              <a:t>.</a:t>
            </a:r>
          </a:p>
          <a:p>
            <a:endParaRPr lang="pt-BR" sz="5400" dirty="0"/>
          </a:p>
          <a:p>
            <a:endParaRPr lang="pt-BR" sz="5400" dirty="0"/>
          </a:p>
          <a:p>
            <a:endParaRPr lang="pt-BR" sz="5400" dirty="0"/>
          </a:p>
          <a:p>
            <a:endParaRPr lang="pt-BR" sz="5400" dirty="0"/>
          </a:p>
          <a:p>
            <a:endParaRPr lang="pt-BR" sz="5400" dirty="0"/>
          </a:p>
          <a:p>
            <a:endParaRPr lang="pt-BR" sz="5400" dirty="0"/>
          </a:p>
          <a:p>
            <a:endParaRPr lang="pt-BR" sz="5400" dirty="0"/>
          </a:p>
          <a:p>
            <a:endParaRPr lang="pt-BR" sz="5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68ED804-8CBD-419F-8D7E-1500F6F6AF75}"/>
              </a:ext>
            </a:extLst>
          </p:cNvPr>
          <p:cNvSpPr txBox="1"/>
          <p:nvPr/>
        </p:nvSpPr>
        <p:spPr>
          <a:xfrm>
            <a:off x="16751546" y="11831936"/>
            <a:ext cx="14768374" cy="248375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54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BA256E1-68B7-41B6-9DBA-1C51B31F477C}"/>
              </a:ext>
            </a:extLst>
          </p:cNvPr>
          <p:cNvSpPr txBox="1"/>
          <p:nvPr/>
        </p:nvSpPr>
        <p:spPr>
          <a:xfrm>
            <a:off x="729422" y="36966782"/>
            <a:ext cx="30790498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CONCLUSÕES: As causas traumáticas correspondem a cerca de 1/4 dos atendimentos em regime de urgência no Hospital São Geraldo, que é atualmente o único serviço de referência oftalmológica do estado de Minas Gerais com funcionamento 24 horas por dia. O grupo de maior risco para lesões oculares é composto por homens em idade economicamente ativa, em consonância com estudos semelhantes na literatura. As lesões traumáticas podem resultar em importante morbidade, com custos de ordem social, psicológica e econômica. São necessários mais estudos para mapear a problemática e traçar estratégias preventivas e educativas direcionadas aos principais fatores envolvidos no trauma ocular.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812C62E-EF04-41C2-829D-9761AAF559E7}"/>
              </a:ext>
            </a:extLst>
          </p:cNvPr>
          <p:cNvSpPr txBox="1"/>
          <p:nvPr/>
        </p:nvSpPr>
        <p:spPr>
          <a:xfrm>
            <a:off x="701694" y="9239871"/>
            <a:ext cx="30820138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INTRODUÇÃO: O presente estudo teve como objetivo analisar o perfil clínico e </a:t>
            </a:r>
            <a:r>
              <a:rPr lang="pt-BR" sz="4400" dirty="0" err="1"/>
              <a:t>epidemiológico</a:t>
            </a:r>
            <a:r>
              <a:rPr lang="pt-BR" sz="4400" dirty="0"/>
              <a:t> dos pacientes com diagnóstico de afecções traumáticas do olho e anexos atendidos durante o período de um mês no setor de </a:t>
            </a:r>
            <a:r>
              <a:rPr lang="pt-BR" sz="4400" dirty="0" err="1"/>
              <a:t>Urgência</a:t>
            </a:r>
            <a:r>
              <a:rPr lang="pt-BR" sz="4400" dirty="0"/>
              <a:t> do Hospital São Geraldo/ HC-UFMG.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3ECD5285-09F3-4AF6-9794-B63010696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55096"/>
              </p:ext>
            </p:extLst>
          </p:nvPr>
        </p:nvGraphicFramePr>
        <p:xfrm>
          <a:off x="17320419" y="30246334"/>
          <a:ext cx="13190168" cy="181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C240F707-DC84-4E33-8C30-B9BB1EEC3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911641"/>
              </p:ext>
            </p:extLst>
          </p:nvPr>
        </p:nvGraphicFramePr>
        <p:xfrm>
          <a:off x="17320419" y="12833344"/>
          <a:ext cx="12448381" cy="181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CF0D00F2-A4FB-4DFA-B5B7-9FC15AC3E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629867"/>
              </p:ext>
            </p:extLst>
          </p:nvPr>
        </p:nvGraphicFramePr>
        <p:xfrm>
          <a:off x="17115942" y="15835236"/>
          <a:ext cx="13819687" cy="690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42755ACD-6DFB-47EA-AAA2-05D0540FCAE9}"/>
              </a:ext>
            </a:extLst>
          </p:cNvPr>
          <p:cNvSpPr txBox="1"/>
          <p:nvPr/>
        </p:nvSpPr>
        <p:spPr>
          <a:xfrm>
            <a:off x="16889361" y="12063903"/>
            <a:ext cx="1195995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400" dirty="0"/>
              <a:t>Gráfico 1: Incidência traumas oculares por gênero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407E012-8082-40EC-B349-908A4E04DF7B}"/>
              </a:ext>
            </a:extLst>
          </p:cNvPr>
          <p:cNvSpPr txBox="1"/>
          <p:nvPr/>
        </p:nvSpPr>
        <p:spPr>
          <a:xfrm>
            <a:off x="17033972" y="28776519"/>
            <a:ext cx="1651238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400" dirty="0"/>
              <a:t>Gráfico 4: Incidência traumas oculares cirúrgicos e não </a:t>
            </a:r>
          </a:p>
          <a:p>
            <a:r>
              <a:rPr lang="pt-BR" sz="4400" dirty="0"/>
              <a:t>cirúrgicos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86ED4ED-E87F-4BFC-A5AB-3EA262472986}"/>
              </a:ext>
            </a:extLst>
          </p:cNvPr>
          <p:cNvSpPr txBox="1"/>
          <p:nvPr/>
        </p:nvSpPr>
        <p:spPr>
          <a:xfrm>
            <a:off x="17115942" y="32390794"/>
            <a:ext cx="1381968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400" dirty="0"/>
              <a:t>Gráfico 5: Incidência traumas oculares cirúrgicos por tipo de cirurgia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9E1E91AF-BDB2-450A-9B71-5C98D19A7D91}"/>
              </a:ext>
            </a:extLst>
          </p:cNvPr>
          <p:cNvSpPr/>
          <p:nvPr/>
        </p:nvSpPr>
        <p:spPr>
          <a:xfrm>
            <a:off x="1385072" y="21730207"/>
            <a:ext cx="3513109" cy="224640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200" dirty="0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3963B67D-E471-4041-97B6-6DDEC06ED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231" y="21737051"/>
            <a:ext cx="4206796" cy="5863704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058816E0-B119-4B8A-B4EA-FB947676052A}"/>
              </a:ext>
            </a:extLst>
          </p:cNvPr>
          <p:cNvSpPr txBox="1"/>
          <p:nvPr/>
        </p:nvSpPr>
        <p:spPr>
          <a:xfrm>
            <a:off x="10449385" y="22159065"/>
            <a:ext cx="480849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4800" b="1" dirty="0"/>
              <a:t>Idade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4800" b="1" dirty="0"/>
              <a:t>Sexo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4800" b="1" dirty="0"/>
              <a:t>Diagnóstico 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4800" b="1" dirty="0"/>
              <a:t>Conduta</a:t>
            </a: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4800" b="1" dirty="0"/>
              <a:t>Registro bloco </a:t>
            </a:r>
            <a:br>
              <a:rPr lang="pt-BR" sz="4800" b="1" dirty="0"/>
            </a:br>
            <a:r>
              <a:rPr lang="pt-BR" sz="4800" b="1" dirty="0"/>
              <a:t>cirúrgico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5194AC-B494-46AC-9A30-9518D8CAD9DD}"/>
              </a:ext>
            </a:extLst>
          </p:cNvPr>
          <p:cNvSpPr txBox="1"/>
          <p:nvPr/>
        </p:nvSpPr>
        <p:spPr>
          <a:xfrm>
            <a:off x="16751546" y="41058391"/>
            <a:ext cx="147683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100" i="1" dirty="0"/>
              <a:t>[1]</a:t>
            </a:r>
            <a:r>
              <a:rPr lang="en-GB" sz="2100" i="1" dirty="0" err="1"/>
              <a:t>Aldeman</a:t>
            </a:r>
            <a:r>
              <a:rPr lang="en-GB" sz="2100" i="1" dirty="0"/>
              <a:t>, R. and </a:t>
            </a:r>
            <a:r>
              <a:rPr lang="en-GB" sz="2100" i="1" dirty="0" err="1"/>
              <a:t>Raducu</a:t>
            </a:r>
            <a:r>
              <a:rPr lang="en-GB" sz="2100" i="1" dirty="0"/>
              <a:t>, E.R. 2017. </a:t>
            </a:r>
            <a:r>
              <a:rPr lang="pt-BR" sz="2100" i="1" dirty="0"/>
              <a:t>Trauma ocular. BMJ Best </a:t>
            </a:r>
            <a:r>
              <a:rPr lang="pt-BR" sz="2100" i="1" dirty="0" err="1"/>
              <a:t>Practice</a:t>
            </a:r>
            <a:r>
              <a:rPr lang="pt-BR" sz="2100" i="1" dirty="0"/>
              <a:t>. Disponível em </a:t>
            </a:r>
            <a:r>
              <a:rPr lang="pt-BR" sz="2100" i="1" dirty="0">
                <a:hlinkClick r:id="rId6"/>
              </a:rPr>
              <a:t>https://bestpractice.bmj.com/topics/pt-br/961</a:t>
            </a:r>
            <a:r>
              <a:rPr lang="pt-BR" sz="2100" i="1" dirty="0"/>
              <a:t> [2]Ministério da </a:t>
            </a:r>
            <a:r>
              <a:rPr lang="pt-BR" sz="2100" i="1" dirty="0" err="1"/>
              <a:t>SaúdeDiretrizes</a:t>
            </a:r>
            <a:r>
              <a:rPr lang="pt-BR" sz="2100" i="1" dirty="0"/>
              <a:t> de Atenção à Saúde Ocular na Infância: Detecção e Intervenção Precoce para a Prevenção de </a:t>
            </a:r>
            <a:r>
              <a:rPr lang="pt-BR" sz="2100" i="1" dirty="0" err="1"/>
              <a:t>Defi</a:t>
            </a:r>
            <a:r>
              <a:rPr lang="pt-BR" sz="2100" i="1" dirty="0"/>
              <a:t> ciências Visuais Brasília – DF 2013 [3]</a:t>
            </a:r>
            <a:r>
              <a:rPr lang="pt-BR" sz="2100" i="1" dirty="0" err="1"/>
              <a:t>Weyll</a:t>
            </a:r>
            <a:r>
              <a:rPr lang="pt-BR" sz="2100" i="1" dirty="0"/>
              <a:t>, M; Silveira, R.C.; Júnior, N.L.F. 6 Trauma ocular aberto: características de casos atendidos no complexo Hospitalar Padre Bento de Guarulhos. </a:t>
            </a:r>
            <a:r>
              <a:rPr lang="pt-BR" sz="2100" i="1" dirty="0" err="1"/>
              <a:t>Arq</a:t>
            </a:r>
            <a:r>
              <a:rPr lang="pt-BR" sz="2100" i="1" dirty="0"/>
              <a:t> </a:t>
            </a:r>
            <a:r>
              <a:rPr lang="pt-BR" sz="2100" i="1" dirty="0" err="1"/>
              <a:t>Bras</a:t>
            </a:r>
            <a:r>
              <a:rPr lang="pt-BR" sz="2100" i="1" dirty="0"/>
              <a:t> Oftalmol. 2005;68(4):505-10 [4]Ferreira, F. Q. T. et al. Trauma ocular na Faculdade de Medicina de Botucatu</a:t>
            </a:r>
            <a:r>
              <a:rPr lang="pt-BR" sz="2100" b="1" i="1" dirty="0"/>
              <a:t>. </a:t>
            </a:r>
            <a:r>
              <a:rPr lang="pt-BR" sz="2100" i="1" dirty="0"/>
              <a:t>Rev. </a:t>
            </a:r>
            <a:r>
              <a:rPr lang="pt-BR" sz="2100" i="1" dirty="0" err="1"/>
              <a:t>bras.oftalmol</a:t>
            </a:r>
            <a:r>
              <a:rPr lang="pt-BR" sz="2100" i="1" dirty="0"/>
              <a:t>. vol.75 no.3 Rio de Janeiro May/</a:t>
            </a:r>
            <a:r>
              <a:rPr lang="pt-BR" sz="2100" i="1" dirty="0" err="1"/>
              <a:t>June</a:t>
            </a:r>
            <a:r>
              <a:rPr lang="pt-BR" sz="2100" i="1" dirty="0"/>
              <a:t> 2016 [5]Cabral, L. A. et al. Traumas oculares no serviço de urgência da Fundação Banco de Olhos de Goiás. Rev. </a:t>
            </a:r>
            <a:r>
              <a:rPr lang="pt-BR" sz="2100" i="1" dirty="0" err="1"/>
              <a:t>bras.oftalmol</a:t>
            </a:r>
            <a:r>
              <a:rPr lang="pt-BR" sz="2100" i="1" dirty="0"/>
              <a:t>. vol.72 no.6 Rio de Janeiro Nov./Dec. 2013</a:t>
            </a:r>
            <a:endParaRPr lang="pt-BR" sz="2100" b="1" dirty="0"/>
          </a:p>
          <a:p>
            <a:endParaRPr lang="pt-BR" sz="16200" dirty="0"/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764C17A7-95BA-4AC9-9ADB-C135160B0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316309"/>
              </p:ext>
            </p:extLst>
          </p:nvPr>
        </p:nvGraphicFramePr>
        <p:xfrm>
          <a:off x="17320419" y="33913759"/>
          <a:ext cx="14199501" cy="225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027BAB30-85F9-477D-A331-165A524428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592881"/>
              </p:ext>
            </p:extLst>
          </p:nvPr>
        </p:nvGraphicFramePr>
        <p:xfrm>
          <a:off x="17320419" y="23976613"/>
          <a:ext cx="13190168" cy="482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8B633B9B-BB05-4D69-A732-AF253A819FE5}"/>
              </a:ext>
            </a:extLst>
          </p:cNvPr>
          <p:cNvSpPr/>
          <p:nvPr/>
        </p:nvSpPr>
        <p:spPr>
          <a:xfrm>
            <a:off x="293575" y="731520"/>
            <a:ext cx="31422334" cy="302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9DDBCA8-C0EA-48F8-923C-E5BF50743897}"/>
              </a:ext>
            </a:extLst>
          </p:cNvPr>
          <p:cNvSpPr/>
          <p:nvPr/>
        </p:nvSpPr>
        <p:spPr>
          <a:xfrm>
            <a:off x="551725" y="1314346"/>
            <a:ext cx="683378" cy="19248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9625BCB-192B-4F26-BCBD-F79E0D774B2D}"/>
              </a:ext>
            </a:extLst>
          </p:cNvPr>
          <p:cNvCxnSpPr/>
          <p:nvPr/>
        </p:nvCxnSpPr>
        <p:spPr>
          <a:xfrm>
            <a:off x="580975" y="3889646"/>
            <a:ext cx="30847534" cy="0"/>
          </a:xfrm>
          <a:prstGeom prst="line">
            <a:avLst/>
          </a:prstGeom>
          <a:ln w="76200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FAC469CC-C99C-41D1-8985-168CA9FC308E}"/>
              </a:ext>
            </a:extLst>
          </p:cNvPr>
          <p:cNvSpPr/>
          <p:nvPr/>
        </p:nvSpPr>
        <p:spPr>
          <a:xfrm>
            <a:off x="2554021" y="24237592"/>
            <a:ext cx="1170421" cy="85223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8667EE6-B8BD-4819-A09C-E8C7E52377C0}"/>
              </a:ext>
            </a:extLst>
          </p:cNvPr>
          <p:cNvSpPr txBox="1"/>
          <p:nvPr/>
        </p:nvSpPr>
        <p:spPr>
          <a:xfrm>
            <a:off x="729422" y="28391508"/>
            <a:ext cx="15584462" cy="821763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RESULTADOS: Foram atendidos 235 pacientes com diagnósticos de afecções traumáticas, correspondendo a 24% dos atendimentos descritos. Houve predomínio no sexo masculino com idade </a:t>
            </a:r>
            <a:r>
              <a:rPr lang="pt-BR" sz="4400" dirty="0" err="1"/>
              <a:t>média</a:t>
            </a:r>
            <a:r>
              <a:rPr lang="pt-BR" sz="4400" dirty="0"/>
              <a:t> de 38,95 anos, mínima de 2 e máxima de 83 anos.. As principais causas foram corpo estranho na superfície ocular (63,4%), trauma ocular fechado (13,2%), trauma ocular aberto (8,5%) e queimadura </a:t>
            </a:r>
            <a:r>
              <a:rPr lang="pt-BR" sz="4400" dirty="0" err="1"/>
              <a:t>química</a:t>
            </a:r>
            <a:r>
              <a:rPr lang="pt-BR" sz="4400" dirty="0"/>
              <a:t> (6,4%). Cirurgia foi realizada em 19 pacientes, sendo que 18 foram submetidos a cirurgias de reconstrução de segmento anterior e 2, que apresentavam corpo estranho intraocular, à </a:t>
            </a:r>
            <a:r>
              <a:rPr lang="pt-BR" sz="4400" dirty="0" err="1"/>
              <a:t>vitrectomia</a:t>
            </a:r>
            <a:r>
              <a:rPr lang="pt-BR" sz="4400" dirty="0"/>
              <a:t> posterior via </a:t>
            </a:r>
            <a:r>
              <a:rPr lang="pt-BR" sz="4400" dirty="0" err="1"/>
              <a:t>pars</a:t>
            </a:r>
            <a:r>
              <a:rPr lang="pt-BR" sz="4400" dirty="0"/>
              <a:t> plana. Outras causas </a:t>
            </a:r>
            <a:r>
              <a:rPr lang="pt-BR" sz="4400" dirty="0" err="1"/>
              <a:t>incluíram</a:t>
            </a:r>
            <a:r>
              <a:rPr lang="pt-BR" sz="4400" dirty="0"/>
              <a:t> </a:t>
            </a:r>
            <a:r>
              <a:rPr lang="pt-BR" sz="4400" dirty="0" err="1"/>
              <a:t>abrasões</a:t>
            </a:r>
            <a:r>
              <a:rPr lang="pt-BR" sz="4400" dirty="0"/>
              <a:t> da </a:t>
            </a:r>
            <a:r>
              <a:rPr lang="pt-BR" sz="4400" dirty="0" err="1"/>
              <a:t>superfície</a:t>
            </a:r>
            <a:r>
              <a:rPr lang="pt-BR" sz="4400" dirty="0"/>
              <a:t> ocular, queimadura </a:t>
            </a:r>
            <a:r>
              <a:rPr lang="pt-BR" sz="4400" dirty="0" err="1"/>
              <a:t>fotoelétrica</a:t>
            </a:r>
            <a:r>
              <a:rPr lang="pt-BR" sz="4400" dirty="0"/>
              <a:t>, conjuntivite </a:t>
            </a:r>
            <a:r>
              <a:rPr lang="pt-BR" sz="4400" dirty="0" err="1"/>
              <a:t>química</a:t>
            </a:r>
            <a:r>
              <a:rPr lang="pt-BR" sz="4400" dirty="0"/>
              <a:t>, fratura orbitaria e </a:t>
            </a:r>
            <a:r>
              <a:rPr lang="pt-BR" sz="4400" dirty="0" err="1"/>
              <a:t>laceração</a:t>
            </a:r>
            <a:r>
              <a:rPr lang="pt-BR" sz="4400" dirty="0"/>
              <a:t> palpebral.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4863848-CD02-4D4F-A340-79F44547428F}"/>
              </a:ext>
            </a:extLst>
          </p:cNvPr>
          <p:cNvSpPr txBox="1"/>
          <p:nvPr/>
        </p:nvSpPr>
        <p:spPr>
          <a:xfrm>
            <a:off x="16943484" y="14943454"/>
            <a:ext cx="135671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400" dirty="0"/>
              <a:t>Gráfico  2: Incidência traumas oculares por faixa etária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CB3C691B-4232-4018-9BF6-B75C219B2A06}"/>
              </a:ext>
            </a:extLst>
          </p:cNvPr>
          <p:cNvSpPr txBox="1"/>
          <p:nvPr/>
        </p:nvSpPr>
        <p:spPr>
          <a:xfrm>
            <a:off x="16943484" y="22937362"/>
            <a:ext cx="128253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400" dirty="0"/>
              <a:t>Gráfico 3: Incidência traumas oculares por etiologia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77DF3BB8-7263-4CC2-B1D1-93A0D98E3D6E}"/>
              </a:ext>
            </a:extLst>
          </p:cNvPr>
          <p:cNvSpPr/>
          <p:nvPr/>
        </p:nvSpPr>
        <p:spPr>
          <a:xfrm>
            <a:off x="1385073" y="25350802"/>
            <a:ext cx="3513109" cy="224640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615781-1B89-4DAC-9471-CE65023CA6F1}"/>
              </a:ext>
            </a:extLst>
          </p:cNvPr>
          <p:cNvSpPr txBox="1"/>
          <p:nvPr/>
        </p:nvSpPr>
        <p:spPr>
          <a:xfrm>
            <a:off x="1614260" y="22399050"/>
            <a:ext cx="3154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solidFill>
                  <a:schemeClr val="bg1"/>
                </a:solidFill>
              </a:rPr>
              <a:t>Agosto 2018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D5B82A57-6BB7-4BA9-A3DC-6E81F1B28017}"/>
              </a:ext>
            </a:extLst>
          </p:cNvPr>
          <p:cNvSpPr txBox="1"/>
          <p:nvPr/>
        </p:nvSpPr>
        <p:spPr>
          <a:xfrm>
            <a:off x="1327824" y="26176369"/>
            <a:ext cx="3742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solidFill>
                  <a:schemeClr val="bg1"/>
                </a:solidFill>
              </a:rPr>
              <a:t>Setembro 2018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BDC8CA-B989-4CE7-AE5A-2EB7A4261A3C}"/>
              </a:ext>
            </a:extLst>
          </p:cNvPr>
          <p:cNvSpPr txBox="1"/>
          <p:nvPr/>
        </p:nvSpPr>
        <p:spPr>
          <a:xfrm>
            <a:off x="1451078" y="1367168"/>
            <a:ext cx="29321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HOSPITAL DAS CLÍNICAS DA UNIVERSIDADE FEDERAL DE MINAS GERAIS</a:t>
            </a:r>
          </a:p>
          <a:p>
            <a:r>
              <a:rPr lang="pt-BR" sz="6000" dirty="0"/>
              <a:t>ANEXO HOSPITAL SÃO GERALDO - OFTALMOLOGIA</a:t>
            </a:r>
          </a:p>
        </p:txBody>
      </p:sp>
      <p:pic>
        <p:nvPicPr>
          <p:cNvPr id="1028" name="Picture 4" descr="http://www.ebserh.gov.br/documents/218065/218348/Logotipo+hc+ufmg+em+cinza/e1e092e3-240d-45d1-b9a0-694d5f163535?t=1429203718627">
            <a:extLst>
              <a:ext uri="{FF2B5EF4-FFF2-40B4-BE49-F238E27FC236}">
                <a16:creationId xmlns:a16="http://schemas.microsoft.com/office/drawing/2014/main" id="{8F804D59-E43C-4D2E-B946-77F782460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19" b="20689"/>
          <a:stretch/>
        </p:blipFill>
        <p:spPr bwMode="auto">
          <a:xfrm>
            <a:off x="27790792" y="921734"/>
            <a:ext cx="3651613" cy="25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hospital sÃ£o geraldo logo">
            <a:extLst>
              <a:ext uri="{FF2B5EF4-FFF2-40B4-BE49-F238E27FC236}">
                <a16:creationId xmlns:a16="http://schemas.microsoft.com/office/drawing/2014/main" id="{AB9FE5E1-9F5D-45AE-BEEB-44E8BF15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85" y="866823"/>
            <a:ext cx="3975207" cy="25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7A532B5-D3B7-4A5B-8701-EF22EFB01959}"/>
              </a:ext>
            </a:extLst>
          </p:cNvPr>
          <p:cNvSpPr txBox="1"/>
          <p:nvPr/>
        </p:nvSpPr>
        <p:spPr>
          <a:xfrm>
            <a:off x="4740265" y="4387523"/>
            <a:ext cx="2291875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6000" b="1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PERFIL EPIDEMIOLÓGICO DOS CASOS DE TRAUMA OCULAR ATENDIDOS EM UM HOSPITAL DE REFERÊNCIA EM MINAS GERAIS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8C22A8-22B1-4C88-9450-FD242482F2E8}"/>
              </a:ext>
            </a:extLst>
          </p:cNvPr>
          <p:cNvSpPr txBox="1"/>
          <p:nvPr/>
        </p:nvSpPr>
        <p:spPr>
          <a:xfrm>
            <a:off x="17115942" y="28098828"/>
            <a:ext cx="3657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Corpo estranho intraocular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60C4FDB9-0317-40AB-9BD1-BBC3EADCED6C}"/>
              </a:ext>
            </a:extLst>
          </p:cNvPr>
          <p:cNvSpPr txBox="1"/>
          <p:nvPr/>
        </p:nvSpPr>
        <p:spPr>
          <a:xfrm>
            <a:off x="732740" y="41479406"/>
            <a:ext cx="15581144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i="1" dirty="0"/>
              <a:t>palavras-chave: trauma ocular, urgência oftalmológica, epidemiologia, trauma aberto, trauma fechado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084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720</Words>
  <Application>Microsoft Office PowerPoint</Application>
  <PresentationFormat>Personalizar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 Souza</dc:creator>
  <cp:lastModifiedBy>Thais Souza</cp:lastModifiedBy>
  <cp:revision>57</cp:revision>
  <dcterms:created xsi:type="dcterms:W3CDTF">2018-11-05T00:16:08Z</dcterms:created>
  <dcterms:modified xsi:type="dcterms:W3CDTF">2019-01-18T20:37:48Z</dcterms:modified>
</cp:coreProperties>
</file>