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BE56"/>
    <a:srgbClr val="5FB95B"/>
    <a:srgbClr val="56C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228" autoAdjust="0"/>
  </p:normalViewPr>
  <p:slideViewPr>
    <p:cSldViewPr>
      <p:cViewPr>
        <p:scale>
          <a:sx n="100" d="100"/>
          <a:sy n="100" d="100"/>
        </p:scale>
        <p:origin x="1236" y="-3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76CA4-6616-5F44-B64B-5F784BBCD5AE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0B98B-FE9F-BE45-9D2B-B40EB35E6B4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5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0B98B-FE9F-BE45-9D2B-B40EB35E6B4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8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69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74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77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05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47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41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31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83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48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97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38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5AD0-2883-450D-AC0B-8DBADFD279FD}" type="datetimeFigureOut">
              <a:rPr lang="pt-BR" smtClean="0"/>
              <a:pPr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A6A9D-9C56-4A0F-84F6-95CFDA3F84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6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87424" y="182768"/>
            <a:ext cx="6426714" cy="1524000"/>
          </a:xfrm>
        </p:spPr>
        <p:txBody>
          <a:bodyPr>
            <a:noAutofit/>
          </a:bodyPr>
          <a:lstStyle/>
          <a:p>
            <a:r>
              <a:rPr lang="pt-BR" sz="1200" b="1" dirty="0">
                <a:solidFill>
                  <a:schemeClr val="accent2"/>
                </a:solidFill>
              </a:rPr>
              <a:t> </a:t>
            </a:r>
            <a:br>
              <a:rPr lang="pt-BR" sz="1200" b="1" dirty="0">
                <a:solidFill>
                  <a:schemeClr val="accent2"/>
                </a:solidFill>
              </a:rPr>
            </a:br>
            <a:br>
              <a:rPr lang="pt-BR" sz="1200" b="1" dirty="0">
                <a:solidFill>
                  <a:schemeClr val="accent2"/>
                </a:solidFill>
              </a:rPr>
            </a:br>
            <a:r>
              <a:rPr lang="pt-BR" sz="1200" b="1" dirty="0">
                <a:solidFill>
                  <a:schemeClr val="accent2"/>
                </a:solidFill>
              </a:rPr>
              <a:t>           </a:t>
            </a:r>
            <a:r>
              <a:rPr lang="pt-BR" sz="1400" b="1" dirty="0">
                <a:solidFill>
                  <a:schemeClr val="accent2"/>
                </a:solidFill>
              </a:rPr>
              <a:t>RELATO DE CASO: NEOPLASIA INFILTRATIVA PALPEBRAL METASTÁTICA </a:t>
            </a:r>
            <a:br>
              <a:rPr lang="pt-BR" sz="1400" b="1" dirty="0">
                <a:solidFill>
                  <a:schemeClr val="accent2"/>
                </a:solidFill>
              </a:rPr>
            </a:br>
            <a:r>
              <a:rPr lang="pt-BR" sz="1400" b="1" dirty="0">
                <a:solidFill>
                  <a:schemeClr val="accent2"/>
                </a:solidFill>
              </a:rPr>
              <a:t>DE CARCINOMA MAMÁRIO PRIMÁRIO           </a:t>
            </a:r>
            <a:br>
              <a:rPr lang="pt-BR" sz="1400" b="1" dirty="0">
                <a:solidFill>
                  <a:srgbClr val="00B050"/>
                </a:solidFill>
              </a:rPr>
            </a:br>
            <a:br>
              <a:rPr lang="pt-BR" sz="1400" b="1" dirty="0">
                <a:solidFill>
                  <a:srgbClr val="00B050"/>
                </a:solidFill>
              </a:rPr>
            </a:br>
            <a:r>
              <a:rPr lang="pt-BR" sz="1400" b="1" dirty="0">
                <a:solidFill>
                  <a:srgbClr val="00B050"/>
                </a:solidFill>
              </a:rPr>
              <a:t>                    </a:t>
            </a:r>
            <a:r>
              <a:rPr lang="pt-BR" sz="900" b="1" dirty="0"/>
              <a:t> LETICIA AREDE ALMEIDA*; KELLY CAROLINE WELTER*; FABIO MARTINS DA COSTA BRUGNARA*; LISIA AOKI**</a:t>
            </a:r>
            <a:br>
              <a:rPr lang="pt-BR" sz="900" b="1" dirty="0"/>
            </a:br>
            <a:r>
              <a:rPr lang="pt-BR" sz="1000" b="1" dirty="0"/>
              <a:t>*</a:t>
            </a:r>
            <a:r>
              <a:rPr lang="pt-BR" sz="900" b="1" dirty="0"/>
              <a:t>RESIDENTES DO SERVIÇO DE OFTALMOLOGIA; **CHEFE DO SETOR DE ÓCULOPLASTICA</a:t>
            </a:r>
            <a:br>
              <a:rPr lang="pt-BR" sz="1000" b="1" dirty="0"/>
            </a:br>
            <a:r>
              <a:rPr lang="pt-BR" sz="1000" b="1" dirty="0"/>
              <a:t>                  HOSPITAL DO SERVIDOR PÚBLICO ESTADUAL DE SÃO PAULO</a:t>
            </a:r>
            <a:br>
              <a:rPr lang="pt-BR" sz="1400" b="1" dirty="0"/>
            </a:br>
            <a:endParaRPr lang="pt-BR" sz="12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34184" y="1706768"/>
            <a:ext cx="3240360" cy="76532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11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pt-BR" sz="1050" b="1" dirty="0">
                <a:solidFill>
                  <a:schemeClr val="accent2"/>
                </a:solidFill>
              </a:rPr>
              <a:t>INTRODUÇÃO </a:t>
            </a:r>
          </a:p>
          <a:p>
            <a:pPr marL="0" indent="0" algn="just">
              <a:buNone/>
            </a:pPr>
            <a:r>
              <a:rPr lang="pt-BR" sz="1050" dirty="0"/>
              <a:t>O relato de caso tem como objetivo apresentar um importante diagnóstico diferencial de lesões nodulares palpebrais, em uma paciente com </a:t>
            </a:r>
            <a:r>
              <a:rPr lang="pt-BR" sz="1050" dirty="0" err="1"/>
              <a:t>refratariedade</a:t>
            </a:r>
            <a:r>
              <a:rPr lang="pt-BR" sz="1050" dirty="0"/>
              <a:t> ao tratamento clínico para calázio, e, mostrar que essas lesões podem ser a primeira manifestação de uma doença sistêmica metastática. </a:t>
            </a:r>
            <a:endParaRPr lang="pt-BR" sz="105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pt-BR" sz="1050" b="1" dirty="0">
                <a:solidFill>
                  <a:schemeClr val="accent2"/>
                </a:solidFill>
              </a:rPr>
              <a:t>RELATO DO CASO</a:t>
            </a:r>
          </a:p>
          <a:p>
            <a:pPr marL="0" indent="0" algn="just">
              <a:buNone/>
            </a:pPr>
            <a:r>
              <a:rPr lang="pt-BR" sz="1050" dirty="0"/>
              <a:t>Sexo feminino, 65 anos, encaminhada ao Setor de </a:t>
            </a:r>
            <a:r>
              <a:rPr lang="pt-BR" sz="1050" dirty="0" err="1"/>
              <a:t>Oculoplástica</a:t>
            </a:r>
            <a:r>
              <a:rPr lang="pt-BR" sz="1050" dirty="0"/>
              <a:t> do Hospital do Servidor Público Estadual de São Paulo (HSPE), por nódulo endurecido em pálpebra inferior direita (PID) há 04 meses, associado a lacrimejamento esporádico e hiperemia ocasional (figura 1). Fez uso de pomada com associação de neomicina, </a:t>
            </a:r>
            <a:r>
              <a:rPr lang="pt-BR" sz="1050" dirty="0" err="1"/>
              <a:t>polimixina</a:t>
            </a:r>
            <a:r>
              <a:rPr lang="pt-BR" sz="1050" dirty="0"/>
              <a:t> B e </a:t>
            </a:r>
            <a:r>
              <a:rPr lang="pt-BR" sz="1050" dirty="0" err="1"/>
              <a:t>dexametasona</a:t>
            </a:r>
            <a:r>
              <a:rPr lang="pt-BR" sz="1050" dirty="0"/>
              <a:t> de 8 em 8 horas há 30 dias, sem melhora. Comorbidades: câncer de mama à esquerda diagnosticado em 2005, tratado com </a:t>
            </a:r>
            <a:r>
              <a:rPr lang="pt-BR" sz="1050" dirty="0" err="1"/>
              <a:t>quadrantectomia</a:t>
            </a:r>
            <a:r>
              <a:rPr lang="pt-BR" sz="1050" dirty="0"/>
              <a:t>, radioterapia e tamoxifeno (cura clínica). Ao exame, acuidade visual com a melhor correção 20/25 em ambos os olhos. </a:t>
            </a:r>
            <a:r>
              <a:rPr lang="pt-BR" sz="1050" dirty="0" err="1"/>
              <a:t>Ectoscopia</a:t>
            </a:r>
            <a:r>
              <a:rPr lang="pt-BR" sz="1050" dirty="0"/>
              <a:t>: Nódulo em PID 1cm x 3 cm, endurecido, fixo, aderido a planos profundos, não doloroso, sem sinais </a:t>
            </a:r>
            <a:r>
              <a:rPr lang="pt-BR" sz="1050" dirty="0" err="1"/>
              <a:t>flogísticos</a:t>
            </a:r>
            <a:r>
              <a:rPr lang="pt-BR" sz="1050" dirty="0"/>
              <a:t>. Feito biópsia </a:t>
            </a:r>
            <a:r>
              <a:rPr lang="pt-BR" sz="1050" dirty="0" err="1"/>
              <a:t>incisional</a:t>
            </a:r>
            <a:r>
              <a:rPr lang="pt-BR" sz="1050" dirty="0"/>
              <a:t>, cujo exame histopatológico evidenciou neoplasia </a:t>
            </a:r>
            <a:r>
              <a:rPr lang="pt-BR" sz="1050" dirty="0" err="1"/>
              <a:t>infiltrativa</a:t>
            </a:r>
            <a:r>
              <a:rPr lang="pt-BR" sz="1050" dirty="0"/>
              <a:t> e morfologia consistente com infiltração cutânea de carcinoma mamário sem tipo especial. </a:t>
            </a:r>
            <a:r>
              <a:rPr lang="pt-BR" sz="1050" dirty="0" err="1"/>
              <a:t>Imunoexpressão</a:t>
            </a:r>
            <a:r>
              <a:rPr lang="pt-BR" sz="1050" dirty="0"/>
              <a:t>: </a:t>
            </a:r>
            <a:r>
              <a:rPr lang="pt-BR" sz="1050" dirty="0" err="1"/>
              <a:t>Citoqueratina</a:t>
            </a:r>
            <a:r>
              <a:rPr lang="pt-BR" sz="1050" dirty="0"/>
              <a:t> 7 positiva, </a:t>
            </a:r>
            <a:r>
              <a:rPr lang="pt-BR" sz="1050" dirty="0" err="1"/>
              <a:t>Citoqueratina</a:t>
            </a:r>
            <a:r>
              <a:rPr lang="pt-BR" sz="1050" dirty="0"/>
              <a:t> 8/18 positiva, E-</a:t>
            </a:r>
            <a:r>
              <a:rPr lang="pt-BR" sz="1050" dirty="0" err="1"/>
              <a:t>Caderina</a:t>
            </a:r>
            <a:r>
              <a:rPr lang="pt-BR" sz="1050" dirty="0"/>
              <a:t> positiva, Ki67 (MIB-1) positivo em cerca de 10% das células neoplásicas, receptor de Estrógeno (6F11) positivo forte em cerca de 75% das células neoplásicas, receptor de Progesterona positivo forte em cerca de 75% das células neoplásicas. Seguimento no Setor de Oncologia, com realização de radioterapia paliativa devido à progressão tardia da doença</a:t>
            </a:r>
          </a:p>
          <a:p>
            <a:pPr marL="0" indent="0" algn="just">
              <a:buNone/>
            </a:pPr>
            <a:r>
              <a:rPr lang="pt-BR" sz="1050" b="1" dirty="0">
                <a:solidFill>
                  <a:schemeClr val="accent2"/>
                </a:solidFill>
              </a:rPr>
              <a:t>DISCUSSÃO</a:t>
            </a:r>
          </a:p>
          <a:p>
            <a:pPr marL="0" indent="0" algn="just">
              <a:buNone/>
            </a:pPr>
            <a:r>
              <a:rPr lang="pt-BR" sz="1050" dirty="0"/>
              <a:t>As metástases palpebrais representam menos de 1% das lesões palpebrais malignas; 27% aparecem antes das lesões primárias e mais de 50% tem a mama como origem primária mais frequente¹. Diagnóstico errôneo é comum, pois clinicamente os tumores podem se apresentar com edema palpebral difuso ou lesões ulcerativas palpebrais, além de , nódulo inflamatório,</a:t>
            </a:r>
            <a:endParaRPr lang="pt-BR" sz="1050" b="1" dirty="0">
              <a:solidFill>
                <a:schemeClr val="accent2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386300" y="1979712"/>
            <a:ext cx="3471700" cy="725109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/>
              <a:t>semelhante a um calázio, podendo envolver superfícies epidérmicas ou conjuntivais¹. O intervalo médio entre o diagnóstico do tumor primário e a lesão metastática varia de 4,5 a 6,5 </a:t>
            </a:r>
            <a:r>
              <a:rPr lang="pt-BR" sz="1800"/>
              <a:t>​​anos¹. </a:t>
            </a:r>
            <a:r>
              <a:rPr lang="pt-BR" sz="1800" dirty="0"/>
              <a:t>Os tumores devem ser removidos cirurgicamente por excisão e exame histopatológico é um método essencial para a confirmação diagnóstica².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/>
              <a:t>		</a:t>
            </a:r>
            <a:endParaRPr lang="pt-BR" sz="4400" b="1" dirty="0"/>
          </a:p>
          <a:p>
            <a:pPr marL="0" indent="0" algn="just">
              <a:buNone/>
            </a:pPr>
            <a:endParaRPr lang="pt-BR" sz="4400" b="1" dirty="0"/>
          </a:p>
          <a:p>
            <a:pPr marL="0" indent="0" algn="just">
              <a:buNone/>
            </a:pPr>
            <a:endParaRPr lang="pt-BR" sz="33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22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sz="3300" b="1" dirty="0"/>
          </a:p>
          <a:p>
            <a:pPr marL="0" indent="0" algn="just">
              <a:buNone/>
            </a:pPr>
            <a:r>
              <a:rPr lang="pt-BR" sz="1800" b="1" dirty="0"/>
              <a:t>FIGURA 1</a:t>
            </a:r>
          </a:p>
          <a:p>
            <a:pPr marL="0" indent="0" algn="just">
              <a:buNone/>
            </a:pPr>
            <a:endParaRPr lang="pt-BR" sz="18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pt-BR" sz="1800" b="1" dirty="0">
                <a:solidFill>
                  <a:schemeClr val="accent2"/>
                </a:solidFill>
              </a:rPr>
              <a:t>CONCLUSÃO</a:t>
            </a:r>
          </a:p>
          <a:p>
            <a:pPr marL="0" indent="0" algn="just">
              <a:buNone/>
            </a:pPr>
            <a:r>
              <a:rPr lang="pt-BR" sz="1800" dirty="0"/>
              <a:t>A metástase palpebral de tumores primários mamários pode se apresentar sob uma variedade de características clínicas e deve ser considerada em pacientes com tumores sistêmicos conhecidos.</a:t>
            </a:r>
          </a:p>
          <a:p>
            <a:pPr marL="0" indent="0">
              <a:buNone/>
            </a:pPr>
            <a:r>
              <a:rPr lang="pt-BR" sz="1800" b="1" dirty="0"/>
              <a:t> </a:t>
            </a:r>
            <a:endParaRPr lang="pt-BR" sz="1800" dirty="0"/>
          </a:p>
          <a:p>
            <a:pPr marL="0" indent="0" algn="just">
              <a:buNone/>
            </a:pPr>
            <a:r>
              <a:rPr lang="en-US" sz="1800" b="1" dirty="0">
                <a:solidFill>
                  <a:schemeClr val="accent2"/>
                </a:solidFill>
              </a:rPr>
              <a:t>REFERÊNCIA BIBLIOGRÁFICA</a:t>
            </a:r>
          </a:p>
          <a:p>
            <a:pPr marL="0" indent="0" algn="just">
              <a:buNone/>
            </a:pPr>
            <a:r>
              <a:rPr lang="pt-BR" sz="1800" dirty="0"/>
              <a:t>1. FONSECA JUNIOR, Nilson Lopes da et al . </a:t>
            </a:r>
            <a:r>
              <a:rPr lang="en-US" sz="1800" dirty="0"/>
              <a:t>Metastatic eyelid disease associated with primary breast carcinoma: case report. </a:t>
            </a:r>
            <a:r>
              <a:rPr lang="en-US" sz="1800" dirty="0" err="1"/>
              <a:t>Arq</a:t>
            </a:r>
            <a:r>
              <a:rPr lang="en-US" sz="1800" dirty="0"/>
              <a:t>. Bras. </a:t>
            </a:r>
            <a:r>
              <a:rPr lang="en-US" sz="1800" dirty="0" err="1"/>
              <a:t>Oftalmol</a:t>
            </a:r>
            <a:r>
              <a:rPr lang="en-US" sz="1800" b="1" dirty="0"/>
              <a:t>.</a:t>
            </a:r>
            <a:r>
              <a:rPr lang="en-US" sz="1800" dirty="0"/>
              <a:t>,  São Paulo ,  v. 72, n. 3, p. 390-393,  June  2009  </a:t>
            </a:r>
            <a:endParaRPr lang="pt-BR" sz="1800" dirty="0"/>
          </a:p>
          <a:p>
            <a:pPr marL="0" indent="0" algn="just">
              <a:buNone/>
            </a:pPr>
            <a:r>
              <a:rPr lang="en-US" sz="1800" dirty="0"/>
              <a:t>2. </a:t>
            </a:r>
            <a:r>
              <a:rPr lang="en-US" sz="1800" dirty="0" err="1"/>
              <a:t>Bianciotto</a:t>
            </a:r>
            <a:r>
              <a:rPr lang="en-US" sz="1800" dirty="0"/>
              <a:t> C, </a:t>
            </a:r>
            <a:r>
              <a:rPr lang="en-US" sz="1800" dirty="0" err="1"/>
              <a:t>Demirci</a:t>
            </a:r>
            <a:r>
              <a:rPr lang="en-US" sz="1800" dirty="0"/>
              <a:t> H, Shields CL, Eagle RC, Shields JA. Metastatic Tumors to the Eyelid: Report of 20 Cases and Review of the Literature. </a:t>
            </a:r>
            <a:r>
              <a:rPr lang="pt-BR" sz="1800" i="1" dirty="0" err="1"/>
              <a:t>Arch</a:t>
            </a:r>
            <a:r>
              <a:rPr lang="pt-BR" sz="1800" i="1" dirty="0"/>
              <a:t> </a:t>
            </a:r>
            <a:r>
              <a:rPr lang="pt-BR" sz="1800" i="1" dirty="0" err="1"/>
              <a:t>Ophthalmol</a:t>
            </a:r>
            <a:r>
              <a:rPr lang="pt-BR" sz="1800" i="1" dirty="0"/>
              <a:t>.</a:t>
            </a:r>
            <a:r>
              <a:rPr lang="pt-BR" sz="1800" dirty="0"/>
              <a:t> 2009;127(8):999–1005. </a:t>
            </a:r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pPr marL="0" indent="0" algn="just">
              <a:buNone/>
            </a:pPr>
            <a:endParaRPr lang="pt-BR" sz="3700" b="1" dirty="0"/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-11756" y="0"/>
            <a:ext cx="6858000" cy="10750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B05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9038403"/>
            <a:ext cx="6858000" cy="10750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32" name="Picture 8" descr="Resultado de imagem para servico de oftalmologia hspe">
            <a:extLst>
              <a:ext uri="{FF2B5EF4-FFF2-40B4-BE49-F238E27FC236}">
                <a16:creationId xmlns:a16="http://schemas.microsoft.com/office/drawing/2014/main" id="{881418BD-61FF-4D42-8CEA-1E3ED2C44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240" y="125848"/>
            <a:ext cx="1257004" cy="87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26423DE-E853-4E34-A86C-51DC5C3B4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244" y="3131840"/>
            <a:ext cx="337262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0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400</Words>
  <Application>Microsoft Office PowerPoint</Application>
  <PresentationFormat>Apresentação na tela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          RELATO DE CASO: NEOPLASIA INFILTRATIVA PALPEBRAL METASTÁTICA  DE CARCINOMA MAMÁRIO PRIMÁRIO                                  LETICIA AREDE ALMEIDA*; KELLY CAROLINE WELTER*; FABIO MARTINS DA COSTA BRUGNARA*; LISIA AOKI** *RESIDENTES DO SERVIÇO DE OFTALMOLOGIA; **CHEFE DO SETOR DE ÓCULOPLASTICA                   HOSPITAL DO SERVIDOR PÚBLICO ESTADUAL DE SÃO PAULO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VASCULITE MESENTÉRICA EM PÚRPURA DE HENOCH-SCHONLEIN LAIZ BONIZIOLLI BARACHI (UFJF) ; FREDERICO PALUMBO ARAÚJO (UFJF) ; PAULA BECK DE SOUZA FRANCO (UFJF) ; RAFAEL DE OLIVEIRA FRAGA (UFJF) ; VIVIANE ANGELINA DE SOUZA (UFJF) ; ANTONIO SCAFUTO SCOTTON (UFJF</dc:title>
  <dc:creator>Leticia Arede</dc:creator>
  <cp:lastModifiedBy>Leticia Arede</cp:lastModifiedBy>
  <cp:revision>147</cp:revision>
  <dcterms:created xsi:type="dcterms:W3CDTF">2015-09-15T19:42:03Z</dcterms:created>
  <dcterms:modified xsi:type="dcterms:W3CDTF">2019-01-10T01:54:57Z</dcterms:modified>
</cp:coreProperties>
</file>