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2397700" cy="431927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25870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0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/>
      <a:tcStyle>
        <a:tcBdr/>
        <a:fill>
          <a:solidFill>
            <a:srgbClr val="FCE9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" d="100"/>
          <a:sy n="20" d="100"/>
        </p:scale>
        <p:origin x="654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pt-BR"/>
  <c:roundedCorners val="0"/>
  <c:style val="2"/>
  <c:chart>
    <c:title>
      <c:tx>
        <c:rich>
          <a:bodyPr rot="0"/>
          <a:lstStyle/>
          <a:p>
            <a:pPr>
              <a:defRPr sz="3600" b="0" i="0" u="none" strike="noStrike">
                <a:solidFill>
                  <a:srgbClr val="434343"/>
                </a:solidFill>
                <a:latin typeface="Baskerville"/>
              </a:defRPr>
            </a:pPr>
            <a:r>
              <a:rPr lang="pt-BR" sz="3600" b="0" i="0" u="none" strike="noStrike">
                <a:solidFill>
                  <a:srgbClr val="434343"/>
                </a:solidFill>
                <a:latin typeface="Baskerville"/>
              </a:rPr>
              <a:t>Pós- Operatório n=235</a:t>
            </a:r>
          </a:p>
        </c:rich>
      </c:tx>
      <c:layout>
        <c:manualLayout>
          <c:xMode val="edge"/>
          <c:yMode val="edge"/>
          <c:x val="0.25738699999999998"/>
          <c:y val="0.44811099999999998"/>
          <c:w val="0.35910599999999998"/>
          <c:h val="3.9093999999999997E-2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10875"/>
          <c:y val="0.12126099999999999"/>
          <c:w val="0.65637999999999996"/>
          <c:h val="0.71938999999999997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Região 1</c:v>
                </c:pt>
              </c:strCache>
            </c:strRef>
          </c:tx>
          <c:spPr>
            <a:solidFill>
              <a:srgbClr val="2E578C"/>
            </a:solidFill>
            <a:ln w="12700" cap="flat">
              <a:noFill/>
              <a:miter lim="400000"/>
            </a:ln>
            <a:effectLst>
              <a:outerShdw blurRad="50800" dist="25400" dir="5400000" algn="tl">
                <a:srgbClr val="000000">
                  <a:alpha val="50000"/>
                </a:srgbClr>
              </a:outerShdw>
            </a:effectLst>
          </c:spPr>
          <c:dPt>
            <c:idx val="0"/>
            <c:bubble3D val="0"/>
            <c:spPr>
              <a:solidFill>
                <a:srgbClr val="2E578C"/>
              </a:solidFill>
              <a:ln w="12700" cap="flat">
                <a:noFill/>
                <a:miter lim="400000"/>
              </a:ln>
              <a:effectLst>
                <a:outerShdw blurRad="50800" dist="25400" dir="5400000" algn="tl">
                  <a:srgbClr val="000000">
                    <a:alpha val="5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6CF-4653-96FE-27E5CD840774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2700" cap="flat">
                <a:noFill/>
                <a:miter lim="400000"/>
              </a:ln>
              <a:effectLst>
                <a:outerShdw blurRad="50800" dist="25400" dir="5400000" algn="tl">
                  <a:srgbClr val="000000">
                    <a:alpha val="5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6CF-4653-96FE-27E5CD840774}"/>
              </c:ext>
            </c:extLst>
          </c:dPt>
          <c:dPt>
            <c:idx val="2"/>
            <c:bubble3D val="0"/>
            <c:spPr>
              <a:solidFill>
                <a:srgbClr val="E7A13D"/>
              </a:solidFill>
              <a:ln w="12700" cap="flat">
                <a:noFill/>
                <a:miter lim="400000"/>
              </a:ln>
              <a:effectLst>
                <a:outerShdw blurRad="50800" dist="25400" dir="5400000" algn="tl">
                  <a:srgbClr val="000000">
                    <a:alpha val="5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6CF-4653-96FE-27E5CD840774}"/>
              </c:ext>
            </c:extLst>
          </c:dPt>
          <c:dPt>
            <c:idx val="3"/>
            <c:bubble3D val="0"/>
            <c:spPr>
              <a:solidFill>
                <a:srgbClr val="BC2D30"/>
              </a:solidFill>
              <a:ln w="12700" cap="flat">
                <a:noFill/>
                <a:miter lim="400000"/>
              </a:ln>
              <a:effectLst>
                <a:outerShdw blurRad="50800" dist="25400" dir="5400000" algn="tl">
                  <a:srgbClr val="000000">
                    <a:alpha val="5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6CF-4653-96FE-27E5CD840774}"/>
              </c:ext>
            </c:extLst>
          </c:dPt>
          <c:dPt>
            <c:idx val="4"/>
            <c:bubble3D val="0"/>
            <c:spPr>
              <a:solidFill>
                <a:srgbClr val="6F3D79"/>
              </a:solidFill>
              <a:ln w="12700" cap="flat">
                <a:noFill/>
                <a:miter lim="400000"/>
              </a:ln>
              <a:effectLst>
                <a:outerShdw blurRad="50800" dist="25400" dir="5400000" algn="tl">
                  <a:srgbClr val="000000">
                    <a:alpha val="5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86CF-4653-96FE-27E5CD840774}"/>
              </c:ext>
            </c:extLst>
          </c:dPt>
          <c:dPt>
            <c:idx val="5"/>
            <c:bubble3D val="0"/>
            <c:spPr>
              <a:solidFill>
                <a:srgbClr val="7D807F"/>
              </a:solidFill>
              <a:ln w="12700" cap="flat">
                <a:noFill/>
                <a:miter lim="400000"/>
              </a:ln>
              <a:effectLst>
                <a:outerShdw blurRad="50800" dist="25400" dir="5400000" algn="tl">
                  <a:srgbClr val="000000">
                    <a:alpha val="5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86CF-4653-96FE-27E5CD840774}"/>
              </c:ext>
            </c:extLst>
          </c:dPt>
          <c:dPt>
            <c:idx val="6"/>
            <c:bubble3D val="0"/>
            <c:spPr>
              <a:solidFill>
                <a:srgbClr val="41699B"/>
              </a:solidFill>
              <a:ln w="12700" cap="flat">
                <a:noFill/>
                <a:miter lim="400000"/>
              </a:ln>
              <a:effectLst>
                <a:outerShdw blurRad="50800" dist="25400" dir="5400000" algn="tl">
                  <a:srgbClr val="000000">
                    <a:alpha val="5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86CF-4653-96FE-27E5CD840774}"/>
              </c:ext>
            </c:extLst>
          </c:dPt>
          <c:dPt>
            <c:idx val="7"/>
            <c:bubble3D val="0"/>
            <c:spPr>
              <a:solidFill>
                <a:srgbClr val="6EA45A"/>
              </a:solidFill>
              <a:ln w="12700" cap="flat">
                <a:noFill/>
                <a:miter lim="400000"/>
              </a:ln>
              <a:effectLst>
                <a:outerShdw blurRad="50800" dist="25400" dir="5400000" algn="tl">
                  <a:srgbClr val="000000">
                    <a:alpha val="5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86CF-4653-96FE-27E5CD840774}"/>
              </c:ext>
            </c:extLst>
          </c:dPt>
          <c:dLbls>
            <c:dLbl>
              <c:idx val="0"/>
              <c:numFmt formatCode="#,##0%" sourceLinked="0"/>
              <c:spPr/>
              <c:txPr>
                <a:bodyPr/>
                <a:lstStyle/>
                <a:p>
                  <a:pPr>
                    <a:defRPr sz="3600" b="0" i="0" u="none" strike="noStrike">
                      <a:solidFill>
                        <a:schemeClr val="bg1"/>
                      </a:solidFill>
                      <a:latin typeface="Baskerville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86CF-4653-96FE-27E5CD840774}"/>
                </c:ext>
              </c:extLst>
            </c:dLbl>
            <c:dLbl>
              <c:idx val="1"/>
              <c:layout>
                <c:manualLayout>
                  <c:x val="1.9046201869910441E-2"/>
                  <c:y val="-9.4387834968816253E-2"/>
                </c:manualLayout>
              </c:layout>
              <c:numFmt formatCode="#,##0%" sourceLinked="0"/>
              <c:spPr/>
              <c:txPr>
                <a:bodyPr/>
                <a:lstStyle/>
                <a:p>
                  <a:pPr>
                    <a:defRPr sz="3600" b="0" i="0" u="none" strike="noStrike">
                      <a:solidFill>
                        <a:schemeClr val="tx1"/>
                      </a:solidFill>
                      <a:latin typeface="Baskerville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CF-4653-96FE-27E5CD840774}"/>
                </c:ext>
              </c:extLst>
            </c:dLbl>
            <c:dLbl>
              <c:idx val="2"/>
              <c:numFmt formatCode="#,##0%" sourceLinked="0"/>
              <c:spPr/>
              <c:txPr>
                <a:bodyPr/>
                <a:lstStyle/>
                <a:p>
                  <a:pPr>
                    <a:defRPr sz="3600" b="0" i="0" u="none" strike="noStrike">
                      <a:solidFill>
                        <a:schemeClr val="bg1"/>
                      </a:solidFill>
                      <a:latin typeface="Baskerville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86CF-4653-96FE-27E5CD840774}"/>
                </c:ext>
              </c:extLst>
            </c:dLbl>
            <c:dLbl>
              <c:idx val="3"/>
              <c:numFmt formatCode="#,##0%" sourceLinked="0"/>
              <c:spPr/>
              <c:txPr>
                <a:bodyPr/>
                <a:lstStyle/>
                <a:p>
                  <a:pPr>
                    <a:defRPr sz="3600" b="0" i="0" u="none" strike="noStrike">
                      <a:solidFill>
                        <a:schemeClr val="bg1"/>
                      </a:solidFill>
                      <a:latin typeface="Baskerville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86CF-4653-96FE-27E5CD840774}"/>
                </c:ext>
              </c:extLst>
            </c:dLbl>
            <c:dLbl>
              <c:idx val="4"/>
              <c:numFmt formatCode="#,##0%" sourceLinked="0"/>
              <c:spPr/>
              <c:txPr>
                <a:bodyPr/>
                <a:lstStyle/>
                <a:p>
                  <a:pPr>
                    <a:defRPr sz="3600" b="0" i="0" u="none" strike="noStrike">
                      <a:solidFill>
                        <a:schemeClr val="bg1"/>
                      </a:solidFill>
                      <a:latin typeface="Baskerville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86CF-4653-96FE-27E5CD840774}"/>
                </c:ext>
              </c:extLst>
            </c:dLbl>
            <c:dLbl>
              <c:idx val="5"/>
              <c:numFmt formatCode="#,##0%" sourceLinked="0"/>
              <c:spPr/>
              <c:txPr>
                <a:bodyPr/>
                <a:lstStyle/>
                <a:p>
                  <a:pPr>
                    <a:defRPr sz="3600" b="0" i="0" u="none" strike="noStrike">
                      <a:solidFill>
                        <a:schemeClr val="bg1"/>
                      </a:solidFill>
                      <a:latin typeface="Baskerville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86CF-4653-96FE-27E5CD840774}"/>
                </c:ext>
              </c:extLst>
            </c:dLbl>
            <c:dLbl>
              <c:idx val="6"/>
              <c:numFmt formatCode="#,##0%" sourceLinked="0"/>
              <c:spPr/>
              <c:txPr>
                <a:bodyPr/>
                <a:lstStyle/>
                <a:p>
                  <a:pPr>
                    <a:defRPr sz="3600" b="0" i="0" u="none" strike="noStrike">
                      <a:solidFill>
                        <a:schemeClr val="bg1"/>
                      </a:solidFill>
                      <a:latin typeface="Baskerville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86CF-4653-96FE-27E5CD840774}"/>
                </c:ext>
              </c:extLst>
            </c:dLbl>
            <c:dLbl>
              <c:idx val="7"/>
              <c:numFmt formatCode="#,##0%" sourceLinked="0"/>
              <c:spPr/>
              <c:txPr>
                <a:bodyPr/>
                <a:lstStyle/>
                <a:p>
                  <a:pPr>
                    <a:defRPr sz="3600" b="0" i="0" u="none" strike="noStrike">
                      <a:solidFill>
                        <a:schemeClr val="bg1"/>
                      </a:solidFill>
                      <a:latin typeface="Baskerville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86CF-4653-96FE-27E5CD840774}"/>
                </c:ext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600" b="0" i="0" u="none" strike="noStrike">
                    <a:solidFill>
                      <a:schemeClr val="bg1"/>
                    </a:solidFill>
                    <a:latin typeface="Baskerville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6350" cap="flat">
                  <a:solidFill>
                    <a:srgbClr val="434343"/>
                  </a:solidFill>
                  <a:prstDash val="solid"/>
                  <a:miter lim="400000"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Sheet1!$B$1:$I$1</c:f>
              <c:strCache>
                <c:ptCount val="8"/>
                <c:pt idx="0">
                  <c:v>Bolhosa</c:v>
                </c:pt>
                <c:pt idx="1">
                  <c:v>DC</c:v>
                </c:pt>
                <c:pt idx="2">
                  <c:v>DR</c:v>
                </c:pt>
                <c:pt idx="3">
                  <c:v>Desloc. LIO</c:v>
                </c:pt>
                <c:pt idx="4">
                  <c:v>EM</c:v>
                </c:pt>
                <c:pt idx="5">
                  <c:v>Hipertensão</c:v>
                </c:pt>
                <c:pt idx="6">
                  <c:v>Seidel</c:v>
                </c:pt>
                <c:pt idx="7">
                  <c:v>Restos corticais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2</c:v>
                </c:pt>
                <c:pt idx="1">
                  <c:v>1</c:v>
                </c:pt>
                <c:pt idx="2">
                  <c:v>4</c:v>
                </c:pt>
                <c:pt idx="3">
                  <c:v>13</c:v>
                </c:pt>
                <c:pt idx="4">
                  <c:v>4</c:v>
                </c:pt>
                <c:pt idx="5">
                  <c:v>18</c:v>
                </c:pt>
                <c:pt idx="6">
                  <c:v>19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6CF-4653-96FE-27E5CD8407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2.3190499999999999E-2"/>
          <c:y val="0.91906900000000002"/>
          <c:w val="0.97680999999999996"/>
          <c:h val="8.0931199999999995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600" b="0" i="0" u="none" strike="noStrike">
              <a:solidFill>
                <a:srgbClr val="434343"/>
              </a:solidFill>
              <a:latin typeface="Baskerville"/>
            </a:defRPr>
          </a:pPr>
          <a:endParaRPr lang="pt-BR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pt-BR"/>
  <c:roundedCorners val="0"/>
  <c:style val="2"/>
  <c:chart>
    <c:title>
      <c:tx>
        <c:rich>
          <a:bodyPr rot="0"/>
          <a:lstStyle/>
          <a:p>
            <a:pPr>
              <a:defRPr sz="3600" b="0" i="0" u="none" strike="noStrike">
                <a:solidFill>
                  <a:srgbClr val="434343"/>
                </a:solidFill>
                <a:latin typeface="Baskerville"/>
              </a:defRPr>
            </a:pPr>
            <a:r>
              <a:rPr lang="pt-BR" sz="3600" b="0" i="0" u="none" strike="noStrike">
                <a:solidFill>
                  <a:srgbClr val="434343"/>
                </a:solidFill>
                <a:latin typeface="Baskerville"/>
              </a:rPr>
              <a:t>Peroperatório n=95</a:t>
            </a:r>
          </a:p>
        </c:rich>
      </c:tx>
      <c:layout>
        <c:manualLayout>
          <c:xMode val="edge"/>
          <c:yMode val="edge"/>
          <c:x val="0.30594300000000002"/>
          <c:y val="0.44874399999999998"/>
          <c:w val="0.32369999999999999"/>
          <c:h val="4.44921E-2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13918800000000001"/>
          <c:y val="9.8879499999999995E-2"/>
          <c:w val="0.65720900000000004"/>
          <c:h val="0.77621399999999996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Região 1</c:v>
                </c:pt>
              </c:strCache>
            </c:strRef>
          </c:tx>
          <c:spPr>
            <a:solidFill>
              <a:srgbClr val="2E578C"/>
            </a:solidFill>
            <a:ln w="12700" cap="flat">
              <a:noFill/>
              <a:miter lim="400000"/>
            </a:ln>
            <a:effectLst>
              <a:outerShdw blurRad="50800" dist="25400" dir="5400000" algn="tl">
                <a:srgbClr val="000000">
                  <a:alpha val="50000"/>
                </a:srgbClr>
              </a:outerShdw>
            </a:effectLst>
          </c:spPr>
          <c:dPt>
            <c:idx val="0"/>
            <c:bubble3D val="0"/>
            <c:spPr>
              <a:solidFill>
                <a:srgbClr val="2E578C"/>
              </a:solidFill>
              <a:ln w="12700" cap="flat">
                <a:noFill/>
                <a:miter lim="400000"/>
              </a:ln>
              <a:effectLst>
                <a:outerShdw blurRad="50800" dist="25400" dir="5400000" algn="tl">
                  <a:srgbClr val="000000">
                    <a:alpha val="5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F43-47A4-B3CB-FDD66E03E5A8}"/>
              </c:ext>
            </c:extLst>
          </c:dPt>
          <c:dPt>
            <c:idx val="1"/>
            <c:bubble3D val="0"/>
            <c:spPr>
              <a:solidFill>
                <a:srgbClr val="5D9648"/>
              </a:solidFill>
              <a:ln w="12700" cap="flat">
                <a:noFill/>
                <a:miter lim="400000"/>
              </a:ln>
              <a:effectLst>
                <a:outerShdw blurRad="50800" dist="25400" dir="5400000" algn="tl">
                  <a:srgbClr val="000000">
                    <a:alpha val="5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F43-47A4-B3CB-FDD66E03E5A8}"/>
              </c:ext>
            </c:extLst>
          </c:dPt>
          <c:dPt>
            <c:idx val="2"/>
            <c:bubble3D val="0"/>
            <c:spPr>
              <a:solidFill>
                <a:srgbClr val="E7A13D"/>
              </a:solidFill>
              <a:ln w="12700" cap="flat">
                <a:noFill/>
                <a:miter lim="400000"/>
              </a:ln>
              <a:effectLst>
                <a:outerShdw blurRad="50800" dist="25400" dir="5400000" algn="tl">
                  <a:srgbClr val="000000">
                    <a:alpha val="5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F43-47A4-B3CB-FDD66E03E5A8}"/>
              </c:ext>
            </c:extLst>
          </c:dPt>
          <c:dPt>
            <c:idx val="3"/>
            <c:bubble3D val="0"/>
            <c:spPr>
              <a:solidFill>
                <a:srgbClr val="BC2D30"/>
              </a:solidFill>
              <a:ln w="12700" cap="flat">
                <a:noFill/>
                <a:miter lim="400000"/>
              </a:ln>
              <a:effectLst>
                <a:outerShdw blurRad="50800" dist="25400" dir="5400000" algn="tl">
                  <a:srgbClr val="000000">
                    <a:alpha val="5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F43-47A4-B3CB-FDD66E03E5A8}"/>
              </c:ext>
            </c:extLst>
          </c:dPt>
          <c:dPt>
            <c:idx val="4"/>
            <c:bubble3D val="0"/>
            <c:spPr>
              <a:solidFill>
                <a:srgbClr val="6F3D79"/>
              </a:solidFill>
              <a:ln w="12700" cap="flat">
                <a:noFill/>
                <a:miter lim="400000"/>
              </a:ln>
              <a:effectLst>
                <a:outerShdw blurRad="50800" dist="25400" dir="5400000" algn="tl">
                  <a:srgbClr val="000000">
                    <a:alpha val="5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F43-47A4-B3CB-FDD66E03E5A8}"/>
              </c:ext>
            </c:extLst>
          </c:dPt>
          <c:dPt>
            <c:idx val="5"/>
            <c:bubble3D val="0"/>
            <c:spPr>
              <a:solidFill>
                <a:srgbClr val="7D807F"/>
              </a:solidFill>
              <a:ln w="12700" cap="flat">
                <a:noFill/>
                <a:miter lim="400000"/>
              </a:ln>
              <a:effectLst>
                <a:outerShdw blurRad="50800" dist="25400" dir="5400000" algn="tl">
                  <a:srgbClr val="000000">
                    <a:alpha val="5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EF43-47A4-B3CB-FDD66E03E5A8}"/>
              </c:ext>
            </c:extLst>
          </c:dPt>
          <c:dLbls>
            <c:dLbl>
              <c:idx val="0"/>
              <c:numFmt formatCode="#,##0%" sourceLinked="0"/>
              <c:spPr/>
              <c:txPr>
                <a:bodyPr/>
                <a:lstStyle/>
                <a:p>
                  <a:pPr>
                    <a:defRPr sz="3600" b="0" i="0" u="none" strike="noStrike">
                      <a:solidFill>
                        <a:schemeClr val="bg1"/>
                      </a:solidFill>
                      <a:latin typeface="Baskerville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EF43-47A4-B3CB-FDD66E03E5A8}"/>
                </c:ext>
              </c:extLst>
            </c:dLbl>
            <c:dLbl>
              <c:idx val="1"/>
              <c:numFmt formatCode="#,##0%" sourceLinked="0"/>
              <c:spPr/>
              <c:txPr>
                <a:bodyPr/>
                <a:lstStyle/>
                <a:p>
                  <a:pPr>
                    <a:defRPr sz="3600" b="0" i="0" u="none" strike="noStrike">
                      <a:solidFill>
                        <a:schemeClr val="bg1"/>
                      </a:solidFill>
                      <a:latin typeface="Baskerville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EF43-47A4-B3CB-FDD66E03E5A8}"/>
                </c:ext>
              </c:extLst>
            </c:dLbl>
            <c:dLbl>
              <c:idx val="2"/>
              <c:numFmt formatCode="#,##0%" sourceLinked="0"/>
              <c:spPr/>
              <c:txPr>
                <a:bodyPr/>
                <a:lstStyle/>
                <a:p>
                  <a:pPr>
                    <a:defRPr sz="3600" b="0" i="0" u="none" strike="noStrike">
                      <a:solidFill>
                        <a:schemeClr val="bg1"/>
                      </a:solidFill>
                      <a:latin typeface="Baskerville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EF43-47A4-B3CB-FDD66E03E5A8}"/>
                </c:ext>
              </c:extLst>
            </c:dLbl>
            <c:dLbl>
              <c:idx val="3"/>
              <c:numFmt formatCode="#,##0%" sourceLinked="0"/>
              <c:spPr/>
              <c:txPr>
                <a:bodyPr/>
                <a:lstStyle/>
                <a:p>
                  <a:pPr>
                    <a:defRPr sz="3600" b="0" i="0" u="none" strike="noStrike">
                      <a:solidFill>
                        <a:schemeClr val="bg1"/>
                      </a:solidFill>
                      <a:latin typeface="Baskerville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EF43-47A4-B3CB-FDD66E03E5A8}"/>
                </c:ext>
              </c:extLst>
            </c:dLbl>
            <c:dLbl>
              <c:idx val="4"/>
              <c:numFmt formatCode="#,##0%" sourceLinked="0"/>
              <c:spPr/>
              <c:txPr>
                <a:bodyPr/>
                <a:lstStyle/>
                <a:p>
                  <a:pPr>
                    <a:defRPr sz="3600" b="0" i="0" u="none" strike="noStrike">
                      <a:solidFill>
                        <a:schemeClr val="bg1"/>
                      </a:solidFill>
                      <a:latin typeface="Baskerville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EF43-47A4-B3CB-FDD66E03E5A8}"/>
                </c:ext>
              </c:extLst>
            </c:dLbl>
            <c:dLbl>
              <c:idx val="5"/>
              <c:numFmt formatCode="#,##0%" sourceLinked="0"/>
              <c:spPr/>
              <c:txPr>
                <a:bodyPr/>
                <a:lstStyle/>
                <a:p>
                  <a:pPr>
                    <a:defRPr sz="3600" b="0" i="0" u="none" strike="noStrike">
                      <a:solidFill>
                        <a:schemeClr val="bg1"/>
                      </a:solidFill>
                      <a:latin typeface="Baskerville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EF43-47A4-B3CB-FDD66E03E5A8}"/>
                </c:ext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600" b="0" i="0" u="none" strike="noStrike">
                    <a:solidFill>
                      <a:schemeClr val="bg1"/>
                    </a:solidFill>
                    <a:latin typeface="Baskerville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6350" cap="flat">
                  <a:solidFill>
                    <a:srgbClr val="434343"/>
                  </a:solidFill>
                  <a:prstDash val="solid"/>
                  <a:miter lim="400000"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RCP</c:v>
                </c:pt>
                <c:pt idx="1">
                  <c:v>Núcleo luxado</c:v>
                </c:pt>
                <c:pt idx="2">
                  <c:v>Hemorragia</c:v>
                </c:pt>
                <c:pt idx="3">
                  <c:v>Trauma da íris</c:v>
                </c:pt>
                <c:pt idx="4">
                  <c:v>Des. zonular</c:v>
                </c:pt>
                <c:pt idx="5">
                  <c:v>Amput. háptico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65</c:v>
                </c:pt>
                <c:pt idx="1">
                  <c:v>5</c:v>
                </c:pt>
                <c:pt idx="2">
                  <c:v>3</c:v>
                </c:pt>
                <c:pt idx="3">
                  <c:v>9</c:v>
                </c:pt>
                <c:pt idx="4">
                  <c:v>10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F43-47A4-B3CB-FDD66E03E5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"/>
          <c:y val="0.90937100000000004"/>
          <c:w val="1"/>
          <c:h val="9.0628799999999995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600" b="0" i="0" u="none" strike="noStrike">
              <a:solidFill>
                <a:srgbClr val="434343"/>
              </a:solidFill>
              <a:latin typeface="Baskerville"/>
            </a:defRPr>
          </a:pPr>
          <a:endParaRPr lang="pt-BR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pt-BR"/>
  <c:roundedCorners val="0"/>
  <c:style val="2"/>
  <c:chart>
    <c:title>
      <c:tx>
        <c:rich>
          <a:bodyPr rot="0" vert="horz" anchor="t" anchorCtr="1"/>
          <a:lstStyle/>
          <a:p>
            <a:pPr>
              <a:defRPr/>
            </a:pPr>
            <a:r>
              <a:rPr lang="pt-BR" sz="1800" dirty="0"/>
              <a:t>TAXA</a:t>
            </a:r>
            <a:r>
              <a:rPr lang="pt-BR" sz="1800" baseline="0" dirty="0"/>
              <a:t> DE COMPLICAÇÕES  POR EXPERIÊNCIA DO CIRURGIÃO</a:t>
            </a:r>
            <a:endParaRPr lang="pt-BR" sz="1800" dirty="0"/>
          </a:p>
        </c:rich>
      </c:tx>
      <c:layout>
        <c:manualLayout>
          <c:xMode val="edge"/>
          <c:yMode val="edge"/>
          <c:x val="0.15961615225518919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0914"/>
          <c:y val="4.2489300000000001E-2"/>
          <c:w val="0.87897000000000003"/>
          <c:h val="0.7813600000000000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Com complicação</c:v>
                </c:pt>
              </c:strCache>
            </c:strRef>
          </c:tx>
          <c:spPr>
            <a:blipFill rotWithShape="1">
              <a:blip xmlns:r="http://schemas.openxmlformats.org/officeDocument/2006/relationships" r:embed="rId1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25400" dist="12700" dir="16200000" algn="tl">
                <a:srgbClr val="000000">
                  <a:alpha val="50000"/>
                </a:srgbClr>
              </a:outerShdw>
            </a:effectLst>
          </c:spPr>
          <c:invertIfNegative val="0"/>
          <c:cat>
            <c:strRef>
              <c:f>Sheet1!$B$1:$E$1</c:f>
              <c:strCache>
                <c:ptCount val="4"/>
                <c:pt idx="0">
                  <c:v>R2</c:v>
                </c:pt>
                <c:pt idx="1">
                  <c:v>R3</c:v>
                </c:pt>
                <c:pt idx="2">
                  <c:v>F</c:v>
                </c:pt>
                <c:pt idx="3">
                  <c:v>S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35.71</c:v>
                </c:pt>
                <c:pt idx="1">
                  <c:v>19.309999999999999</c:v>
                </c:pt>
                <c:pt idx="2">
                  <c:v>20.12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2B-461C-AFD5-DB1DD782FE7F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Sem complicação</c:v>
                </c:pt>
              </c:strCache>
            </c:strRef>
          </c:tx>
          <c:spPr>
            <a:blipFill rotWithShape="1">
              <a:blip xmlns:r="http://schemas.openxmlformats.org/officeDocument/2006/relationships" r:embed="rId2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25400" dist="12700" dir="16200000" algn="tl">
                <a:srgbClr val="000000">
                  <a:alpha val="50000"/>
                </a:srgbClr>
              </a:outerShdw>
            </a:effectLst>
          </c:spPr>
          <c:invertIfNegative val="0"/>
          <c:cat>
            <c:strRef>
              <c:f>Sheet1!$B$1:$E$1</c:f>
              <c:strCache>
                <c:ptCount val="4"/>
                <c:pt idx="0">
                  <c:v>R2</c:v>
                </c:pt>
                <c:pt idx="1">
                  <c:v>R3</c:v>
                </c:pt>
                <c:pt idx="2">
                  <c:v>F</c:v>
                </c:pt>
                <c:pt idx="3">
                  <c:v>S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64.28</c:v>
                </c:pt>
                <c:pt idx="1">
                  <c:v>80.680000000000007</c:v>
                </c:pt>
                <c:pt idx="2">
                  <c:v>79.87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2B-461C-AFD5-DB1DD782FE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A8B89"/>
            </a:solidFill>
            <a:prstDash val="solid"/>
            <a:miter lim="400000"/>
          </a:ln>
        </c:spPr>
        <c:txPr>
          <a:bodyPr rot="0"/>
          <a:lstStyle/>
          <a:p>
            <a:pPr>
              <a:defRPr sz="2400" b="0" i="0" u="none" strike="noStrike">
                <a:solidFill>
                  <a:srgbClr val="434343"/>
                </a:solidFill>
                <a:latin typeface="Baskerville"/>
              </a:defRPr>
            </a:pPr>
            <a:endParaRPr lang="pt-BR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100"/>
          <c:min val="0"/>
        </c:scaling>
        <c:delete val="0"/>
        <c:axPos val="l"/>
        <c:majorGridlines>
          <c:spPr>
            <a:ln w="12700" cap="flat">
              <a:solidFill>
                <a:srgbClr val="B3B4B3"/>
              </a:solidFill>
              <a:prstDash val="solid"/>
              <a:miter lim="400000"/>
            </a:ln>
          </c:spPr>
        </c:majorGridlines>
        <c:numFmt formatCode="General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400" b="0" i="0" u="none" strike="noStrike">
                <a:solidFill>
                  <a:srgbClr val="434343"/>
                </a:solidFill>
                <a:latin typeface="Baskerville"/>
              </a:defRPr>
            </a:pPr>
            <a:endParaRPr lang="pt-BR"/>
          </a:p>
        </c:txPr>
        <c:crossAx val="2094734552"/>
        <c:crosses val="autoZero"/>
        <c:crossBetween val="between"/>
        <c:majorUnit val="25"/>
        <c:minorUnit val="12.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.15156099061756353"/>
          <c:y val="0.94045804135350775"/>
          <c:w val="0.73044938741730714"/>
          <c:h val="5.3655583232576479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600" b="0" i="0" u="none" strike="noStrike">
              <a:solidFill>
                <a:srgbClr val="434343"/>
              </a:solidFill>
              <a:latin typeface="Baskerville"/>
            </a:defRPr>
          </a:pPr>
          <a:endParaRPr lang="pt-BR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3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 e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12" name="Nível de Corpo Um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3163836" y="25298040"/>
            <a:ext cx="26070029" cy="1828315"/>
          </a:xfrm>
          <a:prstGeom prst="rect">
            <a:avLst/>
          </a:prstGeom>
        </p:spPr>
        <p:txBody>
          <a:bodyPr/>
          <a:lstStyle>
            <a:lvl1pPr>
              <a:defRPr sz="10600" i="1"/>
            </a:lvl1pPr>
            <a:lvl2pPr>
              <a:defRPr sz="10600" i="1"/>
            </a:lvl2pPr>
            <a:lvl3pPr>
              <a:defRPr sz="10600" i="1"/>
            </a:lvl3pPr>
            <a:lvl4pPr>
              <a:defRPr sz="10600" i="1"/>
            </a:lvl4pPr>
            <a:lvl5pPr>
              <a:defRPr sz="10600" i="1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94" name="“Digite uma citação aqui.”"/>
          <p:cNvSpPr txBox="1">
            <a:spLocks noGrp="1"/>
          </p:cNvSpPr>
          <p:nvPr>
            <p:ph type="body" sz="quarter" idx="13"/>
          </p:nvPr>
        </p:nvSpPr>
        <p:spPr>
          <a:xfrm>
            <a:off x="3163837" y="19576054"/>
            <a:ext cx="26070028" cy="2521951"/>
          </a:xfrm>
          <a:prstGeom prst="rect">
            <a:avLst/>
          </a:prstGeom>
        </p:spPr>
        <p:txBody>
          <a:bodyPr anchor="ctr"/>
          <a:lstStyle/>
          <a:p>
            <a:pPr>
              <a:defRPr sz="15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9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m"/>
          <p:cNvSpPr>
            <a:spLocks noGrp="1"/>
          </p:cNvSpPr>
          <p:nvPr>
            <p:ph type="pic" idx="13"/>
          </p:nvPr>
        </p:nvSpPr>
        <p:spPr>
          <a:xfrm>
            <a:off x="0" y="9447211"/>
            <a:ext cx="32397700" cy="242982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m"/>
          <p:cNvSpPr>
            <a:spLocks noGrp="1"/>
          </p:cNvSpPr>
          <p:nvPr>
            <p:ph type="pic" sz="half" idx="13"/>
          </p:nvPr>
        </p:nvSpPr>
        <p:spPr>
          <a:xfrm>
            <a:off x="4049712" y="11124045"/>
            <a:ext cx="24298277" cy="1471184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" name="Texto do Título"/>
          <p:cNvSpPr txBox="1">
            <a:spLocks noGrp="1"/>
          </p:cNvSpPr>
          <p:nvPr>
            <p:ph type="title"/>
          </p:nvPr>
        </p:nvSpPr>
        <p:spPr>
          <a:xfrm>
            <a:off x="3163836" y="26183914"/>
            <a:ext cx="26070029" cy="3543501"/>
          </a:xfrm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22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3163836" y="29759051"/>
            <a:ext cx="26070029" cy="2815818"/>
          </a:xfrm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- Ce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o do Título"/>
          <p:cNvSpPr txBox="1">
            <a:spLocks noGrp="1"/>
          </p:cNvSpPr>
          <p:nvPr>
            <p:ph type="title"/>
          </p:nvPr>
        </p:nvSpPr>
        <p:spPr>
          <a:xfrm>
            <a:off x="3163836" y="17483360"/>
            <a:ext cx="26070029" cy="8225981"/>
          </a:xfrm>
          <a:prstGeom prst="rect">
            <a:avLst/>
          </a:prstGeom>
        </p:spPr>
        <p:txBody>
          <a:bodyPr anchor="ctr"/>
          <a:lstStyle/>
          <a:p>
            <a:r>
              <a:t>Texto do Título</a:t>
            </a:r>
          </a:p>
        </p:txBody>
      </p:sp>
      <p:sp>
        <p:nvSpPr>
          <p:cNvPr id="31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m"/>
          <p:cNvSpPr>
            <a:spLocks noGrp="1"/>
          </p:cNvSpPr>
          <p:nvPr>
            <p:ph type="pic" sz="quarter" idx="13"/>
          </p:nvPr>
        </p:nvSpPr>
        <p:spPr>
          <a:xfrm>
            <a:off x="16736702" y="11029130"/>
            <a:ext cx="13288122" cy="204700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" name="Texto do Título"/>
          <p:cNvSpPr txBox="1">
            <a:spLocks noGrp="1"/>
          </p:cNvSpPr>
          <p:nvPr>
            <p:ph type="title"/>
          </p:nvPr>
        </p:nvSpPr>
        <p:spPr>
          <a:xfrm>
            <a:off x="2372878" y="11029130"/>
            <a:ext cx="13288121" cy="9934453"/>
          </a:xfrm>
          <a:prstGeom prst="rect">
            <a:avLst/>
          </a:prstGeom>
        </p:spPr>
        <p:txBody>
          <a:bodyPr/>
          <a:lstStyle>
            <a:lvl1pPr>
              <a:defRPr sz="26400"/>
            </a:lvl1pPr>
          </a:lstStyle>
          <a:p>
            <a:r>
              <a:t>Texto do Título</a:t>
            </a:r>
          </a:p>
        </p:txBody>
      </p:sp>
      <p:sp>
        <p:nvSpPr>
          <p:cNvPr id="40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2372878" y="21216689"/>
            <a:ext cx="13288121" cy="10250837"/>
          </a:xfrm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1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- Sup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o do Título"/>
          <p:cNvSpPr txBox="1">
            <a:spLocks noGrp="1"/>
          </p:cNvSpPr>
          <p:nvPr>
            <p:ph type="title"/>
          </p:nvPr>
        </p:nvSpPr>
        <p:spPr>
          <a:xfrm>
            <a:off x="2372878" y="10079980"/>
            <a:ext cx="27651944" cy="5378526"/>
          </a:xfrm>
          <a:prstGeom prst="rect">
            <a:avLst/>
          </a:prstGeom>
        </p:spPr>
        <p:txBody>
          <a:bodyPr anchor="ctr"/>
          <a:lstStyle/>
          <a:p>
            <a:r>
              <a:t>Texto do Título</a:t>
            </a:r>
          </a:p>
        </p:txBody>
      </p:sp>
      <p:sp>
        <p:nvSpPr>
          <p:cNvPr id="49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o do Título"/>
          <p:cNvSpPr txBox="1">
            <a:spLocks noGrp="1"/>
          </p:cNvSpPr>
          <p:nvPr>
            <p:ph type="title"/>
          </p:nvPr>
        </p:nvSpPr>
        <p:spPr>
          <a:xfrm>
            <a:off x="2372878" y="10079980"/>
            <a:ext cx="27651944" cy="5378526"/>
          </a:xfrm>
          <a:prstGeom prst="rect">
            <a:avLst/>
          </a:prstGeom>
        </p:spPr>
        <p:txBody>
          <a:bodyPr anchor="ctr"/>
          <a:lstStyle/>
          <a:p>
            <a:r>
              <a:t>Texto do Título</a:t>
            </a:r>
          </a:p>
        </p:txBody>
      </p:sp>
      <p:sp>
        <p:nvSpPr>
          <p:cNvPr id="57" name="Nível de Corpo Um…"/>
          <p:cNvSpPr txBox="1">
            <a:spLocks noGrp="1"/>
          </p:cNvSpPr>
          <p:nvPr>
            <p:ph type="body" sz="half" idx="1"/>
          </p:nvPr>
        </p:nvSpPr>
        <p:spPr>
          <a:xfrm>
            <a:off x="2372878" y="15901440"/>
            <a:ext cx="27651944" cy="15661000"/>
          </a:xfrm>
          <a:prstGeom prst="rect">
            <a:avLst/>
          </a:prstGeom>
        </p:spPr>
        <p:txBody>
          <a:bodyPr anchor="ctr"/>
          <a:lstStyle>
            <a:lvl1pPr marL="1944686" indent="-1944686" algn="l">
              <a:spcBef>
                <a:spcPts val="18500"/>
              </a:spcBef>
              <a:buSzPct val="145000"/>
              <a:buChar char="•"/>
              <a:defRPr sz="14000"/>
            </a:lvl1pPr>
            <a:lvl2pPr marL="2389186" indent="-1944686" algn="l">
              <a:spcBef>
                <a:spcPts val="18500"/>
              </a:spcBef>
              <a:buSzPct val="145000"/>
              <a:buChar char="•"/>
              <a:defRPr sz="14000"/>
            </a:lvl2pPr>
            <a:lvl3pPr marL="2833686" indent="-1944686" algn="l">
              <a:spcBef>
                <a:spcPts val="18500"/>
              </a:spcBef>
              <a:buSzPct val="145000"/>
              <a:buChar char="•"/>
              <a:defRPr sz="14000"/>
            </a:lvl3pPr>
            <a:lvl4pPr marL="3278187" indent="-1944686" algn="l">
              <a:spcBef>
                <a:spcPts val="18500"/>
              </a:spcBef>
              <a:buSzPct val="145000"/>
              <a:buChar char="•"/>
              <a:defRPr sz="14000"/>
            </a:lvl4pPr>
            <a:lvl5pPr marL="3722687" indent="-1944686" algn="l">
              <a:spcBef>
                <a:spcPts val="18500"/>
              </a:spcBef>
              <a:buSzPct val="145000"/>
              <a:buChar char="•"/>
              <a:defRPr sz="140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58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Marcadores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m"/>
          <p:cNvSpPr>
            <a:spLocks noGrp="1"/>
          </p:cNvSpPr>
          <p:nvPr>
            <p:ph type="pic" sz="quarter" idx="13"/>
          </p:nvPr>
        </p:nvSpPr>
        <p:spPr>
          <a:xfrm>
            <a:off x="16736702" y="15901441"/>
            <a:ext cx="13288122" cy="15661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6" name="Texto do Título"/>
          <p:cNvSpPr txBox="1">
            <a:spLocks noGrp="1"/>
          </p:cNvSpPr>
          <p:nvPr>
            <p:ph type="title"/>
          </p:nvPr>
        </p:nvSpPr>
        <p:spPr>
          <a:xfrm>
            <a:off x="2372878" y="10079980"/>
            <a:ext cx="27651944" cy="5378526"/>
          </a:xfrm>
          <a:prstGeom prst="rect">
            <a:avLst/>
          </a:prstGeom>
        </p:spPr>
        <p:txBody>
          <a:bodyPr anchor="ctr"/>
          <a:lstStyle/>
          <a:p>
            <a:r>
              <a:t>Texto do Título</a:t>
            </a:r>
          </a:p>
        </p:txBody>
      </p:sp>
      <p:sp>
        <p:nvSpPr>
          <p:cNvPr id="67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2372878" y="15901440"/>
            <a:ext cx="13288121" cy="15661000"/>
          </a:xfrm>
          <a:prstGeom prst="rect">
            <a:avLst/>
          </a:prstGeom>
        </p:spPr>
        <p:txBody>
          <a:bodyPr anchor="ctr"/>
          <a:lstStyle>
            <a:lvl1pPr marL="1494064" indent="-1494064" algn="l">
              <a:spcBef>
                <a:spcPts val="14100"/>
              </a:spcBef>
              <a:buSzPct val="145000"/>
              <a:buChar char="•"/>
              <a:defRPr sz="12200"/>
            </a:lvl1pPr>
            <a:lvl2pPr marL="1836964" indent="-1494064" algn="l">
              <a:spcBef>
                <a:spcPts val="14100"/>
              </a:spcBef>
              <a:buSzPct val="145000"/>
              <a:buChar char="•"/>
              <a:defRPr sz="12200"/>
            </a:lvl2pPr>
            <a:lvl3pPr marL="2179864" indent="-1494064" algn="l">
              <a:spcBef>
                <a:spcPts val="14100"/>
              </a:spcBef>
              <a:buSzPct val="145000"/>
              <a:buChar char="•"/>
              <a:defRPr sz="12200"/>
            </a:lvl3pPr>
            <a:lvl4pPr marL="2522764" indent="-1494064" algn="l">
              <a:spcBef>
                <a:spcPts val="14100"/>
              </a:spcBef>
              <a:buSzPct val="145000"/>
              <a:buChar char="•"/>
              <a:defRPr sz="12200"/>
            </a:lvl4pPr>
            <a:lvl5pPr marL="2865664" indent="-1494064" algn="l">
              <a:spcBef>
                <a:spcPts val="14100"/>
              </a:spcBef>
              <a:buSzPct val="145000"/>
              <a:buChar char="•"/>
              <a:defRPr sz="122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68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15563226" y="32606505"/>
            <a:ext cx="1254375" cy="131990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rcad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ível de Corpo Um…"/>
          <p:cNvSpPr txBox="1">
            <a:spLocks noGrp="1"/>
          </p:cNvSpPr>
          <p:nvPr>
            <p:ph type="body" sz="half" idx="1"/>
          </p:nvPr>
        </p:nvSpPr>
        <p:spPr>
          <a:xfrm>
            <a:off x="2372878" y="12611049"/>
            <a:ext cx="27651944" cy="17970602"/>
          </a:xfrm>
          <a:prstGeom prst="rect">
            <a:avLst/>
          </a:prstGeom>
        </p:spPr>
        <p:txBody>
          <a:bodyPr anchor="ctr"/>
          <a:lstStyle>
            <a:lvl1pPr marL="1944686" indent="-1944686" algn="l">
              <a:spcBef>
                <a:spcPts val="18500"/>
              </a:spcBef>
              <a:buSzPct val="145000"/>
              <a:buChar char="•"/>
              <a:defRPr sz="14000"/>
            </a:lvl1pPr>
            <a:lvl2pPr marL="2389186" indent="-1944686" algn="l">
              <a:spcBef>
                <a:spcPts val="18500"/>
              </a:spcBef>
              <a:buSzPct val="145000"/>
              <a:buChar char="•"/>
              <a:defRPr sz="14000"/>
            </a:lvl2pPr>
            <a:lvl3pPr marL="2833686" indent="-1944686" algn="l">
              <a:spcBef>
                <a:spcPts val="18500"/>
              </a:spcBef>
              <a:buSzPct val="145000"/>
              <a:buChar char="•"/>
              <a:defRPr sz="14000"/>
            </a:lvl3pPr>
            <a:lvl4pPr marL="3278187" indent="-1944686" algn="l">
              <a:spcBef>
                <a:spcPts val="18500"/>
              </a:spcBef>
              <a:buSzPct val="145000"/>
              <a:buChar char="•"/>
              <a:defRPr sz="14000"/>
            </a:lvl4pPr>
            <a:lvl5pPr marL="3722687" indent="-1944686" algn="l">
              <a:spcBef>
                <a:spcPts val="18500"/>
              </a:spcBef>
              <a:buSzPct val="145000"/>
              <a:buChar char="•"/>
              <a:defRPr sz="140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6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rês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m"/>
          <p:cNvSpPr>
            <a:spLocks noGrp="1"/>
          </p:cNvSpPr>
          <p:nvPr>
            <p:ph type="pic" sz="quarter" idx="13"/>
          </p:nvPr>
        </p:nvSpPr>
        <p:spPr>
          <a:xfrm>
            <a:off x="16736702" y="22134202"/>
            <a:ext cx="13288122" cy="9396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Imagem"/>
          <p:cNvSpPr>
            <a:spLocks noGrp="1"/>
          </p:cNvSpPr>
          <p:nvPr>
            <p:ph type="pic" sz="quarter" idx="14"/>
          </p:nvPr>
        </p:nvSpPr>
        <p:spPr>
          <a:xfrm>
            <a:off x="16736702" y="11661899"/>
            <a:ext cx="13288122" cy="9396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Imagem"/>
          <p:cNvSpPr>
            <a:spLocks noGrp="1"/>
          </p:cNvSpPr>
          <p:nvPr>
            <p:ph type="pic" sz="quarter" idx="15"/>
          </p:nvPr>
        </p:nvSpPr>
        <p:spPr>
          <a:xfrm>
            <a:off x="2372878" y="11661899"/>
            <a:ext cx="13288121" cy="198689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>
            <a:spLocks noGrp="1"/>
          </p:cNvSpPr>
          <p:nvPr>
            <p:ph type="title"/>
          </p:nvPr>
        </p:nvSpPr>
        <p:spPr>
          <a:xfrm>
            <a:off x="3163836" y="13528563"/>
            <a:ext cx="26070029" cy="8225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26552" tIns="126552" rIns="126552" bIns="126552" anchor="b">
            <a:normAutofit/>
          </a:bodyPr>
          <a:lstStyle/>
          <a:p>
            <a:r>
              <a:t>Texto do Título</a:t>
            </a:r>
          </a:p>
        </p:txBody>
      </p:sp>
      <p:sp>
        <p:nvSpPr>
          <p:cNvPr id="3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3163836" y="22007647"/>
            <a:ext cx="26070029" cy="28158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26552" tIns="126552" rIns="126552" bIns="126552">
            <a:normAutofit/>
          </a:bodyPr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15563226" y="32606505"/>
            <a:ext cx="1254375" cy="1306820"/>
          </a:xfrm>
          <a:prstGeom prst="rect">
            <a:avLst/>
          </a:prstGeom>
          <a:ln w="12700">
            <a:miter lim="400000"/>
          </a:ln>
        </p:spPr>
        <p:txBody>
          <a:bodyPr wrap="none" lIns="126552" tIns="126552" rIns="126552" bIns="126552">
            <a:spAutoFit/>
          </a:bodyPr>
          <a:lstStyle>
            <a:lvl1pPr>
              <a:defRPr sz="70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0" algn="ctr" defTabSz="25870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tabnet.datasus.gov.br" TargetMode="Externa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Retângulo 5"/>
          <p:cNvGrpSpPr/>
          <p:nvPr/>
        </p:nvGrpSpPr>
        <p:grpSpPr>
          <a:xfrm>
            <a:off x="-92761" y="6859"/>
            <a:ext cx="32486882" cy="4928002"/>
            <a:chOff x="0" y="0"/>
            <a:chExt cx="32486880" cy="4928000"/>
          </a:xfrm>
        </p:grpSpPr>
        <p:sp>
          <p:nvSpPr>
            <p:cNvPr id="119" name="Retângulo"/>
            <p:cNvSpPr/>
            <p:nvPr/>
          </p:nvSpPr>
          <p:spPr>
            <a:xfrm>
              <a:off x="28312" y="0"/>
              <a:ext cx="32458569" cy="4928001"/>
            </a:xfrm>
            <a:prstGeom prst="rect">
              <a:avLst/>
            </a:pr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126552" tIns="126552" rIns="126552" bIns="126552" numCol="1" anchor="ctr">
              <a:noAutofit/>
            </a:bodyPr>
            <a:lstStyle/>
            <a:p>
              <a:pPr defTabSz="4286648">
                <a:defRPr sz="2800" b="1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0" name="Avaliação de cirurgias de catarata e suas complicações em um hospital escola…"/>
            <p:cNvSpPr txBox="1"/>
            <p:nvPr/>
          </p:nvSpPr>
          <p:spPr>
            <a:xfrm>
              <a:off x="0" y="366110"/>
              <a:ext cx="32002968" cy="41957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69303" tIns="69303" rIns="69303" bIns="69303" numCol="1" anchor="ctr">
              <a:spAutoFit/>
            </a:bodyPr>
            <a:lstStyle/>
            <a:p>
              <a:pPr defTabSz="457200">
                <a:defRPr sz="6600" b="1" cap="all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 err="1"/>
                <a:t>Avaliação</a:t>
              </a:r>
              <a:r>
                <a:rPr dirty="0"/>
                <a:t> de </a:t>
              </a:r>
              <a:r>
                <a:rPr dirty="0" err="1"/>
                <a:t>cirurgias</a:t>
              </a:r>
              <a:r>
                <a:rPr dirty="0"/>
                <a:t> de </a:t>
              </a:r>
              <a:r>
                <a:rPr dirty="0" err="1"/>
                <a:t>catarata</a:t>
              </a:r>
              <a:r>
                <a:rPr dirty="0"/>
                <a:t> e </a:t>
              </a:r>
              <a:r>
                <a:rPr dirty="0" err="1"/>
                <a:t>suas</a:t>
              </a:r>
              <a:r>
                <a:rPr dirty="0"/>
                <a:t> </a:t>
              </a:r>
              <a:r>
                <a:rPr dirty="0" err="1"/>
                <a:t>complicações</a:t>
              </a:r>
              <a:r>
                <a:rPr dirty="0"/>
                <a:t> </a:t>
              </a:r>
              <a:r>
                <a:rPr dirty="0" err="1"/>
                <a:t>em</a:t>
              </a:r>
              <a:r>
                <a:rPr dirty="0"/>
                <a:t> um hospital </a:t>
              </a:r>
              <a:r>
                <a:rPr dirty="0" err="1"/>
                <a:t>escola</a:t>
              </a:r>
              <a:endParaRPr dirty="0"/>
            </a:p>
            <a:p>
              <a:pPr defTabSz="584200">
                <a:defRPr sz="4500" spc="180">
                  <a:solidFill>
                    <a:srgbClr val="FFFFFF"/>
                  </a:solidFill>
                  <a:effectLst>
                    <a:outerShdw blurRad="25400" dist="27326" dir="16200000" rotWithShape="0">
                      <a:srgbClr val="000000">
                        <a:alpha val="50000"/>
                      </a:srgbClr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pPr>
              <a:endParaRPr dirty="0"/>
            </a:p>
            <a:p>
              <a:pPr defTabSz="584200">
                <a:defRPr sz="4500" spc="180">
                  <a:solidFill>
                    <a:srgbClr val="FFFFFF"/>
                  </a:solidFill>
                  <a:effectLst>
                    <a:outerShdw blurRad="25400" dist="27326" dir="16200000" rotWithShape="0">
                      <a:srgbClr val="000000">
                        <a:alpha val="50000"/>
                      </a:srgbClr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pPr>
              <a:r>
                <a:rPr dirty="0"/>
                <a:t>Victor </a:t>
              </a:r>
              <a:r>
                <a:rPr dirty="0" err="1"/>
                <a:t>Falcão</a:t>
              </a:r>
              <a:r>
                <a:rPr dirty="0"/>
                <a:t> Pereira Costa, </a:t>
              </a:r>
              <a:r>
                <a:rPr dirty="0" err="1"/>
                <a:t>Déborah</a:t>
              </a:r>
              <a:r>
                <a:rPr dirty="0"/>
                <a:t> Capel Modesto, Pedro Henrique Macedo dos Santos, Marina Souza Rocha</a:t>
              </a:r>
            </a:p>
            <a:p>
              <a:pPr defTabSz="4286648">
                <a:defRPr sz="47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dirty="0"/>
                <a:t>Centro de </a:t>
              </a:r>
              <a:r>
                <a:rPr dirty="0" err="1"/>
                <a:t>Referência</a:t>
              </a:r>
              <a:r>
                <a:rPr dirty="0"/>
                <a:t> </a:t>
              </a:r>
              <a:r>
                <a:rPr dirty="0" err="1"/>
                <a:t>em</a:t>
              </a:r>
              <a:r>
                <a:rPr dirty="0"/>
                <a:t> </a:t>
              </a:r>
              <a:r>
                <a:rPr dirty="0" err="1"/>
                <a:t>Oftalmologia</a:t>
              </a:r>
              <a:r>
                <a:rPr dirty="0"/>
                <a:t> (CEROF) da </a:t>
              </a:r>
              <a:r>
                <a:rPr dirty="0" err="1"/>
                <a:t>Universidade</a:t>
              </a:r>
              <a:r>
                <a:rPr dirty="0"/>
                <a:t> Federal de </a:t>
              </a:r>
              <a:r>
                <a:rPr dirty="0" err="1"/>
                <a:t>Goiás</a:t>
              </a:r>
              <a:r>
                <a:rPr dirty="0"/>
                <a:t> - EBSERH/HC/UFG</a:t>
              </a:r>
            </a:p>
          </p:txBody>
        </p:sp>
      </p:grpSp>
      <p:grpSp>
        <p:nvGrpSpPr>
          <p:cNvPr id="124" name="Retângulo 8"/>
          <p:cNvGrpSpPr/>
          <p:nvPr/>
        </p:nvGrpSpPr>
        <p:grpSpPr>
          <a:xfrm>
            <a:off x="630511" y="5289186"/>
            <a:ext cx="14536498" cy="1151997"/>
            <a:chOff x="0" y="0"/>
            <a:chExt cx="14536497" cy="1151995"/>
          </a:xfrm>
        </p:grpSpPr>
        <p:sp>
          <p:nvSpPr>
            <p:cNvPr id="122" name="Retângulo"/>
            <p:cNvSpPr/>
            <p:nvPr/>
          </p:nvSpPr>
          <p:spPr>
            <a:xfrm>
              <a:off x="0" y="0"/>
              <a:ext cx="14536498" cy="1151996"/>
            </a:xfrm>
            <a:prstGeom prst="rect">
              <a:avLst/>
            </a:prstGeom>
            <a:solidFill>
              <a:srgbClr val="D9D9D9"/>
            </a:solidFill>
            <a:ln w="12700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126552" tIns="126552" rIns="126552" bIns="126552" numCol="1" anchor="ctr">
              <a:noAutofit/>
            </a:bodyPr>
            <a:lstStyle/>
            <a:p>
              <a:pPr algn="l" defTabSz="4286648">
                <a:defRPr sz="82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defRPr>
              </a:pPr>
              <a:endParaRPr/>
            </a:p>
          </p:txBody>
        </p:sp>
        <p:sp>
          <p:nvSpPr>
            <p:cNvPr id="123" name="INTRODUÇÃO"/>
            <p:cNvSpPr txBox="1"/>
            <p:nvPr/>
          </p:nvSpPr>
          <p:spPr>
            <a:xfrm>
              <a:off x="0" y="198335"/>
              <a:ext cx="14536498" cy="7553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69303" tIns="69303" rIns="69303" bIns="69303" numCol="1" anchor="ctr">
              <a:spAutoFit/>
            </a:bodyPr>
            <a:lstStyle>
              <a:lvl1pPr algn="l" defTabSz="4286648">
                <a:defRPr sz="44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INTRODUÇÃO</a:t>
              </a:r>
            </a:p>
          </p:txBody>
        </p:sp>
      </p:grpSp>
      <p:sp>
        <p:nvSpPr>
          <p:cNvPr id="125" name="Retângulo 9"/>
          <p:cNvSpPr txBox="1"/>
          <p:nvPr/>
        </p:nvSpPr>
        <p:spPr>
          <a:xfrm>
            <a:off x="537946" y="6499428"/>
            <a:ext cx="14721627" cy="6654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9303" tIns="69303" rIns="69303" bIns="69303">
            <a:spAutoFit/>
          </a:bodyPr>
          <a:lstStyle/>
          <a:p>
            <a:pPr algn="just" defTabSz="584200">
              <a:spcBef>
                <a:spcPts val="3800"/>
              </a:spcBef>
              <a:defRPr sz="4200">
                <a:latin typeface="Arial"/>
                <a:ea typeface="Arial"/>
                <a:cs typeface="Arial"/>
                <a:sym typeface="Arial"/>
              </a:defRPr>
            </a:pPr>
            <a:r>
              <a:rPr sz="4000" dirty="0"/>
              <a:t>A </a:t>
            </a:r>
            <a:r>
              <a:rPr sz="4000" dirty="0" err="1"/>
              <a:t>cirurgia</a:t>
            </a:r>
            <a:r>
              <a:rPr sz="4000" dirty="0"/>
              <a:t> de </a:t>
            </a:r>
            <a:r>
              <a:rPr sz="4000" dirty="0" err="1"/>
              <a:t>catarata</a:t>
            </a:r>
            <a:r>
              <a:rPr sz="4000" dirty="0"/>
              <a:t> </a:t>
            </a:r>
            <a:r>
              <a:rPr sz="4000" dirty="0" err="1"/>
              <a:t>evoluiu</a:t>
            </a:r>
            <a:r>
              <a:rPr sz="4000" dirty="0"/>
              <a:t> </a:t>
            </a:r>
            <a:r>
              <a:rPr sz="4000" dirty="0" err="1"/>
              <a:t>muito</a:t>
            </a:r>
            <a:r>
              <a:rPr sz="4000" dirty="0"/>
              <a:t> </a:t>
            </a:r>
            <a:r>
              <a:rPr sz="4000" dirty="0" err="1"/>
              <a:t>nas</a:t>
            </a:r>
            <a:r>
              <a:rPr sz="4000" dirty="0"/>
              <a:t> </a:t>
            </a:r>
            <a:r>
              <a:rPr sz="4000" dirty="0" err="1"/>
              <a:t>últimas</a:t>
            </a:r>
            <a:r>
              <a:rPr sz="4000" dirty="0"/>
              <a:t> </a:t>
            </a:r>
            <a:r>
              <a:rPr sz="4000" dirty="0" err="1"/>
              <a:t>décadas</a:t>
            </a:r>
            <a:r>
              <a:rPr sz="4000" dirty="0"/>
              <a:t> </a:t>
            </a:r>
            <a:r>
              <a:rPr sz="4000" dirty="0" err="1"/>
              <a:t>devido</a:t>
            </a:r>
            <a:r>
              <a:rPr sz="4000" dirty="0"/>
              <a:t> </a:t>
            </a:r>
            <a:r>
              <a:rPr sz="4000" dirty="0" err="1"/>
              <a:t>ao</a:t>
            </a:r>
            <a:r>
              <a:rPr sz="4000" dirty="0"/>
              <a:t> </a:t>
            </a:r>
            <a:r>
              <a:rPr sz="4000" dirty="0" err="1"/>
              <a:t>desenvolvimento</a:t>
            </a:r>
            <a:r>
              <a:rPr sz="4000" dirty="0"/>
              <a:t> de </a:t>
            </a:r>
            <a:r>
              <a:rPr sz="4000" dirty="0" err="1"/>
              <a:t>novas</a:t>
            </a:r>
            <a:r>
              <a:rPr sz="4000" dirty="0"/>
              <a:t> </a:t>
            </a:r>
            <a:r>
              <a:rPr sz="4000" dirty="0" err="1"/>
              <a:t>tecnologias</a:t>
            </a:r>
            <a:r>
              <a:rPr sz="4000" dirty="0"/>
              <a:t> e </a:t>
            </a:r>
            <a:r>
              <a:rPr sz="4000" dirty="0" err="1"/>
              <a:t>materiais</a:t>
            </a:r>
            <a:r>
              <a:rPr sz="4000" dirty="0"/>
              <a:t>, o que </a:t>
            </a:r>
            <a:r>
              <a:rPr sz="4000" dirty="0" err="1"/>
              <a:t>tornou</a:t>
            </a:r>
            <a:r>
              <a:rPr sz="4000" dirty="0"/>
              <a:t> a </a:t>
            </a:r>
            <a:r>
              <a:rPr sz="4000" dirty="0" err="1"/>
              <a:t>cirurgia</a:t>
            </a:r>
            <a:r>
              <a:rPr sz="4000" dirty="0"/>
              <a:t> </a:t>
            </a:r>
            <a:r>
              <a:rPr sz="4000" dirty="0" err="1"/>
              <a:t>mais</a:t>
            </a:r>
            <a:r>
              <a:rPr sz="4000" dirty="0"/>
              <a:t> </a:t>
            </a:r>
            <a:r>
              <a:rPr sz="4000" dirty="0" err="1"/>
              <a:t>complexa</a:t>
            </a:r>
            <a:r>
              <a:rPr sz="4000" dirty="0"/>
              <a:t>;</a:t>
            </a:r>
          </a:p>
          <a:p>
            <a:pPr algn="just" defTabSz="584200">
              <a:spcBef>
                <a:spcPts val="3800"/>
              </a:spcBef>
              <a:defRPr sz="4200">
                <a:latin typeface="Arial"/>
                <a:ea typeface="Arial"/>
                <a:cs typeface="Arial"/>
                <a:sym typeface="Arial"/>
              </a:defRPr>
            </a:pPr>
            <a:r>
              <a:rPr sz="4000" dirty="0"/>
              <a:t>Como </a:t>
            </a:r>
            <a:r>
              <a:rPr sz="4000" dirty="0" err="1"/>
              <a:t>resultado</a:t>
            </a:r>
            <a:r>
              <a:rPr sz="4000" dirty="0"/>
              <a:t>, </a:t>
            </a:r>
            <a:r>
              <a:rPr sz="4000" dirty="0" err="1"/>
              <a:t>melhorou</a:t>
            </a:r>
            <a:r>
              <a:rPr sz="4000" dirty="0"/>
              <a:t> a </a:t>
            </a:r>
            <a:r>
              <a:rPr sz="4000" dirty="0" err="1"/>
              <a:t>qualidade</a:t>
            </a:r>
            <a:r>
              <a:rPr sz="4000" dirty="0"/>
              <a:t> visual e a </a:t>
            </a:r>
            <a:r>
              <a:rPr sz="4000" dirty="0" err="1"/>
              <a:t>recuperação</a:t>
            </a:r>
            <a:r>
              <a:rPr sz="4000" dirty="0"/>
              <a:t> do </a:t>
            </a:r>
            <a:r>
              <a:rPr sz="4000" dirty="0" err="1"/>
              <a:t>paciente</a:t>
            </a:r>
            <a:r>
              <a:rPr sz="4000" dirty="0"/>
              <a:t>, mas por outro </a:t>
            </a:r>
            <a:r>
              <a:rPr sz="4000" dirty="0" err="1"/>
              <a:t>lado</a:t>
            </a:r>
            <a:r>
              <a:rPr sz="4000" dirty="0"/>
              <a:t>, </a:t>
            </a:r>
            <a:r>
              <a:rPr sz="4000" dirty="0" err="1"/>
              <a:t>gerou</a:t>
            </a:r>
            <a:r>
              <a:rPr sz="4000" dirty="0"/>
              <a:t> </a:t>
            </a:r>
            <a:r>
              <a:rPr sz="4000" dirty="0" err="1"/>
              <a:t>complicações</a:t>
            </a:r>
            <a:r>
              <a:rPr sz="4000" dirty="0"/>
              <a:t> </a:t>
            </a:r>
            <a:r>
              <a:rPr sz="4000" dirty="0" err="1"/>
              <a:t>específicas</a:t>
            </a:r>
            <a:r>
              <a:rPr sz="4000" dirty="0"/>
              <a:t> </a:t>
            </a:r>
            <a:r>
              <a:rPr sz="4000" dirty="0" err="1"/>
              <a:t>decorrentes</a:t>
            </a:r>
            <a:r>
              <a:rPr sz="4000" dirty="0"/>
              <a:t> </a:t>
            </a:r>
            <a:r>
              <a:rPr sz="4000" dirty="0" err="1"/>
              <a:t>desse</a:t>
            </a:r>
            <a:r>
              <a:rPr sz="4000" dirty="0"/>
              <a:t> </a:t>
            </a:r>
            <a:r>
              <a:rPr sz="4000" dirty="0" err="1"/>
              <a:t>avanço</a:t>
            </a:r>
            <a:endParaRPr sz="4000" dirty="0"/>
          </a:p>
          <a:p>
            <a:pPr algn="just" defTabSz="584200">
              <a:spcBef>
                <a:spcPts val="3800"/>
              </a:spcBef>
              <a:defRPr sz="4200">
                <a:latin typeface="Arial"/>
                <a:ea typeface="Arial"/>
                <a:cs typeface="Arial"/>
                <a:sym typeface="Arial"/>
              </a:defRPr>
            </a:pPr>
            <a:r>
              <a:rPr sz="4000" dirty="0"/>
              <a:t>Dessa forma, o </a:t>
            </a:r>
            <a:r>
              <a:rPr sz="4000" dirty="0" err="1"/>
              <a:t>objetivo</a:t>
            </a:r>
            <a:r>
              <a:rPr sz="4000" dirty="0"/>
              <a:t> do </a:t>
            </a:r>
            <a:r>
              <a:rPr sz="4000" dirty="0" err="1"/>
              <a:t>estudo</a:t>
            </a:r>
            <a:r>
              <a:rPr sz="4000" dirty="0"/>
              <a:t> </a:t>
            </a:r>
            <a:r>
              <a:rPr sz="4000" dirty="0" err="1"/>
              <a:t>foi</a:t>
            </a:r>
            <a:r>
              <a:rPr sz="4000" dirty="0"/>
              <a:t> </a:t>
            </a:r>
            <a:r>
              <a:rPr sz="4000" dirty="0" err="1"/>
              <a:t>avaliar</a:t>
            </a:r>
            <a:r>
              <a:rPr sz="4000" dirty="0"/>
              <a:t> a </a:t>
            </a:r>
            <a:r>
              <a:rPr sz="4000" dirty="0" err="1"/>
              <a:t>frequência</a:t>
            </a:r>
            <a:r>
              <a:rPr sz="4000" dirty="0"/>
              <a:t> e </a:t>
            </a:r>
            <a:r>
              <a:rPr sz="4000" dirty="0" err="1"/>
              <a:t>os</a:t>
            </a:r>
            <a:r>
              <a:rPr sz="4000" dirty="0"/>
              <a:t> </a:t>
            </a:r>
            <a:r>
              <a:rPr sz="4000" dirty="0" err="1"/>
              <a:t>tipos</a:t>
            </a:r>
            <a:r>
              <a:rPr sz="4000" dirty="0"/>
              <a:t> de </a:t>
            </a:r>
            <a:r>
              <a:rPr sz="4000" dirty="0" err="1"/>
              <a:t>complicações</a:t>
            </a:r>
            <a:r>
              <a:rPr sz="4000" dirty="0"/>
              <a:t> </a:t>
            </a:r>
            <a:r>
              <a:rPr sz="4000" dirty="0" err="1"/>
              <a:t>peroperatórias</a:t>
            </a:r>
            <a:r>
              <a:rPr sz="4000" dirty="0"/>
              <a:t> e </a:t>
            </a:r>
            <a:r>
              <a:rPr sz="4000" dirty="0" err="1"/>
              <a:t>pós</a:t>
            </a:r>
            <a:r>
              <a:rPr sz="4000" dirty="0"/>
              <a:t> </a:t>
            </a:r>
            <a:r>
              <a:rPr sz="4000" dirty="0" err="1"/>
              <a:t>operatórias</a:t>
            </a:r>
            <a:r>
              <a:rPr sz="4000" dirty="0"/>
              <a:t> das </a:t>
            </a:r>
            <a:r>
              <a:rPr sz="4000" dirty="0" err="1"/>
              <a:t>cirurgias</a:t>
            </a:r>
            <a:r>
              <a:rPr sz="4000" dirty="0"/>
              <a:t> de </a:t>
            </a:r>
            <a:r>
              <a:rPr sz="4000" dirty="0" err="1"/>
              <a:t>catarata</a:t>
            </a:r>
            <a:r>
              <a:rPr sz="4000" dirty="0"/>
              <a:t> </a:t>
            </a:r>
            <a:r>
              <a:rPr sz="4000" dirty="0" err="1"/>
              <a:t>realizadas</a:t>
            </a:r>
            <a:r>
              <a:rPr sz="4000" dirty="0"/>
              <a:t> no CEROF no </a:t>
            </a:r>
            <a:r>
              <a:rPr sz="4000" dirty="0" err="1"/>
              <a:t>ano</a:t>
            </a:r>
            <a:r>
              <a:rPr sz="4000" dirty="0"/>
              <a:t> de 2017.</a:t>
            </a:r>
          </a:p>
        </p:txBody>
      </p:sp>
      <p:grpSp>
        <p:nvGrpSpPr>
          <p:cNvPr id="128" name="Retângulo 16"/>
          <p:cNvGrpSpPr/>
          <p:nvPr/>
        </p:nvGrpSpPr>
        <p:grpSpPr>
          <a:xfrm>
            <a:off x="587041" y="27638771"/>
            <a:ext cx="14351367" cy="1137326"/>
            <a:chOff x="0" y="0"/>
            <a:chExt cx="14351365" cy="1137324"/>
          </a:xfrm>
        </p:grpSpPr>
        <p:sp>
          <p:nvSpPr>
            <p:cNvPr id="126" name="Retângulo"/>
            <p:cNvSpPr/>
            <p:nvPr/>
          </p:nvSpPr>
          <p:spPr>
            <a:xfrm>
              <a:off x="0" y="0"/>
              <a:ext cx="14351366" cy="1137325"/>
            </a:xfrm>
            <a:prstGeom prst="rect">
              <a:avLst/>
            </a:prstGeom>
            <a:solidFill>
              <a:srgbClr val="D9D9D9"/>
            </a:solidFill>
            <a:ln w="12700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126552" tIns="126552" rIns="126552" bIns="126552" numCol="1" anchor="ctr">
              <a:noAutofit/>
            </a:bodyPr>
            <a:lstStyle/>
            <a:p>
              <a:pPr algn="l" defTabSz="4286648">
                <a:defRPr sz="82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defRPr>
              </a:pPr>
              <a:endParaRPr/>
            </a:p>
          </p:txBody>
        </p:sp>
        <p:sp>
          <p:nvSpPr>
            <p:cNvPr id="127" name="RESULTADO"/>
            <p:cNvSpPr txBox="1"/>
            <p:nvPr/>
          </p:nvSpPr>
          <p:spPr>
            <a:xfrm>
              <a:off x="0" y="190999"/>
              <a:ext cx="14351366" cy="7553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69303" tIns="69303" rIns="69303" bIns="69303" numCol="1" anchor="ctr">
              <a:spAutoFit/>
            </a:bodyPr>
            <a:lstStyle>
              <a:lvl1pPr algn="l" defTabSz="4286648">
                <a:defRPr sz="44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RESULTADO</a:t>
              </a:r>
            </a:p>
          </p:txBody>
        </p:sp>
      </p:grpSp>
      <p:sp>
        <p:nvSpPr>
          <p:cNvPr id="129" name="Retângulo 17"/>
          <p:cNvSpPr txBox="1"/>
          <p:nvPr/>
        </p:nvSpPr>
        <p:spPr>
          <a:xfrm>
            <a:off x="537839" y="29334389"/>
            <a:ext cx="14449771" cy="102803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9303" tIns="69303" rIns="69303" bIns="69303">
            <a:spAutoFit/>
          </a:bodyPr>
          <a:lstStyle/>
          <a:p>
            <a:pPr algn="just" defTabSz="4286648">
              <a:defRPr sz="4400">
                <a:latin typeface="Arial"/>
                <a:ea typeface="Arial"/>
                <a:cs typeface="Arial"/>
                <a:sym typeface="Arial"/>
              </a:defRPr>
            </a:pPr>
            <a:r>
              <a:rPr sz="4000" dirty="0"/>
              <a:t>Do total de 660 </a:t>
            </a:r>
            <a:r>
              <a:rPr sz="4000" dirty="0" err="1"/>
              <a:t>olhos</a:t>
            </a:r>
            <a:r>
              <a:rPr sz="4000" dirty="0"/>
              <a:t> </a:t>
            </a:r>
            <a:r>
              <a:rPr sz="4000" dirty="0" err="1"/>
              <a:t>operados</a:t>
            </a:r>
            <a:r>
              <a:rPr sz="4000" dirty="0"/>
              <a:t> por </a:t>
            </a:r>
            <a:r>
              <a:rPr sz="4000" dirty="0" err="1"/>
              <a:t>catarata</a:t>
            </a:r>
            <a:r>
              <a:rPr sz="4000" dirty="0"/>
              <a:t> no </a:t>
            </a:r>
            <a:r>
              <a:rPr sz="4000" dirty="0" err="1"/>
              <a:t>ano</a:t>
            </a:r>
            <a:r>
              <a:rPr sz="4000" dirty="0"/>
              <a:t> de 2017, 48% </a:t>
            </a:r>
            <a:r>
              <a:rPr sz="4000" dirty="0" err="1"/>
              <a:t>correspondiam</a:t>
            </a:r>
            <a:r>
              <a:rPr sz="4000" dirty="0"/>
              <a:t> a </a:t>
            </a:r>
            <a:r>
              <a:rPr sz="4000" dirty="0" err="1"/>
              <a:t>pacientes</a:t>
            </a:r>
            <a:r>
              <a:rPr sz="4000" dirty="0"/>
              <a:t> </a:t>
            </a:r>
            <a:r>
              <a:rPr sz="4000" dirty="0" err="1"/>
              <a:t>masculinos</a:t>
            </a:r>
            <a:r>
              <a:rPr sz="4000" dirty="0"/>
              <a:t>. 614 </a:t>
            </a:r>
            <a:r>
              <a:rPr sz="4000" dirty="0" err="1"/>
              <a:t>cirurgias</a:t>
            </a:r>
            <a:r>
              <a:rPr sz="4000" dirty="0"/>
              <a:t> </a:t>
            </a:r>
            <a:r>
              <a:rPr sz="4000" dirty="0" err="1"/>
              <a:t>foram</a:t>
            </a:r>
            <a:r>
              <a:rPr sz="4000" dirty="0"/>
              <a:t> </a:t>
            </a:r>
            <a:r>
              <a:rPr sz="4000" dirty="0" err="1"/>
              <a:t>facoemulsificações</a:t>
            </a:r>
            <a:r>
              <a:rPr sz="4000" dirty="0"/>
              <a:t>, 38 </a:t>
            </a:r>
            <a:r>
              <a:rPr sz="4000" dirty="0" err="1"/>
              <a:t>foram</a:t>
            </a:r>
            <a:r>
              <a:rPr sz="4000" dirty="0"/>
              <a:t> </a:t>
            </a:r>
            <a:r>
              <a:rPr sz="4000" dirty="0" err="1"/>
              <a:t>facectomias</a:t>
            </a:r>
            <a:r>
              <a:rPr sz="4000" dirty="0"/>
              <a:t> </a:t>
            </a:r>
            <a:r>
              <a:rPr sz="4000" dirty="0" err="1"/>
              <a:t>extracapsulares</a:t>
            </a:r>
            <a:r>
              <a:rPr sz="4000" dirty="0"/>
              <a:t>, 5 </a:t>
            </a:r>
            <a:r>
              <a:rPr sz="4000" dirty="0" err="1"/>
              <a:t>foram</a:t>
            </a:r>
            <a:r>
              <a:rPr sz="4000" dirty="0"/>
              <a:t> </a:t>
            </a:r>
            <a:r>
              <a:rPr sz="4000" dirty="0" err="1"/>
              <a:t>facectomias</a:t>
            </a:r>
            <a:r>
              <a:rPr sz="4000" dirty="0"/>
              <a:t> </a:t>
            </a:r>
            <a:r>
              <a:rPr sz="4000" dirty="0" err="1"/>
              <a:t>intracapsulares</a:t>
            </a:r>
            <a:r>
              <a:rPr sz="4000" dirty="0"/>
              <a:t> e 3 </a:t>
            </a:r>
            <a:r>
              <a:rPr sz="4000" dirty="0" err="1"/>
              <a:t>foram</a:t>
            </a:r>
            <a:r>
              <a:rPr sz="4000" dirty="0"/>
              <a:t> </a:t>
            </a:r>
            <a:r>
              <a:rPr sz="4000" dirty="0" err="1"/>
              <a:t>cataratas</a:t>
            </a:r>
            <a:r>
              <a:rPr sz="4000" dirty="0"/>
              <a:t> </a:t>
            </a:r>
            <a:r>
              <a:rPr sz="4000" dirty="0" err="1"/>
              <a:t>congênitas</a:t>
            </a:r>
            <a:r>
              <a:rPr sz="4000" dirty="0"/>
              <a:t>. 440 </a:t>
            </a:r>
            <a:r>
              <a:rPr sz="4000" dirty="0" err="1"/>
              <a:t>cirurgias</a:t>
            </a:r>
            <a:r>
              <a:rPr sz="4000" dirty="0"/>
              <a:t> (66,6%) </a:t>
            </a:r>
            <a:r>
              <a:rPr sz="4000" dirty="0" err="1"/>
              <a:t>foram</a:t>
            </a:r>
            <a:r>
              <a:rPr sz="4000" dirty="0"/>
              <a:t> </a:t>
            </a:r>
            <a:r>
              <a:rPr sz="4000" dirty="0" err="1"/>
              <a:t>realizadas</a:t>
            </a:r>
            <a:r>
              <a:rPr sz="4000" dirty="0"/>
              <a:t> por </a:t>
            </a:r>
            <a:r>
              <a:rPr sz="4000" dirty="0" err="1"/>
              <a:t>residentes</a:t>
            </a:r>
            <a:r>
              <a:rPr sz="4000" dirty="0"/>
              <a:t> do </a:t>
            </a:r>
            <a:r>
              <a:rPr sz="4000" dirty="0" err="1"/>
              <a:t>terceiro</a:t>
            </a:r>
            <a:r>
              <a:rPr sz="4000" dirty="0"/>
              <a:t> </a:t>
            </a:r>
            <a:r>
              <a:rPr sz="4000" dirty="0" err="1"/>
              <a:t>ano</a:t>
            </a:r>
            <a:r>
              <a:rPr sz="4000" dirty="0"/>
              <a:t> (R3), 56 (8%) por </a:t>
            </a:r>
            <a:r>
              <a:rPr sz="4000" dirty="0" err="1"/>
              <a:t>residentes</a:t>
            </a:r>
            <a:r>
              <a:rPr sz="4000" dirty="0"/>
              <a:t> do </a:t>
            </a:r>
            <a:r>
              <a:rPr sz="4000" dirty="0" err="1"/>
              <a:t>segundo</a:t>
            </a:r>
            <a:r>
              <a:rPr sz="4000" dirty="0"/>
              <a:t> </a:t>
            </a:r>
            <a:r>
              <a:rPr sz="4000" dirty="0" err="1"/>
              <a:t>ano</a:t>
            </a:r>
            <a:r>
              <a:rPr sz="4000" dirty="0"/>
              <a:t> (R2), 154 (23,3%) por fellows e 10 (1,5%) por staffs. </a:t>
            </a:r>
          </a:p>
          <a:p>
            <a:pPr algn="just" defTabSz="4286648">
              <a:defRPr sz="4400">
                <a:latin typeface="Arial"/>
                <a:ea typeface="Arial"/>
                <a:cs typeface="Arial"/>
                <a:sym typeface="Arial"/>
              </a:defRPr>
            </a:pPr>
            <a:endParaRPr sz="4000" dirty="0"/>
          </a:p>
          <a:p>
            <a:pPr algn="just" defTabSz="4286648">
              <a:defRPr sz="4400">
                <a:latin typeface="Arial"/>
                <a:ea typeface="Arial"/>
                <a:cs typeface="Arial"/>
                <a:sym typeface="Arial"/>
              </a:defRPr>
            </a:pPr>
            <a:r>
              <a:rPr sz="4000" dirty="0"/>
              <a:t>As </a:t>
            </a:r>
            <a:r>
              <a:rPr sz="4000" dirty="0" err="1"/>
              <a:t>cirurgias</a:t>
            </a:r>
            <a:r>
              <a:rPr sz="4000" dirty="0"/>
              <a:t> que </a:t>
            </a:r>
            <a:r>
              <a:rPr sz="4000" dirty="0" err="1"/>
              <a:t>cursaram</a:t>
            </a:r>
            <a:r>
              <a:rPr sz="4000" dirty="0"/>
              <a:t> com </a:t>
            </a:r>
            <a:r>
              <a:rPr sz="4000" dirty="0" err="1"/>
              <a:t>complicações</a:t>
            </a:r>
            <a:r>
              <a:rPr sz="4000" dirty="0"/>
              <a:t> </a:t>
            </a:r>
            <a:r>
              <a:rPr sz="4000" dirty="0" err="1"/>
              <a:t>cirúrgicas</a:t>
            </a:r>
            <a:r>
              <a:rPr sz="4000" dirty="0"/>
              <a:t> </a:t>
            </a:r>
            <a:r>
              <a:rPr sz="4000" dirty="0" err="1"/>
              <a:t>corresponderam</a:t>
            </a:r>
            <a:r>
              <a:rPr sz="4000" dirty="0"/>
              <a:t> a 20% do total. </a:t>
            </a:r>
            <a:r>
              <a:rPr sz="4000" dirty="0" err="1"/>
              <a:t>Complicações</a:t>
            </a:r>
            <a:r>
              <a:rPr sz="4000" dirty="0"/>
              <a:t> </a:t>
            </a:r>
            <a:r>
              <a:rPr sz="4000" dirty="0" err="1"/>
              <a:t>durante</a:t>
            </a:r>
            <a:r>
              <a:rPr sz="4000" dirty="0"/>
              <a:t> o </a:t>
            </a:r>
            <a:r>
              <a:rPr sz="4000" dirty="0" err="1"/>
              <a:t>período</a:t>
            </a:r>
            <a:r>
              <a:rPr sz="4000" dirty="0"/>
              <a:t> </a:t>
            </a:r>
            <a:r>
              <a:rPr sz="4000" dirty="0" err="1"/>
              <a:t>peroperatório</a:t>
            </a:r>
            <a:r>
              <a:rPr sz="4000" dirty="0"/>
              <a:t> </a:t>
            </a:r>
            <a:r>
              <a:rPr sz="4000" dirty="0" err="1"/>
              <a:t>ocorreram</a:t>
            </a:r>
            <a:r>
              <a:rPr sz="4000" dirty="0"/>
              <a:t> </a:t>
            </a:r>
            <a:r>
              <a:rPr sz="4000" dirty="0" err="1"/>
              <a:t>em</a:t>
            </a:r>
            <a:r>
              <a:rPr sz="4000" dirty="0"/>
              <a:t> 95 </a:t>
            </a:r>
            <a:r>
              <a:rPr sz="4000" dirty="0" err="1"/>
              <a:t>casos</a:t>
            </a:r>
            <a:r>
              <a:rPr sz="4000" dirty="0"/>
              <a:t>. </a:t>
            </a:r>
            <a:r>
              <a:rPr sz="4000" dirty="0" err="1"/>
              <a:t>Destas</a:t>
            </a:r>
            <a:r>
              <a:rPr sz="4000" dirty="0"/>
              <a:t>, a </a:t>
            </a:r>
            <a:r>
              <a:rPr sz="4000" dirty="0" err="1"/>
              <a:t>mais</a:t>
            </a:r>
            <a:r>
              <a:rPr sz="4000" dirty="0"/>
              <a:t> </a:t>
            </a:r>
            <a:r>
              <a:rPr sz="4000" dirty="0" err="1"/>
              <a:t>frequente</a:t>
            </a:r>
            <a:r>
              <a:rPr sz="4000" dirty="0"/>
              <a:t> </a:t>
            </a:r>
            <a:r>
              <a:rPr sz="4000" dirty="0" err="1"/>
              <a:t>foi</a:t>
            </a:r>
            <a:r>
              <a:rPr sz="4000" dirty="0"/>
              <a:t> a RCP (68%). </a:t>
            </a:r>
            <a:r>
              <a:rPr sz="4000" dirty="0" err="1"/>
              <a:t>Já</a:t>
            </a:r>
            <a:r>
              <a:rPr sz="4000" dirty="0"/>
              <a:t> no </a:t>
            </a:r>
            <a:r>
              <a:rPr sz="4000" dirty="0" err="1"/>
              <a:t>período</a:t>
            </a:r>
            <a:r>
              <a:rPr sz="4000" dirty="0"/>
              <a:t> </a:t>
            </a:r>
            <a:r>
              <a:rPr sz="4000" dirty="0" err="1"/>
              <a:t>pós</a:t>
            </a:r>
            <a:r>
              <a:rPr sz="4000" dirty="0"/>
              <a:t> </a:t>
            </a:r>
            <a:r>
              <a:rPr sz="4000" dirty="0" err="1"/>
              <a:t>operatório</a:t>
            </a:r>
            <a:r>
              <a:rPr sz="4000" dirty="0"/>
              <a:t>, 235 </a:t>
            </a:r>
            <a:r>
              <a:rPr sz="4000" dirty="0" err="1"/>
              <a:t>olhos</a:t>
            </a:r>
            <a:r>
              <a:rPr sz="4000" dirty="0"/>
              <a:t> </a:t>
            </a:r>
            <a:r>
              <a:rPr sz="4000" dirty="0" err="1"/>
              <a:t>tiveram</a:t>
            </a:r>
            <a:r>
              <a:rPr sz="4000" dirty="0"/>
              <a:t> </a:t>
            </a:r>
            <a:r>
              <a:rPr sz="4000" dirty="0" err="1"/>
              <a:t>complicações</a:t>
            </a:r>
            <a:r>
              <a:rPr sz="4000" dirty="0"/>
              <a:t> </a:t>
            </a:r>
            <a:r>
              <a:rPr sz="4000" dirty="0" err="1"/>
              <a:t>cirúrgicas</a:t>
            </a:r>
            <a:r>
              <a:rPr sz="4000" dirty="0"/>
              <a:t>. </a:t>
            </a:r>
            <a:r>
              <a:rPr sz="4000" dirty="0" err="1"/>
              <a:t>Destas</a:t>
            </a:r>
            <a:r>
              <a:rPr sz="4000" dirty="0"/>
              <a:t>, a </a:t>
            </a:r>
            <a:r>
              <a:rPr sz="4000" dirty="0" err="1"/>
              <a:t>mais</a:t>
            </a:r>
            <a:r>
              <a:rPr sz="4000" dirty="0"/>
              <a:t> </a:t>
            </a:r>
            <a:r>
              <a:rPr sz="4000" dirty="0" err="1"/>
              <a:t>frequente</a:t>
            </a:r>
            <a:r>
              <a:rPr sz="4000" dirty="0"/>
              <a:t> </a:t>
            </a:r>
            <a:r>
              <a:rPr sz="4000" dirty="0" err="1"/>
              <a:t>foi</a:t>
            </a:r>
            <a:r>
              <a:rPr sz="4000" dirty="0"/>
              <a:t> a </a:t>
            </a:r>
            <a:r>
              <a:rPr sz="4000" dirty="0" err="1"/>
              <a:t>ceratopatia</a:t>
            </a:r>
            <a:r>
              <a:rPr sz="4000" dirty="0"/>
              <a:t> </a:t>
            </a:r>
            <a:r>
              <a:rPr sz="4000" dirty="0" err="1"/>
              <a:t>bolhosa</a:t>
            </a:r>
            <a:r>
              <a:rPr sz="4000" dirty="0"/>
              <a:t> (28%), </a:t>
            </a:r>
            <a:r>
              <a:rPr sz="4000" dirty="0" err="1"/>
              <a:t>seguida</a:t>
            </a:r>
            <a:r>
              <a:rPr sz="4000" dirty="0"/>
              <a:t> pela </a:t>
            </a:r>
            <a:r>
              <a:rPr sz="4000" dirty="0" err="1"/>
              <a:t>hipertensão</a:t>
            </a:r>
            <a:r>
              <a:rPr sz="4000" dirty="0"/>
              <a:t> ocular (26%).</a:t>
            </a:r>
          </a:p>
        </p:txBody>
      </p:sp>
      <p:grpSp>
        <p:nvGrpSpPr>
          <p:cNvPr id="132" name="Retângulo 18"/>
          <p:cNvGrpSpPr/>
          <p:nvPr/>
        </p:nvGrpSpPr>
        <p:grpSpPr>
          <a:xfrm>
            <a:off x="16642600" y="5285556"/>
            <a:ext cx="14628084" cy="1159256"/>
            <a:chOff x="0" y="0"/>
            <a:chExt cx="14628082" cy="1159254"/>
          </a:xfrm>
        </p:grpSpPr>
        <p:sp>
          <p:nvSpPr>
            <p:cNvPr id="130" name="Retângulo"/>
            <p:cNvSpPr/>
            <p:nvPr/>
          </p:nvSpPr>
          <p:spPr>
            <a:xfrm>
              <a:off x="0" y="0"/>
              <a:ext cx="14628083" cy="1159255"/>
            </a:xfrm>
            <a:prstGeom prst="rect">
              <a:avLst/>
            </a:prstGeom>
            <a:solidFill>
              <a:srgbClr val="D9D9D9"/>
            </a:solidFill>
            <a:ln w="12700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126552" tIns="126552" rIns="126552" bIns="126552" numCol="1" anchor="ctr">
              <a:noAutofit/>
            </a:bodyPr>
            <a:lstStyle/>
            <a:p>
              <a:pPr algn="l" defTabSz="4286648">
                <a:defRPr sz="82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defRPr>
              </a:pPr>
              <a:endParaRPr/>
            </a:p>
          </p:txBody>
        </p:sp>
        <p:sp>
          <p:nvSpPr>
            <p:cNvPr id="131" name="CONCLUSÃO"/>
            <p:cNvSpPr txBox="1"/>
            <p:nvPr/>
          </p:nvSpPr>
          <p:spPr>
            <a:xfrm>
              <a:off x="0" y="201964"/>
              <a:ext cx="14628083" cy="7553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69303" tIns="69303" rIns="69303" bIns="69303" numCol="1" anchor="ctr">
              <a:spAutoFit/>
            </a:bodyPr>
            <a:lstStyle>
              <a:lvl1pPr algn="l" defTabSz="4286648">
                <a:defRPr sz="44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CONCLUSÃO</a:t>
              </a:r>
            </a:p>
          </p:txBody>
        </p:sp>
      </p:grpSp>
      <p:sp>
        <p:nvSpPr>
          <p:cNvPr id="133" name="Retângulo 9"/>
          <p:cNvSpPr txBox="1"/>
          <p:nvPr/>
        </p:nvSpPr>
        <p:spPr>
          <a:xfrm>
            <a:off x="16688393" y="6566516"/>
            <a:ext cx="14536497" cy="3217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9303" tIns="69303" rIns="69303" bIns="69303">
            <a:spAutoFit/>
          </a:bodyPr>
          <a:lstStyle>
            <a:lvl1pPr algn="just" defTabSz="584200">
              <a:spcBef>
                <a:spcPts val="3800"/>
              </a:spcBef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4000" dirty="0"/>
              <a:t>As </a:t>
            </a:r>
            <a:r>
              <a:rPr sz="4000" dirty="0" err="1"/>
              <a:t>taxas</a:t>
            </a:r>
            <a:r>
              <a:rPr sz="4000" dirty="0"/>
              <a:t> de </a:t>
            </a:r>
            <a:r>
              <a:rPr sz="4000" dirty="0" err="1"/>
              <a:t>complicações</a:t>
            </a:r>
            <a:r>
              <a:rPr sz="4000" dirty="0"/>
              <a:t> </a:t>
            </a:r>
            <a:r>
              <a:rPr sz="4000" dirty="0" err="1"/>
              <a:t>durante</a:t>
            </a:r>
            <a:r>
              <a:rPr sz="4000" dirty="0"/>
              <a:t> a </a:t>
            </a:r>
            <a:r>
              <a:rPr sz="4000" dirty="0" err="1"/>
              <a:t>facoemulsificação</a:t>
            </a:r>
            <a:r>
              <a:rPr sz="4000" dirty="0"/>
              <a:t> </a:t>
            </a:r>
            <a:r>
              <a:rPr sz="4000" dirty="0" err="1"/>
              <a:t>realizadas</a:t>
            </a:r>
            <a:r>
              <a:rPr sz="4000" dirty="0"/>
              <a:t> por </a:t>
            </a:r>
            <a:r>
              <a:rPr sz="4000" dirty="0" err="1"/>
              <a:t>residentes</a:t>
            </a:r>
            <a:r>
              <a:rPr sz="4000" dirty="0"/>
              <a:t> </a:t>
            </a:r>
            <a:r>
              <a:rPr sz="4000" dirty="0" err="1"/>
              <a:t>variam</a:t>
            </a:r>
            <a:r>
              <a:rPr sz="4000" dirty="0"/>
              <a:t> </a:t>
            </a:r>
            <a:r>
              <a:rPr sz="4000" dirty="0" err="1"/>
              <a:t>na</a:t>
            </a:r>
            <a:r>
              <a:rPr sz="4000" dirty="0"/>
              <a:t> </a:t>
            </a:r>
            <a:r>
              <a:rPr sz="4000" dirty="0" err="1"/>
              <a:t>literatura</a:t>
            </a:r>
            <a:r>
              <a:rPr sz="4000" dirty="0"/>
              <a:t> de 2,0 a 14,7%, </a:t>
            </a:r>
            <a:r>
              <a:rPr sz="4000" dirty="0" err="1"/>
              <a:t>portanto</a:t>
            </a:r>
            <a:r>
              <a:rPr sz="4000" dirty="0"/>
              <a:t>, </a:t>
            </a:r>
            <a:r>
              <a:rPr sz="4000" dirty="0" err="1"/>
              <a:t>os</a:t>
            </a:r>
            <a:r>
              <a:rPr sz="4000" dirty="0"/>
              <a:t> </a:t>
            </a:r>
            <a:r>
              <a:rPr sz="4000" dirty="0" err="1"/>
              <a:t>resultados</a:t>
            </a:r>
            <a:r>
              <a:rPr sz="4000" dirty="0"/>
              <a:t> </a:t>
            </a:r>
            <a:r>
              <a:rPr sz="4000" dirty="0" err="1"/>
              <a:t>encontrados</a:t>
            </a:r>
            <a:r>
              <a:rPr sz="4000" dirty="0"/>
              <a:t> no </a:t>
            </a:r>
            <a:r>
              <a:rPr sz="4000" dirty="0" err="1"/>
              <a:t>nosso</a:t>
            </a:r>
            <a:r>
              <a:rPr sz="4000" dirty="0"/>
              <a:t> </a:t>
            </a:r>
            <a:r>
              <a:rPr sz="4000" dirty="0" err="1"/>
              <a:t>serviço</a:t>
            </a:r>
            <a:r>
              <a:rPr sz="4000" dirty="0"/>
              <a:t> </a:t>
            </a:r>
            <a:r>
              <a:rPr sz="4000" dirty="0" err="1"/>
              <a:t>foram</a:t>
            </a:r>
            <a:r>
              <a:rPr sz="4000" dirty="0"/>
              <a:t> </a:t>
            </a:r>
            <a:r>
              <a:rPr sz="4000" dirty="0" err="1"/>
              <a:t>superiores</a:t>
            </a:r>
            <a:r>
              <a:rPr sz="4000" dirty="0"/>
              <a:t>. No </a:t>
            </a:r>
            <a:r>
              <a:rPr sz="4000" dirty="0" err="1"/>
              <a:t>nosso</a:t>
            </a:r>
            <a:r>
              <a:rPr sz="4000" dirty="0"/>
              <a:t> </a:t>
            </a:r>
            <a:r>
              <a:rPr sz="4000" dirty="0" err="1"/>
              <a:t>serviço</a:t>
            </a:r>
            <a:r>
              <a:rPr sz="4000" dirty="0"/>
              <a:t> a RCP </a:t>
            </a:r>
            <a:r>
              <a:rPr sz="4000" dirty="0" err="1"/>
              <a:t>também</a:t>
            </a:r>
            <a:r>
              <a:rPr sz="4000" dirty="0"/>
              <a:t> </a:t>
            </a:r>
            <a:r>
              <a:rPr sz="4000" dirty="0" err="1"/>
              <a:t>foi</a:t>
            </a:r>
            <a:r>
              <a:rPr sz="4000" dirty="0"/>
              <a:t> a </a:t>
            </a:r>
            <a:r>
              <a:rPr sz="4000" dirty="0" err="1"/>
              <a:t>complicação</a:t>
            </a:r>
            <a:r>
              <a:rPr sz="4000" dirty="0"/>
              <a:t> </a:t>
            </a:r>
            <a:r>
              <a:rPr sz="4000" dirty="0" err="1"/>
              <a:t>mais</a:t>
            </a:r>
            <a:r>
              <a:rPr sz="4000" dirty="0"/>
              <a:t> </a:t>
            </a:r>
            <a:r>
              <a:rPr sz="4000" dirty="0" err="1"/>
              <a:t>frequente</a:t>
            </a:r>
            <a:r>
              <a:rPr sz="4000" dirty="0"/>
              <a:t>, </a:t>
            </a:r>
            <a:r>
              <a:rPr sz="4000" dirty="0" err="1"/>
              <a:t>condizendo</a:t>
            </a:r>
            <a:r>
              <a:rPr sz="4000" dirty="0"/>
              <a:t> com </a:t>
            </a:r>
            <a:r>
              <a:rPr sz="4000" dirty="0" err="1"/>
              <a:t>os</a:t>
            </a:r>
            <a:r>
              <a:rPr sz="4000" dirty="0"/>
              <a:t> dados da </a:t>
            </a:r>
            <a:r>
              <a:rPr sz="4000" dirty="0" err="1"/>
              <a:t>literatura</a:t>
            </a:r>
            <a:r>
              <a:rPr sz="4000" dirty="0"/>
              <a:t>;</a:t>
            </a:r>
          </a:p>
        </p:txBody>
      </p:sp>
      <p:grpSp>
        <p:nvGrpSpPr>
          <p:cNvPr id="136" name="Retângulo 20"/>
          <p:cNvGrpSpPr/>
          <p:nvPr/>
        </p:nvGrpSpPr>
        <p:grpSpPr>
          <a:xfrm>
            <a:off x="510443" y="40080241"/>
            <a:ext cx="30881239" cy="939376"/>
            <a:chOff x="0" y="0"/>
            <a:chExt cx="30881237" cy="939375"/>
          </a:xfrm>
        </p:grpSpPr>
        <p:sp>
          <p:nvSpPr>
            <p:cNvPr id="134" name="Retângulo"/>
            <p:cNvSpPr/>
            <p:nvPr/>
          </p:nvSpPr>
          <p:spPr>
            <a:xfrm>
              <a:off x="0" y="0"/>
              <a:ext cx="30881238" cy="939376"/>
            </a:xfrm>
            <a:prstGeom prst="rect">
              <a:avLst/>
            </a:prstGeom>
            <a:solidFill>
              <a:srgbClr val="D9D9D9"/>
            </a:solidFill>
            <a:ln w="12700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126552" tIns="126552" rIns="126552" bIns="126552" numCol="1" anchor="ctr">
              <a:noAutofit/>
            </a:bodyPr>
            <a:lstStyle/>
            <a:p>
              <a:pPr algn="l" defTabSz="4286648">
                <a:defRPr sz="82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defRPr>
              </a:pPr>
              <a:endParaRPr/>
            </a:p>
          </p:txBody>
        </p:sp>
        <p:sp>
          <p:nvSpPr>
            <p:cNvPr id="135" name="REFERÊNCIAS BIBLIOGRÁFICAS"/>
            <p:cNvSpPr txBox="1"/>
            <p:nvPr/>
          </p:nvSpPr>
          <p:spPr>
            <a:xfrm>
              <a:off x="0" y="92025"/>
              <a:ext cx="30881238" cy="7553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69303" tIns="69303" rIns="69303" bIns="69303" numCol="1" anchor="ctr">
              <a:spAutoFit/>
            </a:bodyPr>
            <a:lstStyle>
              <a:lvl1pPr algn="l" defTabSz="4286648">
                <a:defRPr sz="44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REFERÊNCIAS BIBLIOGRÁFICAS</a:t>
              </a:r>
            </a:p>
          </p:txBody>
        </p:sp>
      </p:grpSp>
      <p:grpSp>
        <p:nvGrpSpPr>
          <p:cNvPr id="139" name="Retângulo 16"/>
          <p:cNvGrpSpPr/>
          <p:nvPr/>
        </p:nvGrpSpPr>
        <p:grpSpPr>
          <a:xfrm>
            <a:off x="448683" y="13830521"/>
            <a:ext cx="14628083" cy="1159255"/>
            <a:chOff x="0" y="0"/>
            <a:chExt cx="14628082" cy="1159254"/>
          </a:xfrm>
        </p:grpSpPr>
        <p:sp>
          <p:nvSpPr>
            <p:cNvPr id="137" name="Retângulo"/>
            <p:cNvSpPr/>
            <p:nvPr/>
          </p:nvSpPr>
          <p:spPr>
            <a:xfrm>
              <a:off x="0" y="0"/>
              <a:ext cx="14628083" cy="1159255"/>
            </a:xfrm>
            <a:prstGeom prst="rect">
              <a:avLst/>
            </a:prstGeom>
            <a:solidFill>
              <a:srgbClr val="D9D9D9"/>
            </a:solidFill>
            <a:ln w="12700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126552" tIns="126552" rIns="126552" bIns="126552" numCol="1" anchor="ctr">
              <a:noAutofit/>
            </a:bodyPr>
            <a:lstStyle/>
            <a:p>
              <a:pPr algn="l" defTabSz="4286648">
                <a:defRPr sz="8200">
                  <a:solidFill>
                    <a:srgbClr val="FFFFFF"/>
                  </a:solidFill>
                  <a:latin typeface="Georgia"/>
                  <a:ea typeface="Georgia"/>
                  <a:cs typeface="Georgia"/>
                  <a:sym typeface="Georgia"/>
                </a:defRPr>
              </a:pPr>
              <a:endParaRPr/>
            </a:p>
          </p:txBody>
        </p:sp>
        <p:sp>
          <p:nvSpPr>
            <p:cNvPr id="138" name="MÉTODO"/>
            <p:cNvSpPr txBox="1"/>
            <p:nvPr/>
          </p:nvSpPr>
          <p:spPr>
            <a:xfrm>
              <a:off x="0" y="201964"/>
              <a:ext cx="14628083" cy="7553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69303" tIns="69303" rIns="69303" bIns="69303" numCol="1" anchor="ctr">
              <a:spAutoFit/>
            </a:bodyPr>
            <a:lstStyle>
              <a:lvl1pPr algn="l" defTabSz="4286648">
                <a:defRPr sz="44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MÉTODO</a:t>
              </a:r>
            </a:p>
          </p:txBody>
        </p:sp>
      </p:grpSp>
      <p:sp>
        <p:nvSpPr>
          <p:cNvPr id="140" name="Estudo transversal observacional com base na revisão dos mapas cirúrgicos e dos prontuários médicos disponíveis no arquivo do CEROF.…"/>
          <p:cNvSpPr txBox="1"/>
          <p:nvPr/>
        </p:nvSpPr>
        <p:spPr>
          <a:xfrm>
            <a:off x="584720" y="16024164"/>
            <a:ext cx="14628081" cy="10581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26552" tIns="126552" rIns="126552" bIns="126552" anchor="ctr">
            <a:spAutoFit/>
          </a:bodyPr>
          <a:lstStyle/>
          <a:p>
            <a:pPr algn="just" defTabSz="457200">
              <a:spcBef>
                <a:spcPts val="600"/>
              </a:spcBef>
              <a:defRPr sz="4400">
                <a:latin typeface="Arial"/>
                <a:ea typeface="Arial"/>
                <a:cs typeface="Arial"/>
                <a:sym typeface="Arial"/>
              </a:defRPr>
            </a:pPr>
            <a:r>
              <a:rPr sz="4000" dirty="0" err="1"/>
              <a:t>Estudo</a:t>
            </a:r>
            <a:r>
              <a:rPr sz="4000" dirty="0"/>
              <a:t> transversal </a:t>
            </a:r>
            <a:r>
              <a:rPr sz="4000" dirty="0" err="1"/>
              <a:t>observacional</a:t>
            </a:r>
            <a:r>
              <a:rPr sz="4000" dirty="0"/>
              <a:t> com base </a:t>
            </a:r>
            <a:r>
              <a:rPr sz="4000" dirty="0" err="1"/>
              <a:t>na</a:t>
            </a:r>
            <a:r>
              <a:rPr sz="4000" dirty="0"/>
              <a:t> </a:t>
            </a:r>
            <a:r>
              <a:rPr sz="4000" dirty="0" err="1"/>
              <a:t>revisão</a:t>
            </a:r>
            <a:r>
              <a:rPr sz="4000" dirty="0"/>
              <a:t> dos </a:t>
            </a:r>
            <a:r>
              <a:rPr sz="4000" dirty="0" err="1"/>
              <a:t>mapas</a:t>
            </a:r>
            <a:r>
              <a:rPr sz="4000" dirty="0"/>
              <a:t> </a:t>
            </a:r>
            <a:r>
              <a:rPr sz="4000" dirty="0" err="1"/>
              <a:t>cirúrgicos</a:t>
            </a:r>
            <a:r>
              <a:rPr sz="4000" dirty="0"/>
              <a:t> e dos </a:t>
            </a:r>
            <a:r>
              <a:rPr sz="4000" dirty="0" err="1"/>
              <a:t>prontuários</a:t>
            </a:r>
            <a:r>
              <a:rPr sz="4000" dirty="0"/>
              <a:t> </a:t>
            </a:r>
            <a:r>
              <a:rPr sz="4000" dirty="0" err="1"/>
              <a:t>médicos</a:t>
            </a:r>
            <a:r>
              <a:rPr sz="4000" dirty="0"/>
              <a:t> </a:t>
            </a:r>
            <a:r>
              <a:rPr sz="4000" dirty="0" err="1"/>
              <a:t>disponíveis</a:t>
            </a:r>
            <a:r>
              <a:rPr sz="4000" dirty="0"/>
              <a:t> no </a:t>
            </a:r>
            <a:r>
              <a:rPr sz="4000" dirty="0" err="1"/>
              <a:t>arquivo</a:t>
            </a:r>
            <a:r>
              <a:rPr sz="4000" dirty="0"/>
              <a:t> do CEROF.</a:t>
            </a:r>
          </a:p>
          <a:p>
            <a:pPr algn="just" defTabSz="584200">
              <a:spcBef>
                <a:spcPts val="3800"/>
              </a:spcBef>
              <a:defRPr sz="4400">
                <a:latin typeface="Arial"/>
                <a:ea typeface="Arial"/>
                <a:cs typeface="Arial"/>
                <a:sym typeface="Arial"/>
              </a:defRPr>
            </a:pPr>
            <a:r>
              <a:rPr sz="4000" dirty="0" err="1"/>
              <a:t>Os</a:t>
            </a:r>
            <a:r>
              <a:rPr sz="4000" dirty="0"/>
              <a:t> </a:t>
            </a:r>
            <a:r>
              <a:rPr sz="4000" dirty="0" err="1"/>
              <a:t>procedimentos</a:t>
            </a:r>
            <a:r>
              <a:rPr sz="4000" dirty="0"/>
              <a:t> </a:t>
            </a:r>
            <a:r>
              <a:rPr sz="4000" dirty="0" err="1"/>
              <a:t>cirúrgicos</a:t>
            </a:r>
            <a:r>
              <a:rPr sz="4000" dirty="0"/>
              <a:t> </a:t>
            </a:r>
            <a:r>
              <a:rPr sz="4000" dirty="0" err="1"/>
              <a:t>estudados</a:t>
            </a:r>
            <a:r>
              <a:rPr sz="4000" dirty="0"/>
              <a:t> </a:t>
            </a:r>
            <a:r>
              <a:rPr sz="4000" dirty="0" err="1"/>
              <a:t>foram</a:t>
            </a:r>
            <a:r>
              <a:rPr sz="4000" dirty="0"/>
              <a:t> as </a:t>
            </a:r>
            <a:r>
              <a:rPr sz="4000" dirty="0" err="1"/>
              <a:t>facoemulsificações</a:t>
            </a:r>
            <a:r>
              <a:rPr sz="4000" dirty="0"/>
              <a:t>, </a:t>
            </a:r>
            <a:r>
              <a:rPr sz="4000" dirty="0" err="1"/>
              <a:t>facectomias</a:t>
            </a:r>
            <a:r>
              <a:rPr sz="4000" dirty="0"/>
              <a:t> </a:t>
            </a:r>
            <a:r>
              <a:rPr sz="4000" dirty="0" err="1"/>
              <a:t>extracapsulares</a:t>
            </a:r>
            <a:r>
              <a:rPr sz="4000" dirty="0"/>
              <a:t>, </a:t>
            </a:r>
            <a:r>
              <a:rPr sz="4000" dirty="0" err="1"/>
              <a:t>facectomias</a:t>
            </a:r>
            <a:r>
              <a:rPr sz="4000" dirty="0"/>
              <a:t> </a:t>
            </a:r>
            <a:r>
              <a:rPr sz="4000" dirty="0" err="1"/>
              <a:t>intracapsulares</a:t>
            </a:r>
            <a:r>
              <a:rPr sz="4000" dirty="0"/>
              <a:t> e </a:t>
            </a:r>
            <a:r>
              <a:rPr sz="4000" dirty="0" err="1"/>
              <a:t>cirurgias</a:t>
            </a:r>
            <a:r>
              <a:rPr sz="4000" dirty="0"/>
              <a:t> de </a:t>
            </a:r>
            <a:r>
              <a:rPr sz="4000" dirty="0" err="1"/>
              <a:t>catarata</a:t>
            </a:r>
            <a:r>
              <a:rPr sz="4000" dirty="0"/>
              <a:t> </a:t>
            </a:r>
            <a:r>
              <a:rPr sz="4000" dirty="0" err="1"/>
              <a:t>congênita</a:t>
            </a:r>
            <a:r>
              <a:rPr sz="4000" dirty="0"/>
              <a:t>. </a:t>
            </a:r>
          </a:p>
          <a:p>
            <a:pPr algn="just" defTabSz="584200">
              <a:spcBef>
                <a:spcPts val="3800"/>
              </a:spcBef>
              <a:defRPr sz="4400">
                <a:latin typeface="Arial"/>
                <a:ea typeface="Arial"/>
                <a:cs typeface="Arial"/>
                <a:sym typeface="Arial"/>
              </a:defRPr>
            </a:pPr>
            <a:r>
              <a:rPr sz="4000" dirty="0"/>
              <a:t>As </a:t>
            </a:r>
            <a:r>
              <a:rPr sz="4000" dirty="0" err="1"/>
              <a:t>complicações</a:t>
            </a:r>
            <a:r>
              <a:rPr sz="4000" dirty="0"/>
              <a:t> </a:t>
            </a:r>
            <a:r>
              <a:rPr sz="4000" dirty="0" err="1"/>
              <a:t>peroperatórias</a:t>
            </a:r>
            <a:r>
              <a:rPr sz="4000" dirty="0"/>
              <a:t> </a:t>
            </a:r>
            <a:r>
              <a:rPr sz="4000" dirty="0" err="1"/>
              <a:t>avaliadas</a:t>
            </a:r>
            <a:r>
              <a:rPr sz="4000" dirty="0"/>
              <a:t> </a:t>
            </a:r>
            <a:r>
              <a:rPr sz="4000" dirty="0" err="1"/>
              <a:t>foram</a:t>
            </a:r>
            <a:r>
              <a:rPr sz="4000" dirty="0"/>
              <a:t>: </a:t>
            </a:r>
            <a:r>
              <a:rPr sz="4000" dirty="0" err="1"/>
              <a:t>rotura</a:t>
            </a:r>
            <a:r>
              <a:rPr sz="4000" dirty="0"/>
              <a:t> de </a:t>
            </a:r>
            <a:r>
              <a:rPr sz="4000" dirty="0" err="1"/>
              <a:t>cápsula</a:t>
            </a:r>
            <a:r>
              <a:rPr sz="4000" dirty="0"/>
              <a:t> posterior (RCP), </a:t>
            </a:r>
            <a:r>
              <a:rPr sz="4000" dirty="0" err="1"/>
              <a:t>luxação</a:t>
            </a:r>
            <a:r>
              <a:rPr sz="4000" dirty="0"/>
              <a:t> do </a:t>
            </a:r>
            <a:r>
              <a:rPr sz="4000" dirty="0" err="1"/>
              <a:t>núcleo</a:t>
            </a:r>
            <a:r>
              <a:rPr sz="4000" dirty="0"/>
              <a:t> para o </a:t>
            </a:r>
            <a:r>
              <a:rPr sz="4000" dirty="0" err="1"/>
              <a:t>segmento</a:t>
            </a:r>
            <a:r>
              <a:rPr sz="4000" dirty="0"/>
              <a:t> posterior, </a:t>
            </a:r>
            <a:r>
              <a:rPr sz="4000" dirty="0" err="1"/>
              <a:t>hemorragia</a:t>
            </a:r>
            <a:r>
              <a:rPr sz="4000" dirty="0"/>
              <a:t> intraocular, trauma da </a:t>
            </a:r>
            <a:r>
              <a:rPr sz="4000" dirty="0" err="1"/>
              <a:t>íris</a:t>
            </a:r>
            <a:r>
              <a:rPr sz="4000" dirty="0"/>
              <a:t>, </a:t>
            </a:r>
            <a:r>
              <a:rPr sz="4000" dirty="0" err="1"/>
              <a:t>desinfeção</a:t>
            </a:r>
            <a:r>
              <a:rPr sz="4000" dirty="0"/>
              <a:t> zonular e </a:t>
            </a:r>
            <a:r>
              <a:rPr sz="4000" dirty="0" err="1"/>
              <a:t>amputação</a:t>
            </a:r>
            <a:r>
              <a:rPr sz="4000" dirty="0"/>
              <a:t> do </a:t>
            </a:r>
            <a:r>
              <a:rPr sz="4000" dirty="0" err="1"/>
              <a:t>háptico</a:t>
            </a:r>
            <a:r>
              <a:rPr sz="4000" dirty="0"/>
              <a:t> da </a:t>
            </a:r>
            <a:r>
              <a:rPr sz="4000" dirty="0" err="1"/>
              <a:t>lente</a:t>
            </a:r>
            <a:r>
              <a:rPr sz="4000" dirty="0"/>
              <a:t> intra-ocular (LIO).</a:t>
            </a:r>
          </a:p>
          <a:p>
            <a:pPr algn="just" defTabSz="584200">
              <a:spcBef>
                <a:spcPts val="3800"/>
              </a:spcBef>
              <a:defRPr sz="4400">
                <a:latin typeface="Arial"/>
                <a:ea typeface="Arial"/>
                <a:cs typeface="Arial"/>
                <a:sym typeface="Arial"/>
              </a:defRPr>
            </a:pPr>
            <a:r>
              <a:rPr sz="4000" dirty="0"/>
              <a:t>As </a:t>
            </a:r>
            <a:r>
              <a:rPr sz="4000" dirty="0" err="1"/>
              <a:t>complicações</a:t>
            </a:r>
            <a:r>
              <a:rPr sz="4000" dirty="0"/>
              <a:t> </a:t>
            </a:r>
            <a:r>
              <a:rPr sz="4000" dirty="0" err="1"/>
              <a:t>pós</a:t>
            </a:r>
            <a:r>
              <a:rPr sz="4000" dirty="0"/>
              <a:t> </a:t>
            </a:r>
            <a:r>
              <a:rPr sz="4000" dirty="0" err="1"/>
              <a:t>operatórias</a:t>
            </a:r>
            <a:r>
              <a:rPr sz="4000" dirty="0"/>
              <a:t> </a:t>
            </a:r>
            <a:r>
              <a:rPr sz="4000" dirty="0" err="1"/>
              <a:t>avaliadas</a:t>
            </a:r>
            <a:r>
              <a:rPr sz="4000" dirty="0"/>
              <a:t> </a:t>
            </a:r>
            <a:r>
              <a:rPr sz="4000" dirty="0" err="1"/>
              <a:t>foram</a:t>
            </a:r>
            <a:r>
              <a:rPr sz="4000" dirty="0"/>
              <a:t>: </a:t>
            </a:r>
            <a:r>
              <a:rPr sz="4000" dirty="0" err="1"/>
              <a:t>ceratopatia</a:t>
            </a:r>
            <a:r>
              <a:rPr sz="4000" dirty="0"/>
              <a:t> </a:t>
            </a:r>
            <a:r>
              <a:rPr sz="4000" dirty="0" err="1"/>
              <a:t>bolhosa</a:t>
            </a:r>
            <a:r>
              <a:rPr sz="4000" dirty="0"/>
              <a:t>, </a:t>
            </a:r>
            <a:r>
              <a:rPr sz="4000" dirty="0" err="1"/>
              <a:t>descolamento</a:t>
            </a:r>
            <a:r>
              <a:rPr sz="4000" dirty="0"/>
              <a:t> de </a:t>
            </a:r>
            <a:r>
              <a:rPr sz="4000" dirty="0" err="1"/>
              <a:t>coroide</a:t>
            </a:r>
            <a:r>
              <a:rPr sz="4000" dirty="0"/>
              <a:t>, </a:t>
            </a:r>
            <a:r>
              <a:rPr sz="4000" dirty="0" err="1"/>
              <a:t>descolamento</a:t>
            </a:r>
            <a:r>
              <a:rPr sz="4000" dirty="0"/>
              <a:t> de retina, edema macular </a:t>
            </a:r>
            <a:r>
              <a:rPr sz="4000" dirty="0" err="1"/>
              <a:t>cistoide</a:t>
            </a:r>
            <a:r>
              <a:rPr sz="4000" dirty="0"/>
              <a:t>, </a:t>
            </a:r>
            <a:r>
              <a:rPr sz="4000" dirty="0" err="1"/>
              <a:t>endoftalmite</a:t>
            </a:r>
            <a:r>
              <a:rPr sz="4000" dirty="0"/>
              <a:t>, </a:t>
            </a:r>
            <a:r>
              <a:rPr sz="4000" dirty="0" err="1"/>
              <a:t>hipertensão</a:t>
            </a:r>
            <a:r>
              <a:rPr sz="4000" dirty="0"/>
              <a:t> ocular e </a:t>
            </a:r>
            <a:r>
              <a:rPr sz="4000" dirty="0" err="1"/>
              <a:t>seidel</a:t>
            </a:r>
            <a:r>
              <a:rPr sz="4000" dirty="0"/>
              <a:t>. </a:t>
            </a:r>
          </a:p>
        </p:txBody>
      </p:sp>
      <p:graphicFrame>
        <p:nvGraphicFramePr>
          <p:cNvPr id="141" name="Pós- Operatório n=235"/>
          <p:cNvGraphicFramePr/>
          <p:nvPr>
            <p:extLst>
              <p:ext uri="{D42A27DB-BD31-4B8C-83A1-F6EECF244321}">
                <p14:modId xmlns:p14="http://schemas.microsoft.com/office/powerpoint/2010/main" val="1848068509"/>
              </p:ext>
            </p:extLst>
          </p:nvPr>
        </p:nvGraphicFramePr>
        <p:xfrm>
          <a:off x="17816273" y="28799316"/>
          <a:ext cx="12002393" cy="10764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2" name="Peroperatório n=95"/>
          <p:cNvGraphicFramePr/>
          <p:nvPr>
            <p:extLst>
              <p:ext uri="{D42A27DB-BD31-4B8C-83A1-F6EECF244321}">
                <p14:modId xmlns:p14="http://schemas.microsoft.com/office/powerpoint/2010/main" val="3010782967"/>
              </p:ext>
            </p:extLst>
          </p:nvPr>
        </p:nvGraphicFramePr>
        <p:xfrm>
          <a:off x="18077182" y="19009047"/>
          <a:ext cx="11314518" cy="9428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3" name="Gráfico de Área em Camadas 2D"/>
          <p:cNvGraphicFramePr/>
          <p:nvPr>
            <p:extLst>
              <p:ext uri="{D42A27DB-BD31-4B8C-83A1-F6EECF244321}">
                <p14:modId xmlns:p14="http://schemas.microsoft.com/office/powerpoint/2010/main" val="3857881478"/>
              </p:ext>
            </p:extLst>
          </p:nvPr>
        </p:nvGraphicFramePr>
        <p:xfrm>
          <a:off x="18667767" y="10601958"/>
          <a:ext cx="8785671" cy="8369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4" name="ÁVILA, M. ; ALVES, M.R. ; NISHI, M. As condições de saúde ocular no Brasil IV. 1. ed. São Paulo: CBO, 2015.…"/>
          <p:cNvSpPr txBox="1"/>
          <p:nvPr/>
        </p:nvSpPr>
        <p:spPr>
          <a:xfrm>
            <a:off x="102144" y="41141240"/>
            <a:ext cx="32193410" cy="1862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26552" tIns="126552" rIns="126552" bIns="126552" anchor="ctr">
            <a:spAutoFit/>
          </a:bodyPr>
          <a:lstStyle/>
          <a:p>
            <a:pPr marL="332508" indent="-332508" algn="l" defTabSz="584200">
              <a:spcBef>
                <a:spcPts val="3800"/>
              </a:spcBef>
              <a:buSzPct val="100000"/>
              <a:buAutoNum type="arabicPeriod"/>
              <a:defRPr sz="4000">
                <a:latin typeface="Arial"/>
                <a:ea typeface="Arial"/>
                <a:cs typeface="Arial"/>
                <a:sym typeface="Arial"/>
              </a:defRPr>
            </a:pPr>
            <a:r>
              <a:rPr sz="3600" dirty="0"/>
              <a:t>ÁVILA, M. ; ALVES, M.R. ; NISHI, M. </a:t>
            </a:r>
            <a:r>
              <a:rPr sz="3600" i="1" dirty="0"/>
              <a:t>As </a:t>
            </a:r>
            <a:r>
              <a:rPr sz="3600" i="1" dirty="0" err="1"/>
              <a:t>condições</a:t>
            </a:r>
            <a:r>
              <a:rPr sz="3600" i="1" dirty="0"/>
              <a:t> de </a:t>
            </a:r>
            <a:r>
              <a:rPr sz="3600" i="1" dirty="0" err="1"/>
              <a:t>saúde</a:t>
            </a:r>
            <a:r>
              <a:rPr sz="3600" i="1" dirty="0"/>
              <a:t> ocular no </a:t>
            </a:r>
            <a:r>
              <a:rPr sz="3600" i="1" dirty="0" err="1"/>
              <a:t>Brasil</a:t>
            </a:r>
            <a:r>
              <a:rPr sz="3600" i="1" dirty="0"/>
              <a:t> IV.</a:t>
            </a:r>
            <a:r>
              <a:rPr sz="3600" dirty="0"/>
              <a:t> 1. ed. São Paulo: CBO, 2015.</a:t>
            </a:r>
          </a:p>
          <a:p>
            <a:pPr marL="332508" indent="-332508" algn="l" defTabSz="584200">
              <a:spcBef>
                <a:spcPts val="3800"/>
              </a:spcBef>
              <a:buSzPct val="100000"/>
              <a:buAutoNum type="arabicPeriod"/>
              <a:defRPr sz="4000">
                <a:latin typeface="Arial"/>
                <a:ea typeface="Arial"/>
                <a:cs typeface="Arial"/>
                <a:sym typeface="Arial"/>
              </a:defRPr>
            </a:pPr>
            <a:r>
              <a:rPr sz="3600" dirty="0" err="1"/>
              <a:t>Ministério</a:t>
            </a:r>
            <a:r>
              <a:rPr sz="3600" dirty="0"/>
              <a:t> da </a:t>
            </a:r>
            <a:r>
              <a:rPr sz="3600" dirty="0" err="1"/>
              <a:t>Saúde</a:t>
            </a:r>
            <a:r>
              <a:rPr sz="3600" dirty="0"/>
              <a:t>. Sistema de </a:t>
            </a:r>
            <a:r>
              <a:rPr sz="3600" dirty="0" err="1"/>
              <a:t>informações</a:t>
            </a:r>
            <a:r>
              <a:rPr sz="3600" dirty="0"/>
              <a:t> </a:t>
            </a:r>
            <a:r>
              <a:rPr sz="3600" dirty="0" err="1"/>
              <a:t>ambulatoriais</a:t>
            </a:r>
            <a:r>
              <a:rPr sz="3600" dirty="0"/>
              <a:t> do SUS. </a:t>
            </a:r>
            <a:r>
              <a:rPr sz="3600" dirty="0" err="1"/>
              <a:t>Disponível</a:t>
            </a:r>
            <a:r>
              <a:rPr sz="3600" dirty="0"/>
              <a:t> </a:t>
            </a:r>
            <a:r>
              <a:rPr sz="3600" dirty="0" err="1"/>
              <a:t>em</a:t>
            </a:r>
            <a:r>
              <a:rPr sz="3600" dirty="0"/>
              <a:t>:&lt;</a:t>
            </a:r>
            <a:r>
              <a:rPr sz="3600" u="sng" dirty="0">
                <a:solidFill>
                  <a:schemeClr val="tx1">
                    <a:lumMod val="95000"/>
                    <a:lumOff val="5000"/>
                  </a:schemeClr>
                </a:solidFill>
                <a:uFill>
                  <a:solidFill>
                    <a:srgbClr val="0000FF"/>
                  </a:solidFill>
                </a:u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http://tabnet.datasus.gov.br</a:t>
            </a:r>
            <a:r>
              <a:rPr sz="3600" dirty="0"/>
              <a:t>&gt;. </a:t>
            </a:r>
            <a:r>
              <a:rPr sz="3600" dirty="0" err="1"/>
              <a:t>Acesso</a:t>
            </a:r>
            <a:r>
              <a:rPr sz="3600" dirty="0"/>
              <a:t> </a:t>
            </a:r>
            <a:r>
              <a:rPr sz="3600" dirty="0" err="1"/>
              <a:t>em</a:t>
            </a:r>
            <a:r>
              <a:rPr sz="3600" dirty="0"/>
              <a:t>: 20 out. 2018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126552" tIns="126552" rIns="126552" bIns="126552" numCol="1" spcCol="38100" rtlCol="0" anchor="ctr">
        <a:spAutoFit/>
      </a:bodyPr>
      <a:lstStyle>
        <a:defPPr marL="0" marR="0" indent="0" algn="ctr" defTabSz="25870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0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126552" tIns="126552" rIns="126552" bIns="126552" numCol="1" spcCol="38100" rtlCol="0" anchor="ctr">
        <a:spAutoFit/>
      </a:bodyPr>
      <a:lstStyle>
        <a:defPPr marL="0" marR="0" indent="0" algn="ctr" defTabSz="25870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0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126552" tIns="126552" rIns="126552" bIns="126552" numCol="1" spcCol="38100" rtlCol="0" anchor="ctr">
        <a:spAutoFit/>
      </a:bodyPr>
      <a:lstStyle>
        <a:defPPr marL="0" marR="0" indent="0" algn="ctr" defTabSz="25870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0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126552" tIns="126552" rIns="126552" bIns="126552" numCol="1" spcCol="38100" rtlCol="0" anchor="ctr">
        <a:spAutoFit/>
      </a:bodyPr>
      <a:lstStyle>
        <a:defPPr marL="0" marR="0" indent="0" algn="ctr" defTabSz="25870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0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537</Words>
  <Application>Microsoft Office PowerPoint</Application>
  <PresentationFormat>Personalizar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11" baseType="lpstr">
      <vt:lpstr>Arial</vt:lpstr>
      <vt:lpstr>Baskerville</vt:lpstr>
      <vt:lpstr>Century Gothic</vt:lpstr>
      <vt:lpstr>Georgia</vt:lpstr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Elisabete</dc:creator>
  <cp:lastModifiedBy>Elisabete</cp:lastModifiedBy>
  <cp:revision>4</cp:revision>
  <dcterms:modified xsi:type="dcterms:W3CDTF">2019-01-09T13:28:20Z</dcterms:modified>
</cp:coreProperties>
</file>