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44" autoAdjust="0"/>
    <p:restoredTop sz="94660"/>
  </p:normalViewPr>
  <p:slideViewPr>
    <p:cSldViewPr snapToGrid="0">
      <p:cViewPr>
        <p:scale>
          <a:sx n="30" d="100"/>
          <a:sy n="30" d="100"/>
        </p:scale>
        <p:origin x="348" y="-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3593-87ED-48EA-8F78-98A72CB704B0}" type="datetimeFigureOut">
              <a:rPr lang="pt-BR" smtClean="0"/>
              <a:t>16/01/2019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FE5C-19D1-42C3-B1B7-479D37BA7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8282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3593-87ED-48EA-8F78-98A72CB704B0}" type="datetimeFigureOut">
              <a:rPr lang="pt-BR" smtClean="0"/>
              <a:t>16/01/2019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FE5C-19D1-42C3-B1B7-479D37BA7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3867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3593-87ED-48EA-8F78-98A72CB704B0}" type="datetimeFigureOut">
              <a:rPr lang="pt-BR" smtClean="0"/>
              <a:t>16/01/2019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FE5C-19D1-42C3-B1B7-479D37BA7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854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3593-87ED-48EA-8F78-98A72CB704B0}" type="datetimeFigureOut">
              <a:rPr lang="pt-BR" smtClean="0"/>
              <a:t>16/01/2019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FE5C-19D1-42C3-B1B7-479D37BA7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744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3593-87ED-48EA-8F78-98A72CB704B0}" type="datetimeFigureOut">
              <a:rPr lang="pt-BR" smtClean="0"/>
              <a:t>16/01/2019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FE5C-19D1-42C3-B1B7-479D37BA7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3862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3593-87ED-48EA-8F78-98A72CB704B0}" type="datetimeFigureOut">
              <a:rPr lang="pt-BR" smtClean="0"/>
              <a:t>16/01/2019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FE5C-19D1-42C3-B1B7-479D37BA7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4275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3593-87ED-48EA-8F78-98A72CB704B0}" type="datetimeFigureOut">
              <a:rPr lang="pt-BR" smtClean="0"/>
              <a:t>16/01/2019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FE5C-19D1-42C3-B1B7-479D37BA7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354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3593-87ED-48EA-8F78-98A72CB704B0}" type="datetimeFigureOut">
              <a:rPr lang="pt-BR" smtClean="0"/>
              <a:t>16/01/2019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FE5C-19D1-42C3-B1B7-479D37BA7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1613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3593-87ED-48EA-8F78-98A72CB704B0}" type="datetimeFigureOut">
              <a:rPr lang="pt-BR" smtClean="0"/>
              <a:t>16/01/2019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FE5C-19D1-42C3-B1B7-479D37BA7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1399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3593-87ED-48EA-8F78-98A72CB704B0}" type="datetimeFigureOut">
              <a:rPr lang="pt-BR" smtClean="0"/>
              <a:t>16/01/2019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FE5C-19D1-42C3-B1B7-479D37BA7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8587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3593-87ED-48EA-8F78-98A72CB704B0}" type="datetimeFigureOut">
              <a:rPr lang="pt-BR" smtClean="0"/>
              <a:t>16/01/2019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FE5C-19D1-42C3-B1B7-479D37BA7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9877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33593-87ED-48EA-8F78-98A72CB704B0}" type="datetimeFigureOut">
              <a:rPr lang="pt-BR" smtClean="0"/>
              <a:t>16/01/2019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FFE5C-19D1-42C3-B1B7-479D37BA7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843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E1D027D-2EF1-4F68-8425-D8DB49EBD5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7451" y="539435"/>
            <a:ext cx="25632064" cy="236891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sz="6600" dirty="0"/>
              <a:t>Dupla paralisia unilateral dos elevadores do olho direito: relato de caso.</a:t>
            </a:r>
            <a:r>
              <a:rPr lang="pt-BR" sz="4800" dirty="0" smtClean="0">
                <a:solidFill>
                  <a:schemeClr val="bg1"/>
                </a:solidFill>
              </a:rPr>
              <a:t/>
            </a:r>
            <a:br>
              <a:rPr lang="pt-BR" sz="4800" dirty="0" smtClean="0">
                <a:solidFill>
                  <a:schemeClr val="bg1"/>
                </a:solidFill>
              </a:rPr>
            </a:br>
            <a:endParaRPr lang="pt-BR" sz="4800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A2609E3-9A8A-4D8E-BC2A-CECFB199B5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398" y="6970065"/>
            <a:ext cx="15077778" cy="20602336"/>
          </a:xfrm>
        </p:spPr>
        <p:txBody>
          <a:bodyPr>
            <a:normAutofit/>
          </a:bodyPr>
          <a:lstStyle/>
          <a:p>
            <a:pPr algn="just"/>
            <a:r>
              <a:rPr lang="pt-BR" sz="5400" dirty="0" smtClean="0"/>
              <a:t>Defeitos </a:t>
            </a:r>
            <a:r>
              <a:rPr lang="pt-BR" sz="5400" dirty="0"/>
              <a:t>unilaterais dos músculos elevadores dos olhos (MEO) podem ser por falha congênita </a:t>
            </a:r>
            <a:r>
              <a:rPr lang="pt-BR" sz="5400" dirty="0" err="1"/>
              <a:t>inervacional</a:t>
            </a:r>
            <a:r>
              <a:rPr lang="pt-BR" sz="5400" dirty="0"/>
              <a:t>, inserção muscular ou defeitos adquiridos </a:t>
            </a:r>
            <a:r>
              <a:rPr lang="pt-BR" sz="5400" baseline="30000" dirty="0"/>
              <a:t>4,8</a:t>
            </a:r>
            <a:r>
              <a:rPr lang="pt-BR" sz="5400" dirty="0"/>
              <a:t>. É sabido que a paralisia unilateral dos MEO é uma entidade rara, pouco descrita, naturalmente congênita</a:t>
            </a:r>
            <a:r>
              <a:rPr lang="pt-BR" sz="5400" baseline="30000" dirty="0"/>
              <a:t>1,2,3</a:t>
            </a:r>
            <a:r>
              <a:rPr lang="pt-BR" sz="5400" dirty="0"/>
              <a:t>. Sintomas são raros, e podem variar de uma </a:t>
            </a:r>
            <a:r>
              <a:rPr lang="pt-BR" sz="5400" dirty="0" err="1"/>
              <a:t>astenopia</a:t>
            </a:r>
            <a:r>
              <a:rPr lang="pt-BR" sz="5400" dirty="0"/>
              <a:t> a uma inclinação de cabeça ou movimentos exóticos dos olhos</a:t>
            </a:r>
            <a:r>
              <a:rPr lang="pt-BR" sz="5400" baseline="30000" dirty="0"/>
              <a:t>7</a:t>
            </a:r>
            <a:r>
              <a:rPr lang="pt-BR" sz="5400" dirty="0"/>
              <a:t>. Tal paralisia por muitas vezes é negligenciada, porém, quando diagnosticada em sua grande maioria, tem etiologia neural, e em menor escala, defeitos na inserção do músculo ou agenesia</a:t>
            </a:r>
            <a:r>
              <a:rPr lang="pt-BR" sz="5400" baseline="30000" dirty="0"/>
              <a:t>7</a:t>
            </a:r>
            <a:r>
              <a:rPr lang="pt-BR" sz="5400" dirty="0"/>
              <a:t>. Causas isquêmicas, hemorrágicas e tumorais são mais frequentes em idosos</a:t>
            </a:r>
            <a:r>
              <a:rPr lang="pt-BR" sz="5400" baseline="30000" dirty="0"/>
              <a:t>4,6,9</a:t>
            </a:r>
            <a:r>
              <a:rPr lang="pt-BR" sz="5400" dirty="0"/>
              <a:t>. Lesões traumáticas são comumente descritas em adultos jovens</a:t>
            </a:r>
            <a:r>
              <a:rPr lang="pt-BR" sz="5400" baseline="30000" dirty="0"/>
              <a:t>7</a:t>
            </a:r>
            <a:r>
              <a:rPr lang="pt-BR" sz="5400" dirty="0"/>
              <a:t>. Causas infecciosas como sífilis e poliomielite foram relatadas numa revisão de casos, porém associados a outros sinais a ectoscopia</a:t>
            </a:r>
            <a:r>
              <a:rPr lang="pt-BR" sz="5400" baseline="30000" dirty="0"/>
              <a:t>7</a:t>
            </a:r>
            <a:r>
              <a:rPr lang="pt-BR" sz="5400" dirty="0"/>
              <a:t>. Grandes desvios, embora os prismas possam ser usados com mais ou menos eficácia, uma cirurgia pode ter resultados mais eficazes</a:t>
            </a:r>
            <a:r>
              <a:rPr lang="pt-BR" sz="5400" baseline="30000" dirty="0"/>
              <a:t>5,7</a:t>
            </a:r>
            <a:r>
              <a:rPr lang="pt-BR" sz="5400" dirty="0"/>
              <a:t>. Objetivo deste estudo é fazer um relato de caso da paralisia unilateral dos MEO de etiologia incerta. </a:t>
            </a:r>
            <a:endParaRPr lang="pt-BR" sz="54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467D047A-B59F-4E95-890C-66D36CCC4952}"/>
              </a:ext>
            </a:extLst>
          </p:cNvPr>
          <p:cNvSpPr txBox="1"/>
          <p:nvPr/>
        </p:nvSpPr>
        <p:spPr>
          <a:xfrm>
            <a:off x="533398" y="5709466"/>
            <a:ext cx="15077778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6000" dirty="0"/>
              <a:t>INTRODUÇÃO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2D0EA7B9-9743-4716-B925-184E3265E0AC}"/>
              </a:ext>
            </a:extLst>
          </p:cNvPr>
          <p:cNvSpPr txBox="1"/>
          <p:nvPr/>
        </p:nvSpPr>
        <p:spPr>
          <a:xfrm>
            <a:off x="606177" y="24323187"/>
            <a:ext cx="15077778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6000" dirty="0"/>
              <a:t>MÉTODOS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D6E39BEA-1065-408C-9DCD-61BF5223F891}"/>
              </a:ext>
            </a:extLst>
          </p:cNvPr>
          <p:cNvSpPr txBox="1"/>
          <p:nvPr/>
        </p:nvSpPr>
        <p:spPr>
          <a:xfrm>
            <a:off x="638387" y="25603875"/>
            <a:ext cx="150777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/>
              <a:t>R</a:t>
            </a:r>
            <a:r>
              <a:rPr lang="pt-BR" sz="5400" dirty="0" smtClean="0"/>
              <a:t>elato </a:t>
            </a:r>
            <a:r>
              <a:rPr lang="pt-BR" sz="5400" dirty="0"/>
              <a:t>de caso com revisão de literatura sobre o tema.</a:t>
            </a:r>
            <a:endParaRPr lang="pt-BR" sz="2000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536DF086-26A7-4674-AEBA-8AC0AA7AB739}"/>
              </a:ext>
            </a:extLst>
          </p:cNvPr>
          <p:cNvSpPr txBox="1"/>
          <p:nvPr/>
        </p:nvSpPr>
        <p:spPr>
          <a:xfrm>
            <a:off x="593038" y="27552788"/>
            <a:ext cx="15077778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6000" dirty="0"/>
              <a:t>RESULTADOS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4B1F48EE-7145-40D4-94F2-DA83941B4E2F}"/>
              </a:ext>
            </a:extLst>
          </p:cNvPr>
          <p:cNvSpPr txBox="1"/>
          <p:nvPr/>
        </p:nvSpPr>
        <p:spPr>
          <a:xfrm>
            <a:off x="533398" y="28830090"/>
            <a:ext cx="15077778" cy="1421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400" dirty="0"/>
              <a:t>M.J.B. menina, 9 anos, queixa de desvio no olho direito (OD), percebido em consulta de rotina. Genitora refere nunca ter percebido tal desvio e que a menor jamais expôs queixas visuais. Nascida a termo, </a:t>
            </a:r>
            <a:r>
              <a:rPr lang="pt-BR" sz="5400" dirty="0" err="1"/>
              <a:t>gemelar</a:t>
            </a:r>
            <a:r>
              <a:rPr lang="pt-BR" sz="5400" dirty="0"/>
              <a:t>, sem antecedente pré-natal (PN), nega trauma, </a:t>
            </a:r>
            <a:r>
              <a:rPr lang="pt-BR" sz="5400" dirty="0" err="1"/>
              <a:t>comorbidades</a:t>
            </a:r>
            <a:r>
              <a:rPr lang="pt-BR" sz="5400" dirty="0"/>
              <a:t>, uso de tampão e óculos. Ao exame: ausência de sinais sindrômicos e no desenvolvimento neuropsíquico; </a:t>
            </a:r>
            <a:r>
              <a:rPr lang="pt-BR" sz="5400" dirty="0" err="1"/>
              <a:t>Hirschberg</a:t>
            </a:r>
            <a:r>
              <a:rPr lang="pt-BR" sz="5400" dirty="0"/>
              <a:t> </a:t>
            </a:r>
            <a:r>
              <a:rPr lang="pt-BR" sz="5400" dirty="0" smtClean="0"/>
              <a:t>0°; </a:t>
            </a:r>
            <a:r>
              <a:rPr lang="pt-BR" sz="5400" dirty="0" err="1"/>
              <a:t>Couver</a:t>
            </a:r>
            <a:r>
              <a:rPr lang="pt-BR" sz="5400" dirty="0"/>
              <a:t> </a:t>
            </a:r>
            <a:r>
              <a:rPr lang="pt-BR" sz="5400" dirty="0" smtClean="0"/>
              <a:t>teste; </a:t>
            </a:r>
            <a:r>
              <a:rPr lang="pt-BR" sz="5400" dirty="0" err="1"/>
              <a:t>orto</a:t>
            </a:r>
            <a:r>
              <a:rPr lang="pt-BR" sz="5400" dirty="0"/>
              <a:t>/</a:t>
            </a:r>
            <a:r>
              <a:rPr lang="pt-BR" sz="5400" dirty="0" err="1"/>
              <a:t>orto</a:t>
            </a:r>
            <a:r>
              <a:rPr lang="pt-BR" sz="5400" dirty="0"/>
              <a:t>; movimentos oculares: ausência de elevação de OD em abdução e adução, diplopia no olhar conjugado para cima; acuidade visual sem correção de 20/20 ambos os olhos. </a:t>
            </a:r>
            <a:r>
              <a:rPr lang="pt-BR" sz="5400" dirty="0" err="1"/>
              <a:t>Biomicroscopia</a:t>
            </a:r>
            <a:r>
              <a:rPr lang="pt-BR" sz="5400" dirty="0"/>
              <a:t> sem alterações; pressão intraocular 10/10 mmHg. </a:t>
            </a:r>
            <a:r>
              <a:rPr lang="pt-BR" sz="5400" dirty="0" err="1"/>
              <a:t>Fundoscopia</a:t>
            </a:r>
            <a:r>
              <a:rPr lang="pt-BR" sz="5400" dirty="0"/>
              <a:t>: sem alterações; reflexo de Bell ausente OD; ausência de ptose e alterações pupilares. Segue no aguardo de ressonância para elucidação </a:t>
            </a:r>
            <a:r>
              <a:rPr lang="pt-BR" sz="5400" dirty="0" smtClean="0"/>
              <a:t>diagnóstica.</a:t>
            </a:r>
            <a:endParaRPr lang="pt-BR" sz="5400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ADBBD069-139D-4310-8627-64902E8BC370}"/>
              </a:ext>
            </a:extLst>
          </p:cNvPr>
          <p:cNvSpPr txBox="1"/>
          <p:nvPr/>
        </p:nvSpPr>
        <p:spPr>
          <a:xfrm>
            <a:off x="16421911" y="5691057"/>
            <a:ext cx="14936793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6000" dirty="0" smtClean="0"/>
              <a:t>FIGURAS</a:t>
            </a:r>
            <a:endParaRPr lang="pt-BR" sz="6000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D9577987-E541-4D87-A608-42FB7E2DF38A}"/>
              </a:ext>
            </a:extLst>
          </p:cNvPr>
          <p:cNvSpPr txBox="1"/>
          <p:nvPr/>
        </p:nvSpPr>
        <p:spPr>
          <a:xfrm>
            <a:off x="16636137" y="20416096"/>
            <a:ext cx="15077778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6000" dirty="0"/>
              <a:t>CONCLUSÃO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49D6665D-7C78-4D8D-8E96-7D0A0B345176}"/>
              </a:ext>
            </a:extLst>
          </p:cNvPr>
          <p:cNvSpPr txBox="1"/>
          <p:nvPr/>
        </p:nvSpPr>
        <p:spPr>
          <a:xfrm>
            <a:off x="16503619" y="21710428"/>
            <a:ext cx="15003224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400" dirty="0"/>
              <a:t>O conhecimento anatômico dos músculos oculares é pré-requisito para a compreensão fisiopatológica das diversas manifestações da motricidade ocular. No caso reportado trata-se de uma alteração provavelmente congênita, visto ausências história PN, infecciosa, traumática ou sinais neurológicos associados. O tratamento cirúrgico é indicado na maioria dos casos, exceto em casos assintomáticos, como neste relato, no qual optou-se pelo tratamento </a:t>
            </a:r>
            <a:r>
              <a:rPr lang="pt-BR" sz="5400" dirty="0" smtClean="0"/>
              <a:t>conservador.</a:t>
            </a:r>
            <a:endParaRPr lang="pt-BR" sz="2000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AECA8147-D696-4013-96EE-AF615259A8A8}"/>
              </a:ext>
            </a:extLst>
          </p:cNvPr>
          <p:cNvSpPr txBox="1"/>
          <p:nvPr/>
        </p:nvSpPr>
        <p:spPr>
          <a:xfrm>
            <a:off x="16599363" y="30569400"/>
            <a:ext cx="15077778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6000" dirty="0"/>
              <a:t>BIBLIOGRAFIA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3821B837-5A87-420C-A27C-F2C4093620F2}"/>
              </a:ext>
            </a:extLst>
          </p:cNvPr>
          <p:cNvSpPr txBox="1"/>
          <p:nvPr/>
        </p:nvSpPr>
        <p:spPr>
          <a:xfrm>
            <a:off x="16694943" y="32368410"/>
            <a:ext cx="15025742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3200" dirty="0" smtClean="0"/>
              <a:t>1- </a:t>
            </a:r>
            <a:r>
              <a:rPr lang="pt-BR" sz="3200" dirty="0" err="1" smtClean="0"/>
              <a:t>Sofiani</a:t>
            </a:r>
            <a:r>
              <a:rPr lang="pt-BR" sz="3200" dirty="0"/>
              <a:t>, M.A, Lee </a:t>
            </a:r>
            <a:r>
              <a:rPr lang="pt-BR" sz="3200" dirty="0" err="1"/>
              <a:t>Kwen</a:t>
            </a:r>
            <a:r>
              <a:rPr lang="pt-BR" sz="3200" dirty="0"/>
              <a:t>. P. </a:t>
            </a:r>
            <a:r>
              <a:rPr lang="pt-BR" sz="3200" b="1" dirty="0" err="1"/>
              <a:t>Isolated</a:t>
            </a:r>
            <a:r>
              <a:rPr lang="pt-BR" sz="3200" b="1" dirty="0"/>
              <a:t> medial </a:t>
            </a:r>
            <a:r>
              <a:rPr lang="pt-BR" sz="3200" b="1" dirty="0" err="1"/>
              <a:t>rectus</a:t>
            </a:r>
            <a:r>
              <a:rPr lang="pt-BR" sz="3200" b="1" dirty="0"/>
              <a:t> nuclear </a:t>
            </a:r>
            <a:r>
              <a:rPr lang="pt-BR" sz="3200" b="1" dirty="0" err="1"/>
              <a:t>palsyas</a:t>
            </a:r>
            <a:r>
              <a:rPr lang="pt-BR" sz="3200" b="1" dirty="0"/>
              <a:t> a </a:t>
            </a:r>
            <a:r>
              <a:rPr lang="pt-BR" sz="3200" b="1" dirty="0" err="1"/>
              <a:t>rare</a:t>
            </a:r>
            <a:r>
              <a:rPr lang="pt-BR" sz="3200" b="1" dirty="0"/>
              <a:t> </a:t>
            </a:r>
            <a:r>
              <a:rPr lang="pt-BR" sz="3200" b="1" dirty="0" err="1"/>
              <a:t>presentation</a:t>
            </a:r>
            <a:r>
              <a:rPr lang="pt-BR" sz="3200" b="1" dirty="0"/>
              <a:t> </a:t>
            </a:r>
            <a:r>
              <a:rPr lang="pt-BR" sz="3200" b="1" dirty="0" err="1"/>
              <a:t>of</a:t>
            </a:r>
            <a:r>
              <a:rPr lang="pt-BR" sz="3200" b="1" dirty="0"/>
              <a:t> </a:t>
            </a:r>
            <a:r>
              <a:rPr lang="pt-BR" sz="3200" b="1" dirty="0" err="1"/>
              <a:t>midbrain</a:t>
            </a:r>
            <a:r>
              <a:rPr lang="pt-BR" sz="3200" b="1" dirty="0"/>
              <a:t> </a:t>
            </a:r>
            <a:r>
              <a:rPr lang="pt-BR" sz="3200" b="1" dirty="0" err="1"/>
              <a:t>infarction</a:t>
            </a:r>
            <a:r>
              <a:rPr lang="pt-BR" sz="3200" dirty="0"/>
              <a:t>. </a:t>
            </a:r>
            <a:r>
              <a:rPr lang="pt-BR" sz="3200" dirty="0" err="1"/>
              <a:t>Am</a:t>
            </a:r>
            <a:r>
              <a:rPr lang="pt-BR" sz="3200" dirty="0"/>
              <a:t> J Case Rep 2015;16:715‑8</a:t>
            </a:r>
          </a:p>
          <a:p>
            <a:r>
              <a:rPr lang="pt-BR" sz="3200" dirty="0"/>
              <a:t> </a:t>
            </a:r>
            <a:r>
              <a:rPr lang="pt-BR" sz="3200" dirty="0" smtClean="0"/>
              <a:t>2- </a:t>
            </a:r>
            <a:r>
              <a:rPr lang="pt-BR" sz="3200" dirty="0" err="1" smtClean="0"/>
              <a:t>Lueder</a:t>
            </a:r>
            <a:r>
              <a:rPr lang="pt-BR" sz="3200" dirty="0" smtClean="0"/>
              <a:t> </a:t>
            </a:r>
            <a:r>
              <a:rPr lang="pt-BR" sz="3200" dirty="0"/>
              <a:t>GT. </a:t>
            </a:r>
            <a:r>
              <a:rPr lang="pt-BR" sz="3200" b="1" dirty="0"/>
              <a:t>Orbital Causes </a:t>
            </a:r>
            <a:r>
              <a:rPr lang="pt-BR" sz="3200" b="1" dirty="0" err="1"/>
              <a:t>of</a:t>
            </a:r>
            <a:r>
              <a:rPr lang="pt-BR" sz="3200" b="1" dirty="0"/>
              <a:t> </a:t>
            </a:r>
            <a:r>
              <a:rPr lang="pt-BR" sz="3200" b="1" dirty="0" err="1"/>
              <a:t>Incomitant</a:t>
            </a:r>
            <a:r>
              <a:rPr lang="pt-BR" sz="3200" b="1" dirty="0"/>
              <a:t> </a:t>
            </a:r>
            <a:r>
              <a:rPr lang="pt-BR" sz="3200" b="1" dirty="0" err="1"/>
              <a:t>Strabismus</a:t>
            </a:r>
            <a:r>
              <a:rPr lang="pt-BR" sz="3200" dirty="0"/>
              <a:t>.  </a:t>
            </a:r>
            <a:r>
              <a:rPr lang="pt-BR" sz="3200" dirty="0" err="1"/>
              <a:t>Afr</a:t>
            </a:r>
            <a:r>
              <a:rPr lang="pt-BR" sz="3200" dirty="0"/>
              <a:t> J </a:t>
            </a:r>
            <a:r>
              <a:rPr lang="pt-BR" sz="3200" dirty="0" err="1"/>
              <a:t>Ophthalmol</a:t>
            </a:r>
            <a:r>
              <a:rPr lang="pt-BR" sz="3200" dirty="0"/>
              <a:t>. 2015 Jul-Sep;22(3):286-91</a:t>
            </a:r>
          </a:p>
          <a:p>
            <a:r>
              <a:rPr lang="pt-BR" sz="3200" dirty="0"/>
              <a:t> </a:t>
            </a:r>
            <a:r>
              <a:rPr lang="pt-BR" sz="3200" dirty="0" smtClean="0"/>
              <a:t>3- </a:t>
            </a:r>
            <a:r>
              <a:rPr lang="pt-BR" sz="3200" dirty="0" err="1" smtClean="0"/>
              <a:t>Qi</a:t>
            </a:r>
            <a:r>
              <a:rPr lang="pt-BR" sz="3200" dirty="0" smtClean="0"/>
              <a:t> </a:t>
            </a:r>
            <a:r>
              <a:rPr lang="pt-BR" sz="3200" dirty="0"/>
              <a:t>Y, </a:t>
            </a:r>
            <a:r>
              <a:rPr lang="pt-BR" sz="3200" dirty="0" err="1"/>
              <a:t>Yu</a:t>
            </a:r>
            <a:r>
              <a:rPr lang="pt-BR" sz="3200" dirty="0"/>
              <a:t> G, Wu Q, </a:t>
            </a:r>
            <a:r>
              <a:rPr lang="pt-BR" sz="3200" dirty="0" err="1"/>
              <a:t>Cao</a:t>
            </a:r>
            <a:r>
              <a:rPr lang="pt-BR" sz="3200" dirty="0"/>
              <a:t> WH, </a:t>
            </a:r>
            <a:r>
              <a:rPr lang="pt-BR" sz="3200" dirty="0" err="1"/>
              <a:t>Fan</a:t>
            </a:r>
            <a:r>
              <a:rPr lang="pt-BR" sz="3200" dirty="0"/>
              <a:t> YW. </a:t>
            </a:r>
            <a:r>
              <a:rPr lang="pt-BR" sz="3200" b="1" dirty="0" err="1"/>
              <a:t>Accessory</a:t>
            </a:r>
            <a:r>
              <a:rPr lang="pt-BR" sz="3200" b="1" dirty="0"/>
              <a:t> extraocular </a:t>
            </a:r>
            <a:r>
              <a:rPr lang="pt-BR" sz="3200" b="1" dirty="0" err="1"/>
              <a:t>muscle</a:t>
            </a:r>
            <a:r>
              <a:rPr lang="pt-BR" sz="3200" b="1" dirty="0"/>
              <a:t> a case </a:t>
            </a:r>
            <a:r>
              <a:rPr lang="pt-BR" sz="3200" b="1" dirty="0" err="1"/>
              <a:t>report</a:t>
            </a:r>
            <a:r>
              <a:rPr lang="pt-BR" sz="3200" b="1" dirty="0"/>
              <a:t> </a:t>
            </a:r>
            <a:r>
              <a:rPr lang="pt-BR" sz="3200" b="1" dirty="0" err="1"/>
              <a:t>and</a:t>
            </a:r>
            <a:r>
              <a:rPr lang="pt-BR" sz="3200" b="1" dirty="0"/>
              <a:t> </a:t>
            </a:r>
            <a:r>
              <a:rPr lang="pt-BR" sz="3200" b="1" dirty="0" err="1"/>
              <a:t>review</a:t>
            </a:r>
            <a:r>
              <a:rPr lang="pt-BR" sz="3200" b="1" dirty="0"/>
              <a:t>. </a:t>
            </a:r>
            <a:r>
              <a:rPr lang="pt-BR" sz="3200" dirty="0" err="1"/>
              <a:t>Zhonghua</a:t>
            </a:r>
            <a:r>
              <a:rPr lang="pt-BR" sz="3200" dirty="0"/>
              <a:t> Yan </a:t>
            </a:r>
            <a:r>
              <a:rPr lang="pt-BR" sz="3200" dirty="0" err="1"/>
              <a:t>Ke</a:t>
            </a:r>
            <a:r>
              <a:rPr lang="pt-BR" sz="3200" dirty="0"/>
              <a:t> </a:t>
            </a:r>
            <a:r>
              <a:rPr lang="pt-BR" sz="3200" dirty="0" err="1"/>
              <a:t>Za</a:t>
            </a:r>
            <a:r>
              <a:rPr lang="pt-BR" sz="3200" dirty="0"/>
              <a:t> </a:t>
            </a:r>
            <a:r>
              <a:rPr lang="pt-BR" sz="3200" dirty="0" err="1"/>
              <a:t>Zhi</a:t>
            </a:r>
            <a:r>
              <a:rPr lang="pt-BR" sz="3200" dirty="0"/>
              <a:t>. 2011 Dec;47(12):1111-6</a:t>
            </a:r>
          </a:p>
          <a:p>
            <a:r>
              <a:rPr lang="pt-BR" sz="3200" dirty="0"/>
              <a:t> </a:t>
            </a:r>
            <a:r>
              <a:rPr lang="pt-BR" sz="3200" dirty="0" smtClean="0"/>
              <a:t>4- Bal</a:t>
            </a:r>
            <a:r>
              <a:rPr lang="pt-BR" sz="3200" dirty="0"/>
              <a:t>. S, </a:t>
            </a:r>
            <a:r>
              <a:rPr lang="pt-BR" sz="3200" dirty="0" err="1"/>
              <a:t>Lal</a:t>
            </a:r>
            <a:r>
              <a:rPr lang="pt-BR" sz="3200" dirty="0"/>
              <a:t>. V, </a:t>
            </a:r>
            <a:r>
              <a:rPr lang="pt-BR" sz="3200" dirty="0" err="1"/>
              <a:t>Khurana</a:t>
            </a:r>
            <a:r>
              <a:rPr lang="pt-BR" sz="3200" dirty="0"/>
              <a:t>. D, </a:t>
            </a:r>
            <a:r>
              <a:rPr lang="pt-BR" sz="3200" dirty="0" err="1"/>
              <a:t>Prabhakar</a:t>
            </a:r>
            <a:r>
              <a:rPr lang="pt-BR" sz="3200" dirty="0"/>
              <a:t>. S. </a:t>
            </a:r>
            <a:r>
              <a:rPr lang="pt-BR" sz="3200" b="1" dirty="0" err="1"/>
              <a:t>Midbrain</a:t>
            </a:r>
            <a:r>
              <a:rPr lang="pt-BR" sz="3200" b="1" dirty="0"/>
              <a:t> </a:t>
            </a:r>
            <a:r>
              <a:rPr lang="pt-BR" sz="3200" b="1" dirty="0" err="1"/>
              <a:t>infarct</a:t>
            </a:r>
            <a:r>
              <a:rPr lang="pt-BR" sz="3200" b="1" dirty="0"/>
              <a:t> </a:t>
            </a:r>
            <a:r>
              <a:rPr lang="pt-BR" sz="3200" b="1" dirty="0" err="1"/>
              <a:t>presentingas</a:t>
            </a:r>
            <a:r>
              <a:rPr lang="pt-BR" sz="3200" b="1" dirty="0"/>
              <a:t> </a:t>
            </a:r>
            <a:r>
              <a:rPr lang="pt-BR" sz="3200" b="1" dirty="0" err="1"/>
              <a:t>isolated</a:t>
            </a:r>
            <a:r>
              <a:rPr lang="pt-BR" sz="3200" b="1" dirty="0"/>
              <a:t> medial </a:t>
            </a:r>
            <a:r>
              <a:rPr lang="pt-BR" sz="3200" b="1" dirty="0" err="1"/>
              <a:t>rectus</a:t>
            </a:r>
            <a:r>
              <a:rPr lang="pt-BR" sz="3200" b="1" dirty="0"/>
              <a:t> </a:t>
            </a:r>
            <a:r>
              <a:rPr lang="pt-BR" sz="3200" b="1" dirty="0" err="1"/>
              <a:t>palsy</a:t>
            </a:r>
            <a:r>
              <a:rPr lang="pt-BR" sz="3200" dirty="0"/>
              <a:t>. </a:t>
            </a:r>
            <a:r>
              <a:rPr lang="pt-BR" sz="3200" dirty="0" err="1"/>
              <a:t>Neurol</a:t>
            </a:r>
            <a:r>
              <a:rPr lang="pt-BR" sz="3200" dirty="0"/>
              <a:t> </a:t>
            </a:r>
            <a:r>
              <a:rPr lang="pt-BR" sz="3200" dirty="0" err="1"/>
              <a:t>India</a:t>
            </a:r>
            <a:r>
              <a:rPr lang="pt-BR" sz="3200" dirty="0"/>
              <a:t> 2009;57:499‑501.</a:t>
            </a:r>
          </a:p>
          <a:p>
            <a:r>
              <a:rPr lang="pt-BR" sz="3200" dirty="0"/>
              <a:t> </a:t>
            </a:r>
            <a:r>
              <a:rPr lang="pt-BR" sz="3200" dirty="0" smtClean="0"/>
              <a:t>5- </a:t>
            </a:r>
            <a:r>
              <a:rPr lang="pt-BR" sz="3200" dirty="0" err="1" smtClean="0"/>
              <a:t>Hattori</a:t>
            </a:r>
            <a:r>
              <a:rPr lang="pt-BR" sz="3200" dirty="0" smtClean="0"/>
              <a:t> </a:t>
            </a:r>
            <a:r>
              <a:rPr lang="pt-BR" sz="3200" dirty="0"/>
              <a:t>H.  </a:t>
            </a:r>
            <a:r>
              <a:rPr lang="pt-BR" sz="3200" dirty="0" err="1"/>
              <a:t>Nagata</a:t>
            </a:r>
            <a:r>
              <a:rPr lang="pt-BR" sz="3200" dirty="0"/>
              <a:t> E , Kimura H , Suzuki N . </a:t>
            </a:r>
            <a:r>
              <a:rPr lang="pt-BR" sz="3200" b="1" dirty="0"/>
              <a:t>"Paralisia do reto superior" devido a </a:t>
            </a:r>
            <a:r>
              <a:rPr lang="pt-BR" sz="3200" b="1" dirty="0" err="1"/>
              <a:t>mixedema</a:t>
            </a:r>
            <a:r>
              <a:rPr lang="pt-BR" sz="3200" b="1" dirty="0"/>
              <a:t> do reto inferior</a:t>
            </a:r>
            <a:r>
              <a:rPr lang="pt-BR" sz="3200" dirty="0"/>
              <a:t>. Interno Med. 2006; 45 (21): 1259-60.</a:t>
            </a:r>
          </a:p>
          <a:p>
            <a:r>
              <a:rPr lang="pt-BR" sz="3200" dirty="0"/>
              <a:t> </a:t>
            </a:r>
            <a:r>
              <a:rPr lang="pt-BR" sz="3200" dirty="0" smtClean="0"/>
              <a:t>6- </a:t>
            </a:r>
            <a:r>
              <a:rPr lang="pt-BR" sz="3200" dirty="0" err="1" smtClean="0"/>
              <a:t>Kwon</a:t>
            </a:r>
            <a:r>
              <a:rPr lang="pt-BR" sz="3200" dirty="0"/>
              <a:t>, J.H. </a:t>
            </a:r>
            <a:r>
              <a:rPr lang="pt-BR" sz="3200" dirty="0" err="1"/>
              <a:t>Kwon</a:t>
            </a:r>
            <a:r>
              <a:rPr lang="pt-BR" sz="3200" dirty="0"/>
              <a:t> Sun, U. </a:t>
            </a:r>
            <a:r>
              <a:rPr lang="pt-BR" sz="3200" dirty="0" err="1"/>
              <a:t>Ahn</a:t>
            </a:r>
            <a:r>
              <a:rPr lang="pt-BR" sz="3200" dirty="0"/>
              <a:t>, H.S. Sun, K.B. Kim, J.S. </a:t>
            </a:r>
            <a:r>
              <a:rPr lang="pt-BR" sz="3200" b="1" dirty="0" err="1"/>
              <a:t>Isolated</a:t>
            </a:r>
            <a:r>
              <a:rPr lang="pt-BR" sz="3200" b="1" dirty="0"/>
              <a:t> superior </a:t>
            </a:r>
            <a:r>
              <a:rPr lang="pt-BR" sz="3200" b="1" dirty="0" err="1"/>
              <a:t>rectus</a:t>
            </a:r>
            <a:r>
              <a:rPr lang="pt-BR" sz="3200" b="1" dirty="0"/>
              <a:t> </a:t>
            </a:r>
            <a:r>
              <a:rPr lang="pt-BR" sz="3200" b="1" dirty="0" err="1"/>
              <a:t>palsy</a:t>
            </a:r>
            <a:r>
              <a:rPr lang="pt-BR" sz="3200" b="1" dirty="0"/>
              <a:t> </a:t>
            </a:r>
            <a:r>
              <a:rPr lang="pt-BR" sz="3200" b="1" dirty="0" err="1"/>
              <a:t>due</a:t>
            </a:r>
            <a:r>
              <a:rPr lang="pt-BR" sz="3200" b="1" dirty="0"/>
              <a:t> </a:t>
            </a:r>
            <a:r>
              <a:rPr lang="pt-BR" sz="3200" b="1" dirty="0" err="1"/>
              <a:t>to</a:t>
            </a:r>
            <a:r>
              <a:rPr lang="pt-BR" sz="3200" b="1" dirty="0"/>
              <a:t> contralateral </a:t>
            </a:r>
            <a:r>
              <a:rPr lang="pt-BR" sz="3200" b="1" dirty="0" err="1"/>
              <a:t>midbrain</a:t>
            </a:r>
            <a:r>
              <a:rPr lang="pt-BR" sz="3200" b="1" dirty="0"/>
              <a:t> </a:t>
            </a:r>
            <a:r>
              <a:rPr lang="pt-BR" sz="3200" b="1" dirty="0" err="1"/>
              <a:t>infarction</a:t>
            </a:r>
            <a:r>
              <a:rPr lang="pt-BR" sz="3200" b="1" dirty="0"/>
              <a:t>. </a:t>
            </a:r>
            <a:r>
              <a:rPr lang="pt-BR" sz="3200" dirty="0" err="1"/>
              <a:t>Arch</a:t>
            </a:r>
            <a:r>
              <a:rPr lang="pt-BR" sz="3200" dirty="0"/>
              <a:t>. </a:t>
            </a:r>
            <a:r>
              <a:rPr lang="pt-BR" sz="3200" dirty="0" err="1"/>
              <a:t>Neurol</a:t>
            </a:r>
            <a:r>
              <a:rPr lang="pt-BR" sz="3200" dirty="0"/>
              <a:t>. 2003;60: 1633-1635.</a:t>
            </a:r>
          </a:p>
          <a:p>
            <a:r>
              <a:rPr lang="pt-BR" sz="3200" dirty="0"/>
              <a:t> </a:t>
            </a:r>
            <a:r>
              <a:rPr lang="pt-BR" sz="3200" dirty="0" smtClean="0"/>
              <a:t>7- White</a:t>
            </a:r>
            <a:r>
              <a:rPr lang="pt-BR" sz="3200" dirty="0"/>
              <a:t>, J.W. </a:t>
            </a:r>
            <a:r>
              <a:rPr lang="pt-BR" sz="3200" b="1" dirty="0" err="1"/>
              <a:t>Paralisys</a:t>
            </a:r>
            <a:r>
              <a:rPr lang="pt-BR" sz="3200" b="1" dirty="0"/>
              <a:t> </a:t>
            </a:r>
            <a:r>
              <a:rPr lang="pt-BR" sz="3200" b="1" dirty="0" err="1"/>
              <a:t>of</a:t>
            </a:r>
            <a:r>
              <a:rPr lang="pt-BR" sz="3200" b="1" dirty="0"/>
              <a:t> </a:t>
            </a:r>
            <a:r>
              <a:rPr lang="pt-BR" sz="3200" b="1" dirty="0" err="1"/>
              <a:t>the</a:t>
            </a:r>
            <a:r>
              <a:rPr lang="pt-BR" sz="3200" b="1" dirty="0"/>
              <a:t> superior </a:t>
            </a:r>
            <a:r>
              <a:rPr lang="pt-BR" sz="3200" b="1" dirty="0" err="1"/>
              <a:t>rectus</a:t>
            </a:r>
            <a:r>
              <a:rPr lang="pt-BR" sz="3200" b="1" dirty="0"/>
              <a:t> </a:t>
            </a:r>
            <a:r>
              <a:rPr lang="pt-BR" sz="3200" b="1" dirty="0" err="1"/>
              <a:t>muscle</a:t>
            </a:r>
            <a:r>
              <a:rPr lang="pt-BR" sz="3200" b="1" dirty="0"/>
              <a:t>. </a:t>
            </a:r>
            <a:r>
              <a:rPr lang="pt-BR" sz="3200" dirty="0" err="1"/>
              <a:t>Trans</a:t>
            </a:r>
            <a:r>
              <a:rPr lang="pt-BR" sz="3200" dirty="0"/>
              <a:t> </a:t>
            </a:r>
            <a:r>
              <a:rPr lang="pt-BR" sz="3200" dirty="0" err="1"/>
              <a:t>Am</a:t>
            </a:r>
            <a:r>
              <a:rPr lang="pt-BR" sz="3200" dirty="0"/>
              <a:t> </a:t>
            </a:r>
            <a:r>
              <a:rPr lang="pt-BR" sz="3200" dirty="0" err="1"/>
              <a:t>Ophthalmol</a:t>
            </a:r>
            <a:r>
              <a:rPr lang="pt-BR" sz="3200" dirty="0"/>
              <a:t> </a:t>
            </a:r>
            <a:r>
              <a:rPr lang="pt-BR" sz="3200" dirty="0" err="1"/>
              <a:t>Soc</a:t>
            </a:r>
            <a:r>
              <a:rPr lang="pt-BR" sz="3200" dirty="0"/>
              <a:t> . 1933; 31: 551-584</a:t>
            </a:r>
          </a:p>
          <a:p>
            <a:r>
              <a:rPr lang="pt-BR" sz="3200" b="1" dirty="0"/>
              <a:t> </a:t>
            </a:r>
            <a:r>
              <a:rPr lang="pt-BR" sz="3200" dirty="0" smtClean="0"/>
              <a:t>8</a:t>
            </a:r>
            <a:r>
              <a:rPr lang="pt-BR" sz="3200" b="1" dirty="0" smtClean="0"/>
              <a:t>- </a:t>
            </a:r>
            <a:r>
              <a:rPr lang="pt-BR" sz="3200" dirty="0" smtClean="0"/>
              <a:t>Diniz</a:t>
            </a:r>
            <a:r>
              <a:rPr lang="pt-BR" sz="3200" dirty="0"/>
              <a:t>, J. P. Dias, C.S. </a:t>
            </a:r>
            <a:r>
              <a:rPr lang="pt-BR" sz="3200" b="1" dirty="0"/>
              <a:t>Estrabismo</a:t>
            </a:r>
            <a:r>
              <a:rPr lang="pt-BR" sz="3200" dirty="0"/>
              <a:t> 4. Ed. São Paulo: Santos, 2002 p 325-341</a:t>
            </a:r>
          </a:p>
          <a:p>
            <a:r>
              <a:rPr lang="pt-BR" sz="3200" dirty="0"/>
              <a:t> </a:t>
            </a:r>
            <a:r>
              <a:rPr lang="pt-BR" sz="3200" dirty="0" smtClean="0"/>
              <a:t>9- Dias</a:t>
            </a:r>
            <a:r>
              <a:rPr lang="pt-BR" sz="3200" dirty="0"/>
              <a:t>, C,S. Almeida, H. </a:t>
            </a:r>
            <a:r>
              <a:rPr lang="pt-BR" sz="3200" b="1" dirty="0"/>
              <a:t>Estrabismo - Conselho Brasileiro de </a:t>
            </a:r>
            <a:r>
              <a:rPr lang="pt-BR" sz="3200" b="1" dirty="0" err="1"/>
              <a:t>Oftalmologi</a:t>
            </a:r>
            <a:r>
              <a:rPr lang="pt-BR" sz="3200" b="1" dirty="0"/>
              <a:t> a </a:t>
            </a:r>
            <a:r>
              <a:rPr lang="pt-BR" sz="3200" dirty="0"/>
              <a:t>1.Ed. São Paulo: Roca, 1993 p 181-205</a:t>
            </a:r>
            <a:endParaRPr lang="en-US" sz="3200" dirty="0"/>
          </a:p>
          <a:p>
            <a:pPr lvl="0"/>
            <a:endParaRPr lang="pt-BR" sz="3200" dirty="0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xmlns="" id="{242D530E-32FE-452C-AB10-EC2ADFCE2D45}"/>
              </a:ext>
            </a:extLst>
          </p:cNvPr>
          <p:cNvSpPr txBox="1"/>
          <p:nvPr/>
        </p:nvSpPr>
        <p:spPr>
          <a:xfrm>
            <a:off x="4206514" y="3170241"/>
            <a:ext cx="2743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 smtClean="0"/>
              <a:t>João </a:t>
            </a:r>
            <a:r>
              <a:rPr lang="pt-BR" sz="4400" dirty="0"/>
              <a:t>Miranda Filho¹, </a:t>
            </a:r>
            <a:r>
              <a:rPr lang="pt-BR" sz="4400" dirty="0" err="1"/>
              <a:t>Valesca</a:t>
            </a:r>
            <a:r>
              <a:rPr lang="pt-BR" sz="4400" dirty="0"/>
              <a:t> Castro Neri¹, </a:t>
            </a:r>
            <a:r>
              <a:rPr lang="pt-BR" sz="4400" dirty="0" smtClean="0"/>
              <a:t>Natalia </a:t>
            </a:r>
            <a:r>
              <a:rPr lang="pt-BR" sz="4400" dirty="0"/>
              <a:t>Maia Diniz¹, Camila Nogueira Bezerra¹, </a:t>
            </a:r>
            <a:r>
              <a:rPr lang="pt-BR" sz="4400" dirty="0" err="1"/>
              <a:t>Lais</a:t>
            </a:r>
            <a:r>
              <a:rPr lang="pt-BR" sz="4400" dirty="0"/>
              <a:t> Lopes Dantas Becker¹, Maria Isabel Lynch²</a:t>
            </a:r>
            <a:endParaRPr lang="pt-BR" sz="4400" dirty="0"/>
          </a:p>
        </p:txBody>
      </p:sp>
      <p:pic>
        <p:nvPicPr>
          <p:cNvPr id="19" name="Imagem 18" descr="logo.png">
            <a:extLst>
              <a:ext uri="{FF2B5EF4-FFF2-40B4-BE49-F238E27FC236}">
                <a16:creationId xmlns:a16="http://schemas.microsoft.com/office/drawing/2014/main" xmlns="" id="{610867DE-5B75-4949-96C4-BE17DAA039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183" y="610187"/>
            <a:ext cx="3434331" cy="2596289"/>
          </a:xfrm>
          <a:prstGeom prst="rect">
            <a:avLst/>
          </a:prstGeom>
        </p:spPr>
      </p:pic>
      <p:sp>
        <p:nvSpPr>
          <p:cNvPr id="30" name="Retângulo 29">
            <a:extLst>
              <a:ext uri="{FF2B5EF4-FFF2-40B4-BE49-F238E27FC236}">
                <a16:creationId xmlns:a16="http://schemas.microsoft.com/office/drawing/2014/main" xmlns="" id="{5AB45DDA-5CF3-1D4C-832E-B8D98ED7A5D2}"/>
              </a:ext>
            </a:extLst>
          </p:cNvPr>
          <p:cNvSpPr/>
          <p:nvPr/>
        </p:nvSpPr>
        <p:spPr>
          <a:xfrm>
            <a:off x="24481131" y="19431916"/>
            <a:ext cx="84898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/>
              <a:t> </a:t>
            </a:r>
            <a:endParaRPr lang="pt-BR" sz="3200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643511" y="4527970"/>
            <a:ext cx="1165402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1- SEOPE</a:t>
            </a:r>
            <a:endParaRPr lang="pt-BR" sz="2800" dirty="0"/>
          </a:p>
          <a:p>
            <a:r>
              <a:rPr lang="pt-BR" sz="2800" dirty="0" smtClean="0"/>
              <a:t>2- SEOPE/UFPE/UPE </a:t>
            </a:r>
            <a:endParaRPr lang="pt-BR" sz="2800" dirty="0"/>
          </a:p>
          <a:p>
            <a:endParaRPr lang="pt-BR" dirty="0"/>
          </a:p>
        </p:txBody>
      </p:sp>
      <p:pic>
        <p:nvPicPr>
          <p:cNvPr id="27" name="Imagem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4943" y="12384463"/>
            <a:ext cx="14863914" cy="6176559"/>
          </a:xfrm>
          <a:prstGeom prst="rect">
            <a:avLst/>
          </a:prstGeom>
        </p:spPr>
      </p:pic>
      <p:pic>
        <p:nvPicPr>
          <p:cNvPr id="33" name="Imagem 3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66498" y="7546130"/>
            <a:ext cx="7209163" cy="3188996"/>
          </a:xfrm>
          <a:prstGeom prst="rect">
            <a:avLst/>
          </a:prstGeom>
        </p:spPr>
      </p:pic>
      <p:pic>
        <p:nvPicPr>
          <p:cNvPr id="35" name="Imagem 3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21912" y="7449877"/>
            <a:ext cx="7221458" cy="3291944"/>
          </a:xfrm>
          <a:prstGeom prst="rect">
            <a:avLst/>
          </a:prstGeom>
        </p:spPr>
      </p:pic>
      <p:sp>
        <p:nvSpPr>
          <p:cNvPr id="37" name="CaixaDeTexto 36"/>
          <p:cNvSpPr txBox="1"/>
          <p:nvPr/>
        </p:nvSpPr>
        <p:spPr>
          <a:xfrm>
            <a:off x="16533969" y="10924675"/>
            <a:ext cx="77065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Figura 1: Paralisia  do músculo obliquo inferior direito em adução</a:t>
            </a:r>
          </a:p>
        </p:txBody>
      </p:sp>
      <p:sp>
        <p:nvSpPr>
          <p:cNvPr id="38" name="CaixaDeTexto 37"/>
          <p:cNvSpPr txBox="1"/>
          <p:nvPr/>
        </p:nvSpPr>
        <p:spPr>
          <a:xfrm>
            <a:off x="24411464" y="10902823"/>
            <a:ext cx="77065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Figura 2: </a:t>
            </a:r>
            <a:r>
              <a:rPr lang="pt-BR" sz="3200" dirty="0"/>
              <a:t>P</a:t>
            </a:r>
            <a:r>
              <a:rPr lang="pt-BR" sz="3200" dirty="0" smtClean="0"/>
              <a:t>aralisia  do músculo reto superior direito em abdução</a:t>
            </a:r>
          </a:p>
        </p:txBody>
      </p:sp>
      <p:sp>
        <p:nvSpPr>
          <p:cNvPr id="39" name="CaixaDeTexto 38"/>
          <p:cNvSpPr txBox="1"/>
          <p:nvPr/>
        </p:nvSpPr>
        <p:spPr>
          <a:xfrm>
            <a:off x="20879992" y="18855274"/>
            <a:ext cx="7706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Figura 3: Movimentos oculares</a:t>
            </a:r>
          </a:p>
        </p:txBody>
      </p:sp>
    </p:spTree>
    <p:extLst>
      <p:ext uri="{BB962C8B-B14F-4D97-AF65-F5344CB8AC3E}">
        <p14:creationId xmlns:p14="http://schemas.microsoft.com/office/powerpoint/2010/main" val="45624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1634</TotalTime>
  <Words>509</Words>
  <Application>Microsoft Office PowerPoint</Application>
  <PresentationFormat>Personalizar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Dupla paralisia unilateral dos elevadores do olho direito: relato de caso.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SINDROME DE STURGE WEBER E GLAUCOMA SECUNDARIO: RELATO DE CASO.</dc:title>
  <dc:creator>Camila</dc:creator>
  <cp:lastModifiedBy>Usuário</cp:lastModifiedBy>
  <cp:revision>36</cp:revision>
  <dcterms:created xsi:type="dcterms:W3CDTF">2019-01-10T18:58:25Z</dcterms:created>
  <dcterms:modified xsi:type="dcterms:W3CDTF">2019-01-17T02:11:26Z</dcterms:modified>
</cp:coreProperties>
</file>