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10" d="100"/>
          <a:sy n="110" d="100"/>
        </p:scale>
        <p:origin x="-164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7B6DA6-2745-4A16-B1BD-1325BED8435D}" type="datetimeFigureOut">
              <a:rPr lang="pt-BR" smtClean="0"/>
              <a:t>18/01/2019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230B52-38B0-42F6-B3A7-8E8790312DC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3770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Espaço Reservado para Imagem de Slide 1">
            <a:extLst>
              <a:ext uri="{FF2B5EF4-FFF2-40B4-BE49-F238E27FC236}">
                <a16:creationId xmlns:a16="http://schemas.microsoft.com/office/drawing/2014/main" id="{BF1ACD9F-53FD-4DD8-86FE-FED6A241F2C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Espaço Reservado para Anotações 2">
            <a:extLst>
              <a:ext uri="{FF2B5EF4-FFF2-40B4-BE49-F238E27FC236}">
                <a16:creationId xmlns:a16="http://schemas.microsoft.com/office/drawing/2014/main" id="{7240DFDB-A693-4293-8C17-EBC428831CC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15363" name="Espaço Reservado para Número de Slide 3">
            <a:extLst>
              <a:ext uri="{FF2B5EF4-FFF2-40B4-BE49-F238E27FC236}">
                <a16:creationId xmlns:a16="http://schemas.microsoft.com/office/drawing/2014/main" id="{1AD4FFFF-53D5-456B-AD5A-F1AF153648E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96ECE73A-8417-49FF-BCE8-864F3526C9A4}" type="slidenum">
              <a:rPr lang="pt-BR" altLang="pt-BR" sz="1200"/>
              <a:pPr eaLnBrk="1" hangingPunct="1"/>
              <a:t>1</a:t>
            </a:fld>
            <a:endParaRPr lang="pt-BR" altLang="pt-BR" sz="1200"/>
          </a:p>
        </p:txBody>
      </p:sp>
    </p:spTree>
    <p:extLst>
      <p:ext uri="{BB962C8B-B14F-4D97-AF65-F5344CB8AC3E}">
        <p14:creationId xmlns:p14="http://schemas.microsoft.com/office/powerpoint/2010/main" val="259889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0E60A1-2450-4569-9515-B1EF60026C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F1D0DDB-1045-4D12-B543-EB9B1F5906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539B2C5-9506-4F5A-A012-7E80BA4A0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1A9FE-8F77-4959-B82F-4E031368BCDF}" type="datetimeFigureOut">
              <a:rPr lang="pt-BR" smtClean="0"/>
              <a:t>18/01/2019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1B21E15-B04B-4A45-9C14-FAC06CD68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D187576-8FE9-4677-8F3F-95D2871A0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6C3A9-9CE3-420C-8E42-06763D23A5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3756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052EEB-A207-4167-9B5A-8100DEB52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5AEC12B-ED0B-45D9-AA59-DF76A1955E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CDD7A36-C20B-49C5-9B95-7CC8ABE22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1A9FE-8F77-4959-B82F-4E031368BCDF}" type="datetimeFigureOut">
              <a:rPr lang="pt-BR" smtClean="0"/>
              <a:t>18/01/2019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A636BD3-C59F-4B5B-9D58-801761E1F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6C0EC79-6A76-43A5-9134-7E3A3C2EA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6C3A9-9CE3-420C-8E42-06763D23A5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4429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677272F-E56C-4AED-B496-71F044D7E3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553BECD-C2D3-4980-9626-B38AB03E36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E132EA2-A02A-4B19-B843-F6E900E77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1A9FE-8F77-4959-B82F-4E031368BCDF}" type="datetimeFigureOut">
              <a:rPr lang="pt-BR" smtClean="0"/>
              <a:t>18/01/2019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B141468-A72B-4F0E-A0CF-58FAC1275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3488E5E-D930-480F-98AD-AB3160ABA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6C3A9-9CE3-420C-8E42-06763D23A5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5803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D2EE6A-8B40-4CBE-94AA-F0185BFC6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93BEF25-1CCF-44CA-931B-B48BF3A5C1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B48C224-E08B-43E6-A3FF-749D02430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1A9FE-8F77-4959-B82F-4E031368BCDF}" type="datetimeFigureOut">
              <a:rPr lang="pt-BR" smtClean="0"/>
              <a:t>18/01/2019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B970DBF-4B3E-4581-827D-C88DAC23D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807CA2A-CB51-4592-BA48-202EB076A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6C3A9-9CE3-420C-8E42-06763D23A5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5870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EDFB5F-B205-498F-BB98-BF684F1F2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B5C0711-0E8E-4536-A8AB-6DE1D901A6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E3B201C-4F92-456C-9E4E-6387E8A92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1A9FE-8F77-4959-B82F-4E031368BCDF}" type="datetimeFigureOut">
              <a:rPr lang="pt-BR" smtClean="0"/>
              <a:t>18/01/2019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0008C49-8188-4062-9E6C-70AAE2CF9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E3F056B-611F-4DC0-BFBE-1AE6821B1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6C3A9-9CE3-420C-8E42-06763D23A5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7783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B4FD25-D8AC-4EFA-805E-938A9C3E7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FFFECED-91B7-4C2B-B3DC-4350279A3D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B679FBE-F461-4723-A9A8-939F2E78E6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149499A-A19A-4924-B3A3-C1D7BA449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1A9FE-8F77-4959-B82F-4E031368BCDF}" type="datetimeFigureOut">
              <a:rPr lang="pt-BR" smtClean="0"/>
              <a:t>18/01/2019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EF6B038-E4B6-4314-94BB-A98831024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8858D87-A2A4-43EB-B4F3-EE9A1B147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6C3A9-9CE3-420C-8E42-06763D23A5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2073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09B7F0-DC91-4895-AF19-6DB04FF09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9788DC4-06C8-4B7D-930B-6C70E58CF3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9482090-6C40-4252-9E47-C5671703CA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A4D4992-06E3-4B86-9080-8B23C596AD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AA0DB566-4925-4825-B856-30EEF3BF69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9C4D894E-C851-4838-A0F0-AF233A007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1A9FE-8F77-4959-B82F-4E031368BCDF}" type="datetimeFigureOut">
              <a:rPr lang="pt-BR" smtClean="0"/>
              <a:t>18/01/2019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FA3D616-BB2D-4E3F-803D-97B139DA2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345C8A6-A1A1-4DF0-9B16-3136F30C0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6C3A9-9CE3-420C-8E42-06763D23A5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1007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F6D9A3-691A-4B78-89CE-BF9DEDC7E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FA86F396-FBF6-42AE-83C9-8120BFD65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1A9FE-8F77-4959-B82F-4E031368BCDF}" type="datetimeFigureOut">
              <a:rPr lang="pt-BR" smtClean="0"/>
              <a:t>18/01/2019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EAEBC48-689C-4A07-81C5-F0FE5FA5B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A377667-F81E-42D9-B280-6257DD1D9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6C3A9-9CE3-420C-8E42-06763D23A5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0845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A50B1D6-0CBB-411A-913A-3307EED28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1A9FE-8F77-4959-B82F-4E031368BCDF}" type="datetimeFigureOut">
              <a:rPr lang="pt-BR" smtClean="0"/>
              <a:t>18/01/2019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F2B68013-59A5-44FF-86ED-F145E90F4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4B7B25D9-E545-446B-BC48-5D536D4A5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6C3A9-9CE3-420C-8E42-06763D23A5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9297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FD93BA-CCEA-4922-A905-75457E671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66385F7-EFD1-4A9A-B32F-DF86687850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5C161C8-0F5E-4517-B871-3F8947D57B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A5605F5-E521-4D8F-887D-FBAD48EC4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1A9FE-8F77-4959-B82F-4E031368BCDF}" type="datetimeFigureOut">
              <a:rPr lang="pt-BR" smtClean="0"/>
              <a:t>18/01/2019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DCC7B9E-1E17-405D-B5B2-08E6C35DA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4001E58-2BAA-4CBD-AC64-F76F03882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6C3A9-9CE3-420C-8E42-06763D23A5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20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012A99-60AB-4BD5-8286-A5198B30D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5BC0C991-D691-4C7C-9DA4-799FDCB4BB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439D40D-96DF-47D6-A543-99BFC9C4F7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D788C0C-855B-4787-85FB-8CF8FD95A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1A9FE-8F77-4959-B82F-4E031368BCDF}" type="datetimeFigureOut">
              <a:rPr lang="pt-BR" smtClean="0"/>
              <a:t>18/01/2019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0F76AF3-34F8-49AA-98B6-73BD99A16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7D9EC3C-FDE3-4D84-B8C6-FBAB3EBB7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6C3A9-9CE3-420C-8E42-06763D23A5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0397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20B3CE16-006F-4904-B194-E77FD94B3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301E134-59A9-4AFA-A20F-6B305BF80E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B3E72FF-8FE1-4C6B-A78D-78E3B1CDC4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1A9FE-8F77-4959-B82F-4E031368BCDF}" type="datetimeFigureOut">
              <a:rPr lang="pt-BR" smtClean="0"/>
              <a:t>18/01/2019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D21400E-6BCF-4A8A-933D-FACCA67CD8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2B93D26-4759-45EF-96C0-8B74F20A0D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6C3A9-9CE3-420C-8E42-06763D23A5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3418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jp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CaixaDeTexto 1">
            <a:extLst>
              <a:ext uri="{FF2B5EF4-FFF2-40B4-BE49-F238E27FC236}">
                <a16:creationId xmlns:a16="http://schemas.microsoft.com/office/drawing/2014/main" id="{E0700BAB-D39D-4B24-8422-3E15FE0DD0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1212420"/>
            <a:ext cx="2228800" cy="180811"/>
          </a:xfrm>
          <a:prstGeom prst="rect">
            <a:avLst/>
          </a:prstGeom>
          <a:solidFill>
            <a:srgbClr val="00457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8571" tIns="28571" rIns="28571" bIns="28571" anchor="ctr">
            <a:spAutoFit/>
          </a:bodyPr>
          <a:lstStyle>
            <a:lvl1pPr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pt-BR" sz="635" b="1" dirty="0">
                <a:solidFill>
                  <a:schemeClr val="bg1"/>
                </a:solidFill>
              </a:rPr>
              <a:t>CASE</a:t>
            </a:r>
            <a:r>
              <a:rPr lang="pt-BR" sz="800" dirty="0">
                <a:solidFill>
                  <a:schemeClr val="bg1"/>
                </a:solidFill>
              </a:rPr>
              <a:t> </a:t>
            </a:r>
            <a:r>
              <a:rPr lang="pt-BR" sz="635" b="1" dirty="0">
                <a:solidFill>
                  <a:schemeClr val="bg1"/>
                </a:solidFill>
              </a:rPr>
              <a:t>REPORT</a:t>
            </a:r>
            <a:endParaRPr lang="pt-BR" altLang="pt-BR" sz="635" b="1" dirty="0">
              <a:solidFill>
                <a:schemeClr val="bg1"/>
              </a:solidFill>
            </a:endParaRPr>
          </a:p>
        </p:txBody>
      </p:sp>
      <p:sp>
        <p:nvSpPr>
          <p:cNvPr id="14338" name="CaixaDeTexto 6">
            <a:extLst>
              <a:ext uri="{FF2B5EF4-FFF2-40B4-BE49-F238E27FC236}">
                <a16:creationId xmlns:a16="http://schemas.microsoft.com/office/drawing/2014/main" id="{8DA31DC0-0D7E-4C17-B89C-CFE5DEBD75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6350" y="1380209"/>
            <a:ext cx="2217460" cy="1411893"/>
          </a:xfrm>
          <a:prstGeom prst="rect">
            <a:avLst/>
          </a:prstGeom>
          <a:noFill/>
          <a:ln w="12700">
            <a:solidFill>
              <a:srgbClr val="00457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28571" tIns="28571" rIns="28571" bIns="28571"/>
          <a:lstStyle>
            <a:lvl1pPr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eaLnBrk="1" hangingPunct="1"/>
            <a:r>
              <a:rPr lang="pt-BR" sz="600" dirty="0"/>
              <a:t>A 57 </a:t>
            </a:r>
            <a:r>
              <a:rPr lang="pt-BR" sz="600" dirty="0" err="1"/>
              <a:t>year-old</a:t>
            </a:r>
            <a:r>
              <a:rPr lang="pt-BR" sz="600" dirty="0"/>
              <a:t> </a:t>
            </a:r>
            <a:r>
              <a:rPr lang="pt-BR" sz="600" dirty="0" err="1"/>
              <a:t>caucasian</a:t>
            </a:r>
            <a:r>
              <a:rPr lang="pt-BR" sz="600" dirty="0"/>
              <a:t> male </a:t>
            </a:r>
            <a:r>
              <a:rPr lang="pt-BR" sz="600" dirty="0" err="1"/>
              <a:t>patient</a:t>
            </a:r>
            <a:r>
              <a:rPr lang="pt-BR" sz="600" dirty="0"/>
              <a:t> </a:t>
            </a:r>
            <a:r>
              <a:rPr lang="pt-BR" sz="600" dirty="0" err="1"/>
              <a:t>presented</a:t>
            </a:r>
            <a:r>
              <a:rPr lang="pt-BR" sz="600" dirty="0"/>
              <a:t> </a:t>
            </a:r>
            <a:r>
              <a:rPr lang="pt-BR" sz="600" dirty="0" err="1"/>
              <a:t>with</a:t>
            </a:r>
            <a:r>
              <a:rPr lang="pt-BR" sz="600" dirty="0"/>
              <a:t>  a 2 </a:t>
            </a:r>
            <a:r>
              <a:rPr lang="pt-BR" sz="600" dirty="0" err="1"/>
              <a:t>months</a:t>
            </a:r>
            <a:r>
              <a:rPr lang="pt-BR" sz="600" dirty="0"/>
              <a:t> </a:t>
            </a:r>
            <a:r>
              <a:rPr lang="pt-BR" sz="600" dirty="0" err="1"/>
              <a:t>history</a:t>
            </a:r>
            <a:r>
              <a:rPr lang="pt-BR" sz="600" dirty="0"/>
              <a:t>  </a:t>
            </a:r>
            <a:r>
              <a:rPr lang="pt-BR" sz="600" dirty="0" err="1"/>
              <a:t>of</a:t>
            </a:r>
            <a:r>
              <a:rPr lang="pt-BR" sz="600" dirty="0"/>
              <a:t> a </a:t>
            </a:r>
            <a:r>
              <a:rPr lang="pt-BR" sz="600" dirty="0" err="1"/>
              <a:t>painless</a:t>
            </a:r>
            <a:r>
              <a:rPr lang="pt-BR" sz="600" dirty="0"/>
              <a:t> </a:t>
            </a:r>
            <a:r>
              <a:rPr lang="pt-BR" sz="600" dirty="0" err="1"/>
              <a:t>enlarging</a:t>
            </a:r>
            <a:r>
              <a:rPr lang="pt-BR" sz="600" dirty="0"/>
              <a:t> </a:t>
            </a:r>
            <a:r>
              <a:rPr lang="pt-BR" sz="600" dirty="0" err="1"/>
              <a:t>pink</a:t>
            </a:r>
            <a:r>
              <a:rPr lang="pt-BR" sz="600" dirty="0"/>
              <a:t> </a:t>
            </a:r>
            <a:r>
              <a:rPr lang="pt-BR" sz="600" dirty="0" err="1"/>
              <a:t>lesion</a:t>
            </a:r>
            <a:r>
              <a:rPr lang="pt-BR" sz="600" dirty="0"/>
              <a:t> </a:t>
            </a:r>
            <a:r>
              <a:rPr lang="pt-BR" sz="600" dirty="0" err="1"/>
              <a:t>on</a:t>
            </a:r>
            <a:r>
              <a:rPr lang="pt-BR" sz="600" dirty="0"/>
              <a:t> </a:t>
            </a:r>
            <a:r>
              <a:rPr lang="pt-BR" sz="600" dirty="0" err="1"/>
              <a:t>the</a:t>
            </a:r>
            <a:r>
              <a:rPr lang="pt-BR" sz="600" dirty="0"/>
              <a:t> </a:t>
            </a:r>
            <a:r>
              <a:rPr lang="pt-BR" sz="600" dirty="0" err="1"/>
              <a:t>surface</a:t>
            </a:r>
            <a:r>
              <a:rPr lang="pt-BR" sz="600" dirty="0"/>
              <a:t> </a:t>
            </a:r>
            <a:r>
              <a:rPr lang="pt-BR" sz="600" dirty="0" err="1"/>
              <a:t>of</a:t>
            </a:r>
            <a:r>
              <a:rPr lang="pt-BR" sz="600" dirty="0"/>
              <a:t> </a:t>
            </a:r>
            <a:r>
              <a:rPr lang="pt-BR" sz="600" dirty="0" err="1"/>
              <a:t>his</a:t>
            </a:r>
            <a:r>
              <a:rPr lang="pt-BR" sz="600" dirty="0"/>
              <a:t> </a:t>
            </a:r>
            <a:r>
              <a:rPr lang="pt-BR" sz="600" dirty="0" err="1"/>
              <a:t>right</a:t>
            </a:r>
            <a:r>
              <a:rPr lang="pt-BR" sz="600" dirty="0"/>
              <a:t> </a:t>
            </a:r>
            <a:r>
              <a:rPr lang="pt-BR" sz="600" dirty="0" err="1"/>
              <a:t>eye</a:t>
            </a:r>
            <a:r>
              <a:rPr lang="pt-BR" sz="600" dirty="0"/>
              <a:t>. </a:t>
            </a:r>
            <a:r>
              <a:rPr lang="pt-BR" sz="600" dirty="0" err="1"/>
              <a:t>There</a:t>
            </a:r>
            <a:r>
              <a:rPr lang="pt-BR" sz="600" dirty="0"/>
              <a:t> </a:t>
            </a:r>
            <a:r>
              <a:rPr lang="pt-BR" sz="600" dirty="0" err="1"/>
              <a:t>were</a:t>
            </a:r>
            <a:r>
              <a:rPr lang="pt-BR" sz="600" dirty="0"/>
              <a:t> no visual </a:t>
            </a:r>
            <a:r>
              <a:rPr lang="pt-BR" sz="600" dirty="0" err="1"/>
              <a:t>symptoms</a:t>
            </a:r>
            <a:r>
              <a:rPr lang="pt-BR" sz="600" dirty="0"/>
              <a:t> </a:t>
            </a:r>
            <a:r>
              <a:rPr lang="pt-BR" sz="600" dirty="0" err="1"/>
              <a:t>nor</a:t>
            </a:r>
            <a:r>
              <a:rPr lang="pt-BR" sz="600" dirty="0"/>
              <a:t> </a:t>
            </a:r>
            <a:r>
              <a:rPr lang="pt-BR" sz="600" dirty="0" err="1"/>
              <a:t>any</a:t>
            </a:r>
            <a:r>
              <a:rPr lang="pt-BR" sz="600" dirty="0"/>
              <a:t> </a:t>
            </a:r>
            <a:r>
              <a:rPr lang="pt-BR" sz="600" dirty="0" err="1"/>
              <a:t>previous</a:t>
            </a:r>
            <a:r>
              <a:rPr lang="pt-BR" sz="600" dirty="0"/>
              <a:t> ocular </a:t>
            </a:r>
            <a:r>
              <a:rPr lang="pt-BR" sz="600" dirty="0" err="1"/>
              <a:t>surgery</a:t>
            </a:r>
            <a:r>
              <a:rPr lang="pt-BR" sz="600" dirty="0"/>
              <a:t> </a:t>
            </a:r>
            <a:r>
              <a:rPr lang="pt-BR" sz="600" dirty="0" err="1"/>
              <a:t>or</a:t>
            </a:r>
            <a:r>
              <a:rPr lang="pt-BR" sz="600" dirty="0"/>
              <a:t> trauma. </a:t>
            </a:r>
            <a:r>
              <a:rPr lang="pt-BR" sz="600" dirty="0" err="1"/>
              <a:t>Examination</a:t>
            </a:r>
            <a:r>
              <a:rPr lang="pt-BR" sz="600" dirty="0"/>
              <a:t> </a:t>
            </a:r>
            <a:r>
              <a:rPr lang="pt-BR" sz="600" dirty="0" err="1"/>
              <a:t>revealed</a:t>
            </a:r>
            <a:r>
              <a:rPr lang="pt-BR" sz="600" dirty="0"/>
              <a:t> a </a:t>
            </a:r>
            <a:r>
              <a:rPr lang="pt-BR" sz="600" dirty="0" err="1"/>
              <a:t>nonpigmented</a:t>
            </a:r>
            <a:r>
              <a:rPr lang="pt-BR" sz="600" dirty="0"/>
              <a:t> </a:t>
            </a:r>
            <a:r>
              <a:rPr lang="pt-BR" sz="600" dirty="0" err="1"/>
              <a:t>vascularized</a:t>
            </a:r>
            <a:r>
              <a:rPr lang="pt-BR" sz="600" dirty="0"/>
              <a:t> </a:t>
            </a:r>
            <a:r>
              <a:rPr lang="pt-BR" sz="600" dirty="0" err="1"/>
              <a:t>conjunctival</a:t>
            </a:r>
            <a:r>
              <a:rPr lang="pt-BR" sz="600" dirty="0"/>
              <a:t> </a:t>
            </a:r>
            <a:r>
              <a:rPr lang="pt-BR" sz="600" dirty="0" err="1"/>
              <a:t>nodule</a:t>
            </a:r>
            <a:r>
              <a:rPr lang="pt-BR" sz="600" dirty="0"/>
              <a:t> </a:t>
            </a:r>
            <a:r>
              <a:rPr lang="pt-BR" sz="600" dirty="0" err="1"/>
              <a:t>sorrounded</a:t>
            </a:r>
            <a:r>
              <a:rPr lang="pt-BR" sz="600" dirty="0"/>
              <a:t> </a:t>
            </a:r>
            <a:r>
              <a:rPr lang="pt-BR" sz="600" dirty="0" err="1"/>
              <a:t>by</a:t>
            </a:r>
            <a:r>
              <a:rPr lang="pt-BR" sz="600" dirty="0"/>
              <a:t> a </a:t>
            </a:r>
            <a:r>
              <a:rPr lang="pt-BR" sz="600" dirty="0" err="1"/>
              <a:t>pigmented</a:t>
            </a:r>
            <a:r>
              <a:rPr lang="pt-BR" sz="600" dirty="0"/>
              <a:t> </a:t>
            </a:r>
            <a:r>
              <a:rPr lang="pt-BR" sz="600" dirty="0" err="1"/>
              <a:t>area</a:t>
            </a:r>
            <a:r>
              <a:rPr lang="pt-BR" sz="600" dirty="0"/>
              <a:t> </a:t>
            </a:r>
            <a:r>
              <a:rPr lang="pt-BR" sz="600" dirty="0" err="1"/>
              <a:t>without</a:t>
            </a:r>
            <a:r>
              <a:rPr lang="pt-BR" sz="600" dirty="0"/>
              <a:t> </a:t>
            </a:r>
            <a:r>
              <a:rPr lang="pt-BR" sz="600" dirty="0" err="1"/>
              <a:t>any</a:t>
            </a:r>
            <a:r>
              <a:rPr lang="pt-BR" sz="600" dirty="0"/>
              <a:t> </a:t>
            </a:r>
            <a:r>
              <a:rPr lang="pt-BR" sz="600" dirty="0" err="1"/>
              <a:t>scleral</a:t>
            </a:r>
            <a:r>
              <a:rPr lang="pt-BR" sz="600" dirty="0"/>
              <a:t> </a:t>
            </a:r>
            <a:r>
              <a:rPr lang="pt-BR" sz="600" dirty="0" err="1"/>
              <a:t>attachment</a:t>
            </a:r>
            <a:r>
              <a:rPr lang="pt-BR" sz="600" dirty="0"/>
              <a:t>, </a:t>
            </a:r>
            <a:r>
              <a:rPr lang="pt-BR" sz="600" dirty="0" err="1"/>
              <a:t>leading</a:t>
            </a:r>
            <a:r>
              <a:rPr lang="pt-BR" sz="600" dirty="0"/>
              <a:t> </a:t>
            </a:r>
            <a:r>
              <a:rPr lang="pt-BR" sz="600" dirty="0" err="1"/>
              <a:t>to</a:t>
            </a:r>
            <a:r>
              <a:rPr lang="pt-BR" sz="600" dirty="0"/>
              <a:t> a </a:t>
            </a:r>
            <a:r>
              <a:rPr lang="pt-BR" sz="600" dirty="0" err="1"/>
              <a:t>diagnostic</a:t>
            </a:r>
            <a:r>
              <a:rPr lang="pt-BR" sz="600" dirty="0"/>
              <a:t> </a:t>
            </a:r>
            <a:r>
              <a:rPr lang="pt-BR" sz="600" dirty="0" err="1"/>
              <a:t>hypothesis</a:t>
            </a:r>
            <a:r>
              <a:rPr lang="pt-BR" sz="600" dirty="0"/>
              <a:t> </a:t>
            </a:r>
            <a:r>
              <a:rPr lang="pt-BR" sz="600" dirty="0" err="1"/>
              <a:t>of</a:t>
            </a:r>
            <a:r>
              <a:rPr lang="pt-BR" sz="600" dirty="0"/>
              <a:t> </a:t>
            </a:r>
            <a:r>
              <a:rPr lang="pt-BR" sz="600" dirty="0" err="1"/>
              <a:t>conjunctival</a:t>
            </a:r>
            <a:r>
              <a:rPr lang="pt-BR" sz="600" dirty="0"/>
              <a:t> melanoma </a:t>
            </a:r>
            <a:r>
              <a:rPr lang="pt-BR" sz="600" dirty="0" err="1"/>
              <a:t>with</a:t>
            </a:r>
            <a:r>
              <a:rPr lang="pt-BR" sz="600" dirty="0"/>
              <a:t> na </a:t>
            </a:r>
            <a:r>
              <a:rPr lang="pt-BR" sz="600" dirty="0" err="1"/>
              <a:t>amelanotic</a:t>
            </a:r>
            <a:r>
              <a:rPr lang="pt-BR" sz="600" dirty="0"/>
              <a:t> </a:t>
            </a:r>
            <a:r>
              <a:rPr lang="pt-BR" sz="600" dirty="0" err="1"/>
              <a:t>component</a:t>
            </a:r>
            <a:r>
              <a:rPr lang="pt-BR" sz="600" dirty="0"/>
              <a:t>. </a:t>
            </a:r>
            <a:r>
              <a:rPr lang="pt-BR" sz="600" dirty="0" err="1"/>
              <a:t>Differential</a:t>
            </a:r>
            <a:r>
              <a:rPr lang="pt-BR" sz="600" dirty="0"/>
              <a:t> </a:t>
            </a:r>
            <a:r>
              <a:rPr lang="pt-BR" sz="600" dirty="0" err="1"/>
              <a:t>diagnosis</a:t>
            </a:r>
            <a:r>
              <a:rPr lang="pt-BR" sz="600" dirty="0"/>
              <a:t> </a:t>
            </a:r>
            <a:r>
              <a:rPr lang="pt-BR" sz="600" dirty="0" err="1"/>
              <a:t>could</a:t>
            </a:r>
            <a:r>
              <a:rPr lang="pt-BR" sz="600" dirty="0"/>
              <a:t> include a </a:t>
            </a:r>
            <a:r>
              <a:rPr lang="pt-BR" sz="600" dirty="0" err="1"/>
              <a:t>foreign</a:t>
            </a:r>
            <a:r>
              <a:rPr lang="pt-BR" sz="600" dirty="0"/>
              <a:t> </a:t>
            </a:r>
            <a:r>
              <a:rPr lang="pt-BR" sz="600" dirty="0" err="1"/>
              <a:t>body-induced</a:t>
            </a:r>
            <a:r>
              <a:rPr lang="pt-BR" sz="600" dirty="0"/>
              <a:t> granuloma, </a:t>
            </a:r>
            <a:r>
              <a:rPr lang="pt-BR" sz="600" dirty="0" err="1"/>
              <a:t>pyogenic</a:t>
            </a:r>
            <a:r>
              <a:rPr lang="pt-BR" sz="600" dirty="0"/>
              <a:t> granuloma, </a:t>
            </a:r>
            <a:r>
              <a:rPr lang="pt-BR" sz="600" dirty="0" err="1"/>
              <a:t>conjunctival</a:t>
            </a:r>
            <a:r>
              <a:rPr lang="pt-BR" sz="600" dirty="0"/>
              <a:t> </a:t>
            </a:r>
            <a:r>
              <a:rPr lang="pt-BR" sz="600" dirty="0" err="1"/>
              <a:t>intraepithelial</a:t>
            </a:r>
            <a:r>
              <a:rPr lang="pt-BR" sz="600" dirty="0"/>
              <a:t> </a:t>
            </a:r>
            <a:r>
              <a:rPr lang="pt-BR" sz="600" dirty="0" err="1"/>
              <a:t>neoplasm</a:t>
            </a:r>
            <a:r>
              <a:rPr lang="pt-BR" sz="600" dirty="0"/>
              <a:t>. The </a:t>
            </a:r>
            <a:r>
              <a:rPr lang="pt-BR" sz="600" dirty="0" err="1"/>
              <a:t>conjunctival</a:t>
            </a:r>
            <a:r>
              <a:rPr lang="pt-BR" sz="600" dirty="0"/>
              <a:t> </a:t>
            </a:r>
            <a:r>
              <a:rPr lang="pt-BR" sz="600" dirty="0" err="1"/>
              <a:t>component</a:t>
            </a:r>
            <a:r>
              <a:rPr lang="pt-BR" sz="600" dirty="0"/>
              <a:t> </a:t>
            </a:r>
            <a:r>
              <a:rPr lang="pt-BR" sz="600" dirty="0" err="1"/>
              <a:t>was</a:t>
            </a:r>
            <a:r>
              <a:rPr lang="pt-BR" sz="600" dirty="0"/>
              <a:t> </a:t>
            </a:r>
            <a:r>
              <a:rPr lang="pt-BR" sz="600" dirty="0" err="1"/>
              <a:t>surgically</a:t>
            </a:r>
            <a:r>
              <a:rPr lang="pt-BR" sz="600" dirty="0"/>
              <a:t> </a:t>
            </a:r>
            <a:r>
              <a:rPr lang="pt-BR" sz="600" dirty="0" err="1"/>
              <a:t>removed</a:t>
            </a:r>
            <a:r>
              <a:rPr lang="pt-BR" sz="600" dirty="0"/>
              <a:t> </a:t>
            </a:r>
            <a:r>
              <a:rPr lang="pt-BR" sz="600" dirty="0" err="1"/>
              <a:t>performing</a:t>
            </a:r>
            <a:r>
              <a:rPr lang="pt-BR" sz="600" dirty="0"/>
              <a:t> </a:t>
            </a:r>
            <a:r>
              <a:rPr lang="pt-BR" sz="600" dirty="0" err="1"/>
              <a:t>the</a:t>
            </a:r>
            <a:r>
              <a:rPr lang="pt-BR" sz="600" dirty="0"/>
              <a:t> </a:t>
            </a:r>
            <a:r>
              <a:rPr lang="pt-BR" sz="600" dirty="0" err="1"/>
              <a:t>wide</a:t>
            </a:r>
            <a:r>
              <a:rPr lang="pt-BR" sz="600" dirty="0"/>
              <a:t> "no </a:t>
            </a:r>
            <a:r>
              <a:rPr lang="pt-BR" sz="600" dirty="0" err="1"/>
              <a:t>touch</a:t>
            </a:r>
            <a:r>
              <a:rPr lang="pt-BR" sz="600" dirty="0"/>
              <a:t>"  </a:t>
            </a:r>
            <a:r>
              <a:rPr lang="pt-BR" sz="600" dirty="0" err="1"/>
              <a:t>technique</a:t>
            </a:r>
            <a:r>
              <a:rPr lang="pt-BR" sz="600" dirty="0"/>
              <a:t> </a:t>
            </a:r>
            <a:r>
              <a:rPr lang="pt-BR" sz="600" dirty="0" err="1"/>
              <a:t>of</a:t>
            </a:r>
            <a:r>
              <a:rPr lang="pt-BR" sz="600" dirty="0"/>
              <a:t> </a:t>
            </a:r>
            <a:r>
              <a:rPr lang="pt-BR" sz="600" dirty="0" err="1"/>
              <a:t>conjunctivectomy</a:t>
            </a:r>
            <a:r>
              <a:rPr lang="pt-BR" sz="600" dirty="0"/>
              <a:t>, </a:t>
            </a:r>
            <a:r>
              <a:rPr lang="pt-BR" sz="600" dirty="0" err="1"/>
              <a:t>achieving</a:t>
            </a:r>
            <a:r>
              <a:rPr lang="pt-BR" sz="600" dirty="0"/>
              <a:t> tumor-</a:t>
            </a:r>
            <a:r>
              <a:rPr lang="pt-BR" sz="600" dirty="0" err="1"/>
              <a:t>free</a:t>
            </a:r>
            <a:r>
              <a:rPr lang="pt-BR" sz="600" dirty="0"/>
              <a:t> </a:t>
            </a:r>
            <a:r>
              <a:rPr lang="pt-BR" sz="600" dirty="0" err="1"/>
              <a:t>margins</a:t>
            </a:r>
            <a:r>
              <a:rPr lang="pt-BR" sz="600" dirty="0"/>
              <a:t> </a:t>
            </a:r>
            <a:r>
              <a:rPr lang="pt-BR" sz="600" dirty="0" err="1"/>
              <a:t>of</a:t>
            </a:r>
            <a:r>
              <a:rPr lang="pt-BR" sz="600" dirty="0"/>
              <a:t> 5 mm, </a:t>
            </a:r>
            <a:r>
              <a:rPr lang="pt-BR" sz="600" dirty="0" err="1"/>
              <a:t>and</a:t>
            </a:r>
            <a:r>
              <a:rPr lang="pt-BR" sz="600" dirty="0"/>
              <a:t> </a:t>
            </a:r>
            <a:r>
              <a:rPr lang="pt-BR" sz="600" dirty="0" err="1"/>
              <a:t>followed</a:t>
            </a:r>
            <a:r>
              <a:rPr lang="pt-BR" sz="600" dirty="0"/>
              <a:t> </a:t>
            </a:r>
            <a:r>
              <a:rPr lang="pt-BR" sz="600" dirty="0" err="1"/>
              <a:t>by</a:t>
            </a:r>
            <a:r>
              <a:rPr lang="pt-BR" sz="600" dirty="0"/>
              <a:t> </a:t>
            </a:r>
            <a:r>
              <a:rPr lang="pt-BR" sz="600" dirty="0" err="1"/>
              <a:t>double</a:t>
            </a:r>
            <a:r>
              <a:rPr lang="pt-BR" sz="600" dirty="0"/>
              <a:t> </a:t>
            </a:r>
            <a:r>
              <a:rPr lang="pt-BR" sz="600" dirty="0" err="1"/>
              <a:t>freeze-thaw</a:t>
            </a:r>
            <a:r>
              <a:rPr lang="pt-BR" sz="600" dirty="0"/>
              <a:t> </a:t>
            </a:r>
            <a:r>
              <a:rPr lang="pt-BR" sz="600" dirty="0" err="1"/>
              <a:t>cryotherapy</a:t>
            </a:r>
            <a:r>
              <a:rPr lang="pt-BR" sz="600" dirty="0"/>
              <a:t>. </a:t>
            </a:r>
            <a:r>
              <a:rPr lang="pt-BR" sz="600" dirty="0" err="1"/>
              <a:t>Closure</a:t>
            </a:r>
            <a:r>
              <a:rPr lang="pt-BR" sz="600" dirty="0"/>
              <a:t> </a:t>
            </a:r>
            <a:r>
              <a:rPr lang="pt-BR" sz="600" dirty="0" err="1"/>
              <a:t>was</a:t>
            </a:r>
            <a:r>
              <a:rPr lang="pt-BR" sz="600" dirty="0"/>
              <a:t> </a:t>
            </a:r>
            <a:r>
              <a:rPr lang="pt-BR" sz="600" dirty="0" err="1"/>
              <a:t>achieved</a:t>
            </a:r>
            <a:r>
              <a:rPr lang="pt-BR" sz="600" dirty="0"/>
              <a:t> </a:t>
            </a:r>
            <a:r>
              <a:rPr lang="pt-BR" sz="600" dirty="0" err="1"/>
              <a:t>by</a:t>
            </a:r>
            <a:r>
              <a:rPr lang="pt-BR" sz="600" dirty="0"/>
              <a:t> </a:t>
            </a:r>
            <a:r>
              <a:rPr lang="pt-BR" sz="600" dirty="0" err="1"/>
              <a:t>amniotic</a:t>
            </a:r>
            <a:r>
              <a:rPr lang="pt-BR" sz="600" dirty="0"/>
              <a:t> </a:t>
            </a:r>
            <a:r>
              <a:rPr lang="pt-BR" sz="600" dirty="0" err="1"/>
              <a:t>membrane</a:t>
            </a:r>
            <a:r>
              <a:rPr lang="pt-BR" sz="600" dirty="0"/>
              <a:t> </a:t>
            </a:r>
            <a:r>
              <a:rPr lang="pt-BR" sz="600" dirty="0" err="1"/>
              <a:t>transplantation</a:t>
            </a:r>
            <a:r>
              <a:rPr lang="pt-BR" sz="600" dirty="0"/>
              <a:t>.</a:t>
            </a:r>
            <a:endParaRPr lang="pt-BR" altLang="pt-BR" sz="600" dirty="0">
              <a:solidFill>
                <a:srgbClr val="FF0000"/>
              </a:solidFill>
            </a:endParaRPr>
          </a:p>
        </p:txBody>
      </p:sp>
      <p:sp>
        <p:nvSpPr>
          <p:cNvPr id="14343" name="CaixaDeTexto 11">
            <a:extLst>
              <a:ext uri="{FF2B5EF4-FFF2-40B4-BE49-F238E27FC236}">
                <a16:creationId xmlns:a16="http://schemas.microsoft.com/office/drawing/2014/main" id="{6DD01C8B-0979-4DBF-B7D8-71271FF7F7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2392" y="1228467"/>
            <a:ext cx="2299607" cy="155419"/>
          </a:xfrm>
          <a:prstGeom prst="rect">
            <a:avLst/>
          </a:prstGeom>
          <a:solidFill>
            <a:srgbClr val="00457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8571" tIns="28571" rIns="28571" bIns="28571" anchor="ctr">
            <a:spAutoFit/>
          </a:bodyPr>
          <a:lstStyle>
            <a:lvl1pPr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pt-BR" altLang="pt-BR" sz="635" b="1" dirty="0">
                <a:solidFill>
                  <a:schemeClr val="bg1"/>
                </a:solidFill>
              </a:rPr>
              <a:t>IMAGES 3, 4 AND 5</a:t>
            </a:r>
          </a:p>
        </p:txBody>
      </p:sp>
      <p:sp>
        <p:nvSpPr>
          <p:cNvPr id="14345" name="CaixaDeTexto 17">
            <a:extLst>
              <a:ext uri="{FF2B5EF4-FFF2-40B4-BE49-F238E27FC236}">
                <a16:creationId xmlns:a16="http://schemas.microsoft.com/office/drawing/2014/main" id="{CAE8CA50-970D-4B65-A70B-3EABD6A31A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926" y="4325177"/>
            <a:ext cx="2228208" cy="155419"/>
          </a:xfrm>
          <a:prstGeom prst="rect">
            <a:avLst/>
          </a:prstGeom>
          <a:solidFill>
            <a:srgbClr val="00457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8571" tIns="28571" rIns="28571" bIns="28571" anchor="ctr">
            <a:spAutoFit/>
          </a:bodyPr>
          <a:lstStyle>
            <a:lvl1pPr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pt-BR" altLang="pt-BR" sz="635" b="1" dirty="0">
                <a:solidFill>
                  <a:schemeClr val="bg1"/>
                </a:solidFill>
              </a:rPr>
              <a:t>CONCLUSION</a:t>
            </a:r>
          </a:p>
        </p:txBody>
      </p:sp>
      <p:sp>
        <p:nvSpPr>
          <p:cNvPr id="14346" name="CaixaDeTexto 18">
            <a:extLst>
              <a:ext uri="{FF2B5EF4-FFF2-40B4-BE49-F238E27FC236}">
                <a16:creationId xmlns:a16="http://schemas.microsoft.com/office/drawing/2014/main" id="{E4981E53-3D48-48CC-98B0-024A826B89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4425" y="4477297"/>
            <a:ext cx="2223760" cy="1050496"/>
          </a:xfrm>
          <a:prstGeom prst="rect">
            <a:avLst/>
          </a:prstGeom>
          <a:noFill/>
          <a:ln w="12700">
            <a:solidFill>
              <a:srgbClr val="00457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28571" tIns="28571" rIns="28571" bIns="28571"/>
          <a:lstStyle>
            <a:lvl1pPr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pt-BR" sz="600" dirty="0" err="1"/>
              <a:t>When</a:t>
            </a:r>
            <a:r>
              <a:rPr lang="pt-BR" sz="600" dirty="0"/>
              <a:t> </a:t>
            </a:r>
            <a:r>
              <a:rPr lang="pt-BR" sz="600" dirty="0" err="1"/>
              <a:t>prognosis</a:t>
            </a:r>
            <a:r>
              <a:rPr lang="pt-BR" sz="600" dirty="0"/>
              <a:t> </a:t>
            </a:r>
            <a:r>
              <a:rPr lang="pt-BR" sz="600" dirty="0" err="1"/>
              <a:t>is</a:t>
            </a:r>
            <a:r>
              <a:rPr lang="pt-BR" sz="600" dirty="0"/>
              <a:t> </a:t>
            </a:r>
            <a:r>
              <a:rPr lang="pt-BR" sz="600" dirty="0" err="1"/>
              <a:t>concerned</a:t>
            </a:r>
            <a:r>
              <a:rPr lang="pt-BR" sz="600" dirty="0"/>
              <a:t>, </a:t>
            </a:r>
            <a:r>
              <a:rPr lang="pt-BR" sz="600" dirty="0" err="1"/>
              <a:t>the</a:t>
            </a:r>
            <a:r>
              <a:rPr lang="pt-BR" sz="600" dirty="0"/>
              <a:t> </a:t>
            </a:r>
            <a:r>
              <a:rPr lang="pt-BR" sz="600" dirty="0" err="1"/>
              <a:t>most</a:t>
            </a:r>
            <a:r>
              <a:rPr lang="pt-BR" sz="600" dirty="0"/>
              <a:t> </a:t>
            </a:r>
            <a:r>
              <a:rPr lang="pt-BR" sz="600" dirty="0" err="1"/>
              <a:t>important</a:t>
            </a:r>
            <a:r>
              <a:rPr lang="pt-BR" sz="600" dirty="0"/>
              <a:t> </a:t>
            </a:r>
            <a:r>
              <a:rPr lang="pt-BR" sz="600" dirty="0" err="1"/>
              <a:t>aspect</a:t>
            </a:r>
            <a:r>
              <a:rPr lang="pt-BR" sz="600" dirty="0"/>
              <a:t> </a:t>
            </a:r>
            <a:r>
              <a:rPr lang="pt-BR" sz="600" dirty="0" err="1"/>
              <a:t>of</a:t>
            </a:r>
            <a:r>
              <a:rPr lang="pt-BR" sz="600" dirty="0"/>
              <a:t> </a:t>
            </a:r>
            <a:r>
              <a:rPr lang="pt-BR" sz="600" dirty="0" err="1"/>
              <a:t>the</a:t>
            </a:r>
            <a:r>
              <a:rPr lang="pt-BR" sz="600" dirty="0"/>
              <a:t> </a:t>
            </a:r>
            <a:r>
              <a:rPr lang="pt-BR" sz="600" dirty="0" err="1"/>
              <a:t>treatment</a:t>
            </a:r>
            <a:r>
              <a:rPr lang="pt-BR" sz="600" dirty="0"/>
              <a:t> </a:t>
            </a:r>
            <a:r>
              <a:rPr lang="pt-BR" sz="600" dirty="0" err="1"/>
              <a:t>is</a:t>
            </a:r>
            <a:r>
              <a:rPr lang="pt-BR" sz="600" dirty="0"/>
              <a:t> a </a:t>
            </a:r>
            <a:r>
              <a:rPr lang="pt-BR" sz="600" dirty="0" err="1"/>
              <a:t>proper</a:t>
            </a:r>
            <a:r>
              <a:rPr lang="pt-BR" sz="600" dirty="0"/>
              <a:t> </a:t>
            </a:r>
            <a:r>
              <a:rPr lang="pt-BR" sz="600" dirty="0" err="1"/>
              <a:t>first</a:t>
            </a:r>
            <a:r>
              <a:rPr lang="pt-BR" sz="600" dirty="0"/>
              <a:t> </a:t>
            </a:r>
            <a:r>
              <a:rPr lang="pt-BR" sz="600" dirty="0" err="1"/>
              <a:t>surgical</a:t>
            </a:r>
            <a:r>
              <a:rPr lang="pt-BR" sz="600" dirty="0"/>
              <a:t> </a:t>
            </a:r>
            <a:r>
              <a:rPr lang="pt-BR" sz="600" dirty="0" err="1"/>
              <a:t>intervention</a:t>
            </a:r>
            <a:r>
              <a:rPr lang="pt-BR" sz="600" dirty="0"/>
              <a:t>. A “no </a:t>
            </a:r>
            <a:r>
              <a:rPr lang="pt-BR" sz="600" dirty="0" err="1"/>
              <a:t>touch</a:t>
            </a:r>
            <a:r>
              <a:rPr lang="pt-BR" sz="600" dirty="0"/>
              <a:t>” </a:t>
            </a:r>
            <a:r>
              <a:rPr lang="pt-BR" sz="600" dirty="0" err="1"/>
              <a:t>technique</a:t>
            </a:r>
            <a:r>
              <a:rPr lang="pt-BR" sz="600" dirty="0"/>
              <a:t> </a:t>
            </a:r>
            <a:r>
              <a:rPr lang="pt-BR" sz="600" dirty="0" err="1"/>
              <a:t>excision</a:t>
            </a:r>
            <a:r>
              <a:rPr lang="pt-BR" sz="600" dirty="0"/>
              <a:t> </a:t>
            </a:r>
            <a:r>
              <a:rPr lang="pt-BR" sz="600" dirty="0" err="1"/>
              <a:t>should</a:t>
            </a:r>
            <a:r>
              <a:rPr lang="pt-BR" sz="600" dirty="0"/>
              <a:t> </a:t>
            </a:r>
            <a:r>
              <a:rPr lang="pt-BR" sz="600" dirty="0" err="1"/>
              <a:t>be</a:t>
            </a:r>
            <a:r>
              <a:rPr lang="pt-BR" sz="600" dirty="0"/>
              <a:t> </a:t>
            </a:r>
            <a:r>
              <a:rPr lang="pt-BR" sz="600" dirty="0" err="1"/>
              <a:t>performed</a:t>
            </a:r>
            <a:r>
              <a:rPr lang="pt-BR" sz="600" dirty="0"/>
              <a:t> </a:t>
            </a:r>
            <a:r>
              <a:rPr lang="pt-BR" sz="600" dirty="0" err="1"/>
              <a:t>with</a:t>
            </a:r>
            <a:r>
              <a:rPr lang="pt-BR" sz="600" dirty="0"/>
              <a:t> </a:t>
            </a:r>
            <a:r>
              <a:rPr lang="pt-BR" sz="600" dirty="0" err="1"/>
              <a:t>wide</a:t>
            </a:r>
            <a:r>
              <a:rPr lang="pt-BR" sz="600" dirty="0"/>
              <a:t> </a:t>
            </a:r>
            <a:r>
              <a:rPr lang="pt-BR" sz="600" dirty="0" err="1"/>
              <a:t>margins</a:t>
            </a:r>
            <a:r>
              <a:rPr lang="pt-BR" sz="600" dirty="0"/>
              <a:t> (</a:t>
            </a:r>
            <a:r>
              <a:rPr lang="pt-BR" sz="600" dirty="0" err="1"/>
              <a:t>at</a:t>
            </a:r>
            <a:r>
              <a:rPr lang="pt-BR" sz="600" dirty="0"/>
              <a:t> </a:t>
            </a:r>
            <a:r>
              <a:rPr lang="pt-BR" sz="600" dirty="0" err="1"/>
              <a:t>least</a:t>
            </a:r>
            <a:r>
              <a:rPr lang="pt-BR" sz="600" dirty="0"/>
              <a:t> 4 mm) </a:t>
            </a:r>
            <a:r>
              <a:rPr lang="pt-BR" sz="600" dirty="0" err="1"/>
              <a:t>from</a:t>
            </a:r>
            <a:r>
              <a:rPr lang="pt-BR" sz="600" dirty="0"/>
              <a:t> </a:t>
            </a:r>
            <a:r>
              <a:rPr lang="pt-BR" sz="600" dirty="0" err="1"/>
              <a:t>the</a:t>
            </a:r>
            <a:r>
              <a:rPr lang="pt-BR" sz="600" dirty="0"/>
              <a:t> </a:t>
            </a:r>
            <a:r>
              <a:rPr lang="pt-BR" sz="600" dirty="0" err="1"/>
              <a:t>apparent</a:t>
            </a:r>
            <a:r>
              <a:rPr lang="pt-BR" sz="600" dirty="0"/>
              <a:t> </a:t>
            </a:r>
            <a:r>
              <a:rPr lang="pt-BR" sz="600" dirty="0" err="1"/>
              <a:t>lesion</a:t>
            </a:r>
            <a:r>
              <a:rPr lang="pt-BR" sz="600" dirty="0"/>
              <a:t>. Tumor </a:t>
            </a:r>
            <a:r>
              <a:rPr lang="pt-BR" sz="600" dirty="0" err="1"/>
              <a:t>cells</a:t>
            </a:r>
            <a:r>
              <a:rPr lang="pt-BR" sz="600" dirty="0"/>
              <a:t> </a:t>
            </a:r>
            <a:r>
              <a:rPr lang="pt-BR" sz="600" dirty="0" err="1"/>
              <a:t>should</a:t>
            </a:r>
            <a:r>
              <a:rPr lang="pt-BR" sz="600" dirty="0"/>
              <a:t> </a:t>
            </a:r>
            <a:r>
              <a:rPr lang="pt-BR" sz="600" dirty="0" err="1"/>
              <a:t>not</a:t>
            </a:r>
            <a:r>
              <a:rPr lang="pt-BR" sz="600" dirty="0"/>
              <a:t> </a:t>
            </a:r>
            <a:r>
              <a:rPr lang="pt-BR" sz="600" dirty="0" err="1"/>
              <a:t>be</a:t>
            </a:r>
            <a:r>
              <a:rPr lang="pt-BR" sz="600" dirty="0"/>
              <a:t> </a:t>
            </a:r>
            <a:r>
              <a:rPr lang="pt-BR" sz="600" dirty="0" err="1"/>
              <a:t>irrigated</a:t>
            </a:r>
            <a:r>
              <a:rPr lang="pt-BR" sz="600" dirty="0"/>
              <a:t>, </a:t>
            </a:r>
            <a:r>
              <a:rPr lang="pt-BR" sz="600" dirty="0" err="1"/>
              <a:t>only</a:t>
            </a:r>
            <a:r>
              <a:rPr lang="pt-BR" sz="600" dirty="0"/>
              <a:t> normal </a:t>
            </a:r>
            <a:r>
              <a:rPr lang="pt-BR" sz="600" dirty="0" err="1"/>
              <a:t>conjunctiva</a:t>
            </a:r>
            <a:r>
              <a:rPr lang="pt-BR" sz="600" dirty="0"/>
              <a:t> </a:t>
            </a:r>
            <a:r>
              <a:rPr lang="pt-BR" sz="600" dirty="0" err="1"/>
              <a:t>should</a:t>
            </a:r>
            <a:r>
              <a:rPr lang="pt-BR" sz="600" dirty="0"/>
              <a:t> </a:t>
            </a:r>
            <a:r>
              <a:rPr lang="pt-BR" sz="600" dirty="0" err="1"/>
              <a:t>be</a:t>
            </a:r>
            <a:r>
              <a:rPr lang="pt-BR" sz="600" dirty="0"/>
              <a:t> </a:t>
            </a:r>
            <a:r>
              <a:rPr lang="pt-BR" sz="600" dirty="0" err="1"/>
              <a:t>manipulated</a:t>
            </a:r>
            <a:r>
              <a:rPr lang="pt-BR" sz="600" dirty="0"/>
              <a:t> </a:t>
            </a:r>
            <a:r>
              <a:rPr lang="pt-BR" sz="600" dirty="0" err="1"/>
              <a:t>with</a:t>
            </a:r>
            <a:r>
              <a:rPr lang="pt-BR" sz="600" dirty="0"/>
              <a:t> </a:t>
            </a:r>
            <a:r>
              <a:rPr lang="pt-BR" sz="600" dirty="0" err="1"/>
              <a:t>instruments</a:t>
            </a:r>
            <a:r>
              <a:rPr lang="pt-BR" sz="600" dirty="0"/>
              <a:t>; a clean set </a:t>
            </a:r>
            <a:r>
              <a:rPr lang="pt-BR" sz="600" dirty="0" err="1"/>
              <a:t>of</a:t>
            </a:r>
            <a:r>
              <a:rPr lang="pt-BR" sz="600" dirty="0"/>
              <a:t> </a:t>
            </a:r>
            <a:r>
              <a:rPr lang="pt-BR" sz="600" dirty="0" err="1"/>
              <a:t>instruments</a:t>
            </a:r>
            <a:r>
              <a:rPr lang="pt-BR" sz="600" dirty="0"/>
              <a:t> </a:t>
            </a:r>
            <a:r>
              <a:rPr lang="pt-BR" sz="600" dirty="0" err="1"/>
              <a:t>should</a:t>
            </a:r>
            <a:r>
              <a:rPr lang="pt-BR" sz="600" dirty="0"/>
              <a:t> </a:t>
            </a:r>
            <a:r>
              <a:rPr lang="pt-BR" sz="600" dirty="0" err="1"/>
              <a:t>be</a:t>
            </a:r>
            <a:r>
              <a:rPr lang="pt-BR" sz="600" dirty="0"/>
              <a:t> </a:t>
            </a:r>
            <a:r>
              <a:rPr lang="pt-BR" sz="600" dirty="0" err="1"/>
              <a:t>used</a:t>
            </a:r>
            <a:r>
              <a:rPr lang="pt-BR" sz="600" dirty="0"/>
              <a:t> </a:t>
            </a:r>
            <a:r>
              <a:rPr lang="pt-BR" sz="600" dirty="0" err="1"/>
              <a:t>after</a:t>
            </a:r>
            <a:r>
              <a:rPr lang="pt-BR" sz="600" dirty="0"/>
              <a:t> </a:t>
            </a:r>
            <a:r>
              <a:rPr lang="pt-BR" sz="600" dirty="0" err="1"/>
              <a:t>resection</a:t>
            </a:r>
            <a:r>
              <a:rPr lang="pt-BR" sz="600" dirty="0"/>
              <a:t> </a:t>
            </a:r>
            <a:r>
              <a:rPr lang="pt-BR" sz="600" dirty="0" err="1"/>
              <a:t>of</a:t>
            </a:r>
            <a:r>
              <a:rPr lang="pt-BR" sz="600" dirty="0"/>
              <a:t> </a:t>
            </a:r>
            <a:r>
              <a:rPr lang="pt-BR" sz="600" dirty="0" err="1"/>
              <a:t>the</a:t>
            </a:r>
            <a:r>
              <a:rPr lang="pt-BR" sz="600" dirty="0"/>
              <a:t> tumor. It </a:t>
            </a:r>
            <a:r>
              <a:rPr lang="pt-BR" sz="600" dirty="0" err="1"/>
              <a:t>is</a:t>
            </a:r>
            <a:r>
              <a:rPr lang="pt-BR" sz="600" dirty="0"/>
              <a:t> crucial </a:t>
            </a:r>
            <a:r>
              <a:rPr lang="pt-BR" sz="600" dirty="0" err="1"/>
              <a:t>to</a:t>
            </a:r>
            <a:r>
              <a:rPr lang="pt-BR" sz="600" dirty="0"/>
              <a:t> </a:t>
            </a:r>
            <a:r>
              <a:rPr lang="pt-BR" sz="600" dirty="0" err="1"/>
              <a:t>complement</a:t>
            </a:r>
            <a:r>
              <a:rPr lang="pt-BR" sz="600" dirty="0"/>
              <a:t> </a:t>
            </a:r>
            <a:r>
              <a:rPr lang="pt-BR" sz="600" dirty="0" err="1"/>
              <a:t>surgical</a:t>
            </a:r>
            <a:r>
              <a:rPr lang="pt-BR" sz="600" dirty="0"/>
              <a:t> </a:t>
            </a:r>
            <a:r>
              <a:rPr lang="pt-BR" sz="600" dirty="0" err="1"/>
              <a:t>excision</a:t>
            </a:r>
            <a:r>
              <a:rPr lang="pt-BR" sz="600" dirty="0"/>
              <a:t> </a:t>
            </a:r>
            <a:r>
              <a:rPr lang="pt-BR" sz="600" dirty="0" err="1"/>
              <a:t>with</a:t>
            </a:r>
            <a:r>
              <a:rPr lang="pt-BR" sz="600" dirty="0"/>
              <a:t> </a:t>
            </a:r>
            <a:r>
              <a:rPr lang="pt-BR" sz="600" dirty="0" err="1"/>
              <a:t>cryotherapy</a:t>
            </a:r>
            <a:r>
              <a:rPr lang="pt-BR" sz="600" dirty="0"/>
              <a:t> (</a:t>
            </a:r>
            <a:r>
              <a:rPr lang="pt-BR" sz="600" dirty="0" err="1"/>
              <a:t>double</a:t>
            </a:r>
            <a:r>
              <a:rPr lang="pt-BR" sz="600" dirty="0"/>
              <a:t> </a:t>
            </a:r>
            <a:r>
              <a:rPr lang="pt-BR" sz="600" dirty="0" err="1"/>
              <a:t>freeze-thaw</a:t>
            </a:r>
            <a:r>
              <a:rPr lang="pt-BR" sz="600" dirty="0"/>
              <a:t>) </a:t>
            </a:r>
            <a:r>
              <a:rPr lang="pt-BR" sz="600" dirty="0" err="1"/>
              <a:t>at</a:t>
            </a:r>
            <a:r>
              <a:rPr lang="pt-BR" sz="600" dirty="0"/>
              <a:t> </a:t>
            </a:r>
            <a:r>
              <a:rPr lang="pt-BR" sz="600" dirty="0" err="1"/>
              <a:t>the</a:t>
            </a:r>
            <a:r>
              <a:rPr lang="pt-BR" sz="600" dirty="0"/>
              <a:t> </a:t>
            </a:r>
            <a:r>
              <a:rPr lang="pt-BR" sz="600" dirty="0" err="1"/>
              <a:t>conjunctival</a:t>
            </a:r>
            <a:r>
              <a:rPr lang="pt-BR" sz="600" dirty="0"/>
              <a:t> </a:t>
            </a:r>
            <a:r>
              <a:rPr lang="pt-BR" sz="600" dirty="0" err="1"/>
              <a:t>margins</a:t>
            </a:r>
            <a:r>
              <a:rPr lang="pt-BR" sz="600" dirty="0"/>
              <a:t>. </a:t>
            </a:r>
            <a:r>
              <a:rPr lang="pt-BR" sz="600" dirty="0" err="1"/>
              <a:t>Adjunctive</a:t>
            </a:r>
            <a:r>
              <a:rPr lang="pt-BR" sz="600" dirty="0"/>
              <a:t> topical </a:t>
            </a:r>
            <a:r>
              <a:rPr lang="pt-BR" sz="600" dirty="0" err="1"/>
              <a:t>chemotherapy</a:t>
            </a:r>
            <a:r>
              <a:rPr lang="pt-BR" sz="600" dirty="0"/>
              <a:t>, </a:t>
            </a:r>
            <a:r>
              <a:rPr lang="pt-BR" sz="600" dirty="0" err="1"/>
              <a:t>typically</a:t>
            </a:r>
            <a:r>
              <a:rPr lang="pt-BR" sz="600" dirty="0"/>
              <a:t> </a:t>
            </a:r>
            <a:r>
              <a:rPr lang="pt-BR" sz="600" dirty="0" err="1"/>
              <a:t>with</a:t>
            </a:r>
            <a:r>
              <a:rPr lang="pt-BR" sz="600" dirty="0"/>
              <a:t> </a:t>
            </a:r>
            <a:r>
              <a:rPr lang="pt-BR" sz="600" dirty="0" err="1"/>
              <a:t>mitomycin</a:t>
            </a:r>
            <a:r>
              <a:rPr lang="pt-BR" sz="600" dirty="0"/>
              <a:t> C, </a:t>
            </a:r>
            <a:r>
              <a:rPr lang="pt-BR" sz="600" dirty="0" err="1"/>
              <a:t>can</a:t>
            </a:r>
            <a:r>
              <a:rPr lang="pt-BR" sz="600" dirty="0"/>
              <a:t> </a:t>
            </a:r>
            <a:r>
              <a:rPr lang="pt-BR" sz="600" dirty="0" err="1"/>
              <a:t>be</a:t>
            </a:r>
            <a:r>
              <a:rPr lang="pt-BR" sz="600" dirty="0"/>
              <a:t> </a:t>
            </a:r>
            <a:r>
              <a:rPr lang="pt-BR" sz="600" dirty="0" err="1"/>
              <a:t>used</a:t>
            </a:r>
            <a:r>
              <a:rPr lang="pt-BR" sz="600" dirty="0"/>
              <a:t> for </a:t>
            </a:r>
            <a:r>
              <a:rPr lang="pt-BR" sz="600" dirty="0" err="1"/>
              <a:t>recurrent</a:t>
            </a:r>
            <a:r>
              <a:rPr lang="pt-BR" sz="600" dirty="0"/>
              <a:t> </a:t>
            </a:r>
            <a:r>
              <a:rPr lang="pt-BR" sz="600" dirty="0" err="1"/>
              <a:t>or</a:t>
            </a:r>
            <a:r>
              <a:rPr lang="pt-BR" sz="600" dirty="0"/>
              <a:t> </a:t>
            </a:r>
            <a:r>
              <a:rPr lang="pt-BR" sz="600" dirty="0" err="1"/>
              <a:t>very</a:t>
            </a:r>
            <a:r>
              <a:rPr lang="pt-BR" sz="600" dirty="0"/>
              <a:t> </a:t>
            </a:r>
            <a:r>
              <a:rPr lang="pt-BR" sz="600" dirty="0" err="1"/>
              <a:t>extensive</a:t>
            </a:r>
            <a:r>
              <a:rPr lang="pt-BR" sz="600" dirty="0"/>
              <a:t> </a:t>
            </a:r>
            <a:r>
              <a:rPr lang="pt-BR" sz="600" dirty="0" err="1"/>
              <a:t>lesions</a:t>
            </a:r>
            <a:r>
              <a:rPr lang="pt-BR" sz="600" dirty="0"/>
              <a:t>.</a:t>
            </a:r>
            <a:endParaRPr lang="pt-BR" altLang="pt-BR" sz="600" dirty="0">
              <a:latin typeface="Calibri" panose="020F0502020204030204" pitchFamily="34" charset="0"/>
            </a:endParaRPr>
          </a:p>
        </p:txBody>
      </p:sp>
      <p:sp>
        <p:nvSpPr>
          <p:cNvPr id="14347" name="CaixaDeTexto 15">
            <a:extLst>
              <a:ext uri="{FF2B5EF4-FFF2-40B4-BE49-F238E27FC236}">
                <a16:creationId xmlns:a16="http://schemas.microsoft.com/office/drawing/2014/main" id="{AAA1BCFC-7001-4E4F-8271-44E08F9A4E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9448" y="4732919"/>
            <a:ext cx="2299607" cy="155419"/>
          </a:xfrm>
          <a:prstGeom prst="rect">
            <a:avLst/>
          </a:prstGeom>
          <a:solidFill>
            <a:srgbClr val="00457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8571" tIns="28571" rIns="28571" bIns="28571" anchor="ctr">
            <a:spAutoFit/>
          </a:bodyPr>
          <a:lstStyle>
            <a:lvl1pPr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pt-BR" altLang="pt-BR" sz="635" b="1" dirty="0">
                <a:solidFill>
                  <a:schemeClr val="bg1"/>
                </a:solidFill>
              </a:rPr>
              <a:t>REFERENCES</a:t>
            </a:r>
          </a:p>
        </p:txBody>
      </p:sp>
      <p:sp>
        <p:nvSpPr>
          <p:cNvPr id="14349" name="CaixaDeTexto 9">
            <a:extLst>
              <a:ext uri="{FF2B5EF4-FFF2-40B4-BE49-F238E27FC236}">
                <a16:creationId xmlns:a16="http://schemas.microsoft.com/office/drawing/2014/main" id="{C341A07E-E1C0-4839-8416-B663B2E0AD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4665" y="2815033"/>
            <a:ext cx="2233146" cy="155419"/>
          </a:xfrm>
          <a:prstGeom prst="rect">
            <a:avLst/>
          </a:prstGeom>
          <a:solidFill>
            <a:srgbClr val="00457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8571" tIns="28571" rIns="28571" bIns="28571" anchor="ctr">
            <a:spAutoFit/>
          </a:bodyPr>
          <a:lstStyle>
            <a:lvl1pPr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pt-BR" altLang="pt-BR" sz="635" b="1" dirty="0">
                <a:solidFill>
                  <a:schemeClr val="bg1"/>
                </a:solidFill>
              </a:rPr>
              <a:t>DISCUSSION</a:t>
            </a:r>
          </a:p>
        </p:txBody>
      </p:sp>
      <p:sp>
        <p:nvSpPr>
          <p:cNvPr id="2065" name="CaixaDeTexto 10">
            <a:extLst>
              <a:ext uri="{FF2B5EF4-FFF2-40B4-BE49-F238E27FC236}">
                <a16:creationId xmlns:a16="http://schemas.microsoft.com/office/drawing/2014/main" id="{49FC1339-58D1-44A3-A78F-F11AF08EED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3389" y="2970452"/>
            <a:ext cx="2217460" cy="1333372"/>
          </a:xfrm>
          <a:prstGeom prst="rect">
            <a:avLst/>
          </a:prstGeom>
          <a:noFill/>
          <a:ln w="12700">
            <a:solidFill>
              <a:srgbClr val="00457C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28571" tIns="28571" rIns="28571" bIns="28571"/>
          <a:lstStyle>
            <a:lvl1pPr>
              <a:defRPr sz="151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 marL="742950" indent="-285750">
              <a:defRPr sz="1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sz="113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sz="95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sz="95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defTabSz="4319588" eaLnBrk="0" fontAlgn="base" hangingPunct="0"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defTabSz="4319588" eaLnBrk="0" fontAlgn="base" hangingPunct="0"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defTabSz="4319588" eaLnBrk="0" fontAlgn="base" hangingPunct="0"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defTabSz="4319588" eaLnBrk="0" fontAlgn="base" hangingPunct="0"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/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conjunctival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melanoma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usually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presents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as a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pigmented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nodular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lesion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located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limbus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over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adjacent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area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PAM in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caucasian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elderly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population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Pigmentation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nodularity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changes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size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prominent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feeder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vessels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unusual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location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,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should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raise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suspicion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malignant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lesion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However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conjunctival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melanoma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uncommonly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amelanotic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reddish-pink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in color,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simulating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malignant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epithelial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neoplasm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such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conjunctival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intraepithelial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neoplasia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squamous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cell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carcinoma,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a more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benign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inflammatory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such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as nodular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episcleritis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pyogenic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granuloma. The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presence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cysts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amelanotic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lesion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favors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diagnosis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amelanotic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nevus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.  A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careful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evaluation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slit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lamp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should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done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before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surgical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excision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help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determinate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margins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amelanotic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lesions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B425E02-032B-4D57-BAC8-6481C4366B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7190" y="583091"/>
            <a:ext cx="4811889" cy="594179"/>
          </a:xfrm>
          <a:prstGeom prst="rect">
            <a:avLst/>
          </a:prstGeom>
          <a:solidFill>
            <a:srgbClr val="17375E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286">
              <a:solidFill>
                <a:schemeClr val="lt1"/>
              </a:solidFill>
            </a:endParaRPr>
          </a:p>
        </p:txBody>
      </p:sp>
      <p:sp>
        <p:nvSpPr>
          <p:cNvPr id="14356" name="CaixaDeTexto 3">
            <a:extLst>
              <a:ext uri="{FF2B5EF4-FFF2-40B4-BE49-F238E27FC236}">
                <a16:creationId xmlns:a16="http://schemas.microsoft.com/office/drawing/2014/main" id="{406DD46A-1983-4C28-967C-8D1D8CE465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9750" y="661206"/>
            <a:ext cx="5116930" cy="594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pt-BR" sz="950" b="1" dirty="0" err="1">
                <a:solidFill>
                  <a:schemeClr val="bg1"/>
                </a:solidFill>
              </a:rPr>
              <a:t>When</a:t>
            </a:r>
            <a:r>
              <a:rPr lang="pt-BR" sz="950" b="1" dirty="0">
                <a:solidFill>
                  <a:schemeClr val="bg1"/>
                </a:solidFill>
              </a:rPr>
              <a:t> In </a:t>
            </a:r>
            <a:r>
              <a:rPr lang="pt-BR" sz="950" b="1" dirty="0" err="1">
                <a:solidFill>
                  <a:schemeClr val="bg1"/>
                </a:solidFill>
              </a:rPr>
              <a:t>Doubt</a:t>
            </a:r>
            <a:r>
              <a:rPr lang="pt-BR" sz="950" b="1" dirty="0">
                <a:solidFill>
                  <a:schemeClr val="bg1"/>
                </a:solidFill>
              </a:rPr>
              <a:t> </a:t>
            </a:r>
            <a:r>
              <a:rPr lang="pt-BR" sz="950" b="1" dirty="0" err="1">
                <a:solidFill>
                  <a:schemeClr val="bg1"/>
                </a:solidFill>
              </a:rPr>
              <a:t>Cut</a:t>
            </a:r>
            <a:r>
              <a:rPr lang="pt-BR" sz="950" b="1" dirty="0">
                <a:solidFill>
                  <a:schemeClr val="bg1"/>
                </a:solidFill>
              </a:rPr>
              <a:t> It Out: Zero </a:t>
            </a:r>
            <a:r>
              <a:rPr lang="pt-BR" sz="950" b="1" dirty="0" err="1">
                <a:solidFill>
                  <a:schemeClr val="bg1"/>
                </a:solidFill>
              </a:rPr>
              <a:t>Tolerance</a:t>
            </a:r>
            <a:r>
              <a:rPr lang="pt-BR" sz="950" b="1" dirty="0">
                <a:solidFill>
                  <a:schemeClr val="bg1"/>
                </a:solidFill>
              </a:rPr>
              <a:t> For </a:t>
            </a:r>
            <a:r>
              <a:rPr lang="pt-BR" sz="950" b="1" dirty="0" err="1">
                <a:solidFill>
                  <a:schemeClr val="bg1"/>
                </a:solidFill>
              </a:rPr>
              <a:t>Conjunctival</a:t>
            </a:r>
            <a:r>
              <a:rPr lang="pt-BR" sz="950" b="1" dirty="0">
                <a:solidFill>
                  <a:schemeClr val="bg1"/>
                </a:solidFill>
              </a:rPr>
              <a:t> Melanoma </a:t>
            </a:r>
            <a:r>
              <a:rPr lang="pt-BR" sz="950" b="1" dirty="0" err="1">
                <a:solidFill>
                  <a:schemeClr val="bg1"/>
                </a:solidFill>
              </a:rPr>
              <a:t>Suspicion</a:t>
            </a:r>
            <a:endParaRPr lang="pt-BR" sz="950" b="1" dirty="0">
              <a:solidFill>
                <a:schemeClr val="bg1"/>
              </a:solidFill>
            </a:endParaRPr>
          </a:p>
          <a:p>
            <a:r>
              <a:rPr lang="pt-BR" sz="900" dirty="0">
                <a:solidFill>
                  <a:schemeClr val="bg1"/>
                </a:solidFill>
              </a:rPr>
              <a:t> </a:t>
            </a:r>
          </a:p>
          <a:p>
            <a:r>
              <a:rPr lang="pt-BR" sz="700" dirty="0">
                <a:solidFill>
                  <a:schemeClr val="bg1"/>
                </a:solidFill>
              </a:rPr>
              <a:t>Ferreira TL, Borelli I.M, Morales M.C., Vital JF.</a:t>
            </a:r>
          </a:p>
          <a:p>
            <a:r>
              <a:rPr lang="en-CA" altLang="pt-BR" sz="700" dirty="0">
                <a:solidFill>
                  <a:schemeClr val="bg1"/>
                </a:solidFill>
                <a:cs typeface="Arial" panose="020B0604020202020204" pitchFamily="34" charset="0"/>
              </a:rPr>
              <a:t>Division of Ophthalmic Plastic Surgery </a:t>
            </a:r>
            <a:r>
              <a:rPr lang="en-CA" altLang="pt-BR" sz="700" dirty="0" err="1">
                <a:solidFill>
                  <a:schemeClr val="bg1"/>
                </a:solidFill>
                <a:cs typeface="Arial" panose="020B0604020202020204" pitchFamily="34" charset="0"/>
              </a:rPr>
              <a:t>Ophthal</a:t>
            </a:r>
            <a:r>
              <a:rPr lang="en-CA" altLang="pt-BR" sz="700" dirty="0">
                <a:solidFill>
                  <a:schemeClr val="bg1"/>
                </a:solidFill>
                <a:cs typeface="Arial" panose="020B0604020202020204" pitchFamily="34" charset="0"/>
              </a:rPr>
              <a:t> – Hospital </a:t>
            </a:r>
            <a:r>
              <a:rPr lang="en-CA" altLang="pt-BR" sz="700" dirty="0" err="1">
                <a:solidFill>
                  <a:schemeClr val="bg1"/>
                </a:solidFill>
                <a:cs typeface="Arial" panose="020B0604020202020204" pitchFamily="34" charset="0"/>
              </a:rPr>
              <a:t>Especializado</a:t>
            </a:r>
            <a:r>
              <a:rPr lang="en-CA" altLang="pt-BR" sz="700" dirty="0">
                <a:solidFill>
                  <a:schemeClr val="bg1"/>
                </a:solidFill>
                <a:cs typeface="Arial" panose="020B0604020202020204" pitchFamily="34" charset="0"/>
              </a:rPr>
              <a:t> LTDA</a:t>
            </a:r>
          </a:p>
          <a:p>
            <a:pPr algn="ctr">
              <a:spcBef>
                <a:spcPct val="20000"/>
              </a:spcBef>
            </a:pPr>
            <a:endParaRPr lang="pt-BR" altLang="pt-BR" sz="635" b="1" dirty="0">
              <a:solidFill>
                <a:schemeClr val="bg1"/>
              </a:solidFill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93C1A99F-E365-46C6-9730-27C4BCB775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0233" y="5765815"/>
            <a:ext cx="825671" cy="786724"/>
          </a:xfrm>
          <a:prstGeom prst="rect">
            <a:avLst/>
          </a:prstGeom>
        </p:spPr>
      </p:pic>
      <p:sp>
        <p:nvSpPr>
          <p:cNvPr id="34" name="CaixaDeTexto 17">
            <a:extLst>
              <a:ext uri="{FF2B5EF4-FFF2-40B4-BE49-F238E27FC236}">
                <a16:creationId xmlns:a16="http://schemas.microsoft.com/office/drawing/2014/main" id="{43BF2D98-602B-4C00-BC39-1CF824F783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5573897"/>
            <a:ext cx="2237479" cy="155419"/>
          </a:xfrm>
          <a:prstGeom prst="rect">
            <a:avLst/>
          </a:prstGeom>
          <a:solidFill>
            <a:srgbClr val="00457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8571" tIns="28571" rIns="28571" bIns="28571" anchor="ctr">
            <a:spAutoFit/>
          </a:bodyPr>
          <a:lstStyle>
            <a:lvl1pPr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pt-BR" altLang="pt-BR" sz="635" b="1" dirty="0">
                <a:solidFill>
                  <a:schemeClr val="bg1"/>
                </a:solidFill>
              </a:rPr>
              <a:t>IMAGES 1 AND 2 </a:t>
            </a:r>
          </a:p>
        </p:txBody>
      </p:sp>
      <p:sp>
        <p:nvSpPr>
          <p:cNvPr id="35" name="CaixaDeTexto 18">
            <a:extLst>
              <a:ext uri="{FF2B5EF4-FFF2-40B4-BE49-F238E27FC236}">
                <a16:creationId xmlns:a16="http://schemas.microsoft.com/office/drawing/2014/main" id="{F29155BF-FAAC-4BCB-8072-15A3FD0FCB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5610" y="5729065"/>
            <a:ext cx="2223760" cy="1050496"/>
          </a:xfrm>
          <a:prstGeom prst="rect">
            <a:avLst/>
          </a:prstGeom>
          <a:noFill/>
          <a:ln w="12700">
            <a:solidFill>
              <a:srgbClr val="00457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28571" tIns="28571" rIns="28571" bIns="28571"/>
          <a:lstStyle>
            <a:lvl1pPr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 typeface="Arial" panose="020B0604020202020204" pitchFamily="34" charset="0"/>
              <a:buNone/>
            </a:pPr>
            <a:endParaRPr lang="pt-BR" altLang="pt-BR" sz="600" dirty="0">
              <a:latin typeface="Calibri" panose="020F0502020204030204" pitchFamily="34" charset="0"/>
            </a:endParaRPr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A8512B0F-BB30-4870-A90E-6B93E404B4F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238" y="5770739"/>
            <a:ext cx="918305" cy="781800"/>
          </a:xfrm>
          <a:prstGeom prst="rect">
            <a:avLst/>
          </a:prstGeom>
        </p:spPr>
      </p:pic>
      <p:sp>
        <p:nvSpPr>
          <p:cNvPr id="40" name="CaixaDeTexto 16">
            <a:extLst>
              <a:ext uri="{FF2B5EF4-FFF2-40B4-BE49-F238E27FC236}">
                <a16:creationId xmlns:a16="http://schemas.microsoft.com/office/drawing/2014/main" id="{E925102D-2F31-4B7C-962C-655F0C6E4A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7387" y="1380211"/>
            <a:ext cx="2291030" cy="3309060"/>
          </a:xfrm>
          <a:prstGeom prst="rect">
            <a:avLst/>
          </a:prstGeom>
          <a:noFill/>
          <a:ln w="12700">
            <a:solidFill>
              <a:srgbClr val="00457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28571" tIns="28571" rIns="28571" bIns="28571"/>
          <a:lstStyle>
            <a:lvl1pPr marL="514350" indent="-51435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/>
            <a:endParaRPr lang="pt-BR" altLang="pt-BR" sz="508" dirty="0">
              <a:latin typeface="Calibri" panose="020F0502020204030204" pitchFamily="34" charset="0"/>
            </a:endParaRPr>
          </a:p>
          <a:p>
            <a:pPr eaLnBrk="1" hangingPunct="1">
              <a:buFontTx/>
              <a:buAutoNum type="arabicPeriod"/>
            </a:pPr>
            <a:endParaRPr lang="pt-BR" altLang="pt-BR" sz="508" dirty="0">
              <a:latin typeface="Calibri" panose="020F0502020204030204" pitchFamily="34" charset="0"/>
            </a:endParaRPr>
          </a:p>
          <a:p>
            <a:pPr eaLnBrk="1" hangingPunct="1">
              <a:buFontTx/>
              <a:buAutoNum type="arabicPeriod"/>
            </a:pPr>
            <a:endParaRPr lang="pt-BR" altLang="pt-BR" sz="508" dirty="0">
              <a:latin typeface="Calibri" panose="020F0502020204030204" pitchFamily="34" charset="0"/>
            </a:endParaRPr>
          </a:p>
          <a:p>
            <a:pPr eaLnBrk="1" hangingPunct="1">
              <a:buFontTx/>
              <a:buAutoNum type="arabicPeriod"/>
            </a:pPr>
            <a:endParaRPr lang="pt-BR" altLang="pt-BR" sz="508" dirty="0">
              <a:latin typeface="Calibri" panose="020F0502020204030204" pitchFamily="34" charset="0"/>
            </a:endParaRPr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3851E8E9-F07D-4A51-9563-2173B0726DE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211542" y="2514071"/>
            <a:ext cx="1374785" cy="1031089"/>
          </a:xfrm>
          <a:prstGeom prst="rect">
            <a:avLst/>
          </a:prstGeom>
        </p:spPr>
      </p:pic>
      <p:pic>
        <p:nvPicPr>
          <p:cNvPr id="18" name="Imagem 17">
            <a:extLst>
              <a:ext uri="{FF2B5EF4-FFF2-40B4-BE49-F238E27FC236}">
                <a16:creationId xmlns:a16="http://schemas.microsoft.com/office/drawing/2014/main" id="{4824AE81-A35E-43AF-AA21-FC5FC57EDAC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211542" y="1427533"/>
            <a:ext cx="1374784" cy="1031089"/>
          </a:xfrm>
          <a:prstGeom prst="rect">
            <a:avLst/>
          </a:prstGeom>
        </p:spPr>
      </p:pic>
      <p:pic>
        <p:nvPicPr>
          <p:cNvPr id="20" name="Imagem 19">
            <a:extLst>
              <a:ext uri="{FF2B5EF4-FFF2-40B4-BE49-F238E27FC236}">
                <a16:creationId xmlns:a16="http://schemas.microsoft.com/office/drawing/2014/main" id="{FAC1C502-7A9F-4137-831D-BE4D3DA01D5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211542" y="3598403"/>
            <a:ext cx="1382596" cy="1036946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4FEA906A-ECC7-434D-84C4-964C79EBA83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325" y="89149"/>
            <a:ext cx="932753" cy="488141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C7BDBAF6-060D-464F-B1F7-19763FB2BE14}"/>
              </a:ext>
            </a:extLst>
          </p:cNvPr>
          <p:cNvSpPr txBox="1"/>
          <p:nvPr/>
        </p:nvSpPr>
        <p:spPr>
          <a:xfrm>
            <a:off x="3808032" y="6514505"/>
            <a:ext cx="21572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00" dirty="0" err="1">
                <a:latin typeface="Arial" panose="020B0604020202020204" pitchFamily="34" charset="0"/>
                <a:cs typeface="Arial" panose="020B0604020202020204" pitchFamily="34" charset="0"/>
              </a:rPr>
              <a:t>Slit</a:t>
            </a:r>
            <a:r>
              <a:rPr lang="pt-BR" sz="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500" dirty="0" err="1">
                <a:latin typeface="Arial" panose="020B0604020202020204" pitchFamily="34" charset="0"/>
                <a:cs typeface="Arial" panose="020B0604020202020204" pitchFamily="34" charset="0"/>
              </a:rPr>
              <a:t>lamp</a:t>
            </a:r>
            <a:r>
              <a:rPr lang="pt-BR" sz="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500" dirty="0" err="1">
                <a:latin typeface="Arial" panose="020B0604020202020204" pitchFamily="34" charset="0"/>
                <a:cs typeface="Arial" panose="020B0604020202020204" pitchFamily="34" charset="0"/>
              </a:rPr>
              <a:t>examination</a:t>
            </a:r>
            <a:r>
              <a:rPr lang="pt-BR" sz="5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t-BR" sz="500" dirty="0" err="1">
                <a:latin typeface="Arial" panose="020B0604020202020204" pitchFamily="34" charset="0"/>
                <a:cs typeface="Arial" panose="020B0604020202020204" pitchFamily="34" charset="0"/>
              </a:rPr>
              <a:t>pigmented</a:t>
            </a:r>
            <a:r>
              <a:rPr lang="pt-BR" sz="500" dirty="0">
                <a:latin typeface="Arial" panose="020B0604020202020204" pitchFamily="34" charset="0"/>
                <a:cs typeface="Arial" panose="020B0604020202020204" pitchFamily="34" charset="0"/>
              </a:rPr>
              <a:t> tumor </a:t>
            </a:r>
            <a:r>
              <a:rPr lang="pt-BR" sz="5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pt-BR" sz="500" dirty="0">
                <a:latin typeface="Arial" panose="020B0604020202020204" pitchFamily="34" charset="0"/>
                <a:cs typeface="Arial" panose="020B0604020202020204" pitchFamily="34" charset="0"/>
              </a:rPr>
              <a:t> its </a:t>
            </a:r>
            <a:r>
              <a:rPr lang="pt-BR" sz="500" dirty="0" err="1">
                <a:latin typeface="Arial" panose="020B0604020202020204" pitchFamily="34" charset="0"/>
                <a:cs typeface="Arial" panose="020B0604020202020204" pitchFamily="34" charset="0"/>
              </a:rPr>
              <a:t>amelanotic</a:t>
            </a:r>
            <a:r>
              <a:rPr lang="pt-BR" sz="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500" dirty="0" err="1">
                <a:latin typeface="Arial" panose="020B0604020202020204" pitchFamily="34" charset="0"/>
                <a:cs typeface="Arial" panose="020B0604020202020204" pitchFamily="34" charset="0"/>
              </a:rPr>
              <a:t>component</a:t>
            </a:r>
            <a:r>
              <a:rPr lang="pt-BR" sz="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500" dirty="0" err="1">
                <a:latin typeface="Arial" panose="020B0604020202020204" pitchFamily="34" charset="0"/>
                <a:cs typeface="Arial" panose="020B0604020202020204" pitchFamily="34" charset="0"/>
              </a:rPr>
              <a:t>projecting</a:t>
            </a:r>
            <a:r>
              <a:rPr lang="pt-BR" sz="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500" dirty="0" err="1">
                <a:latin typeface="Arial" panose="020B0604020202020204" pitchFamily="34" charset="0"/>
                <a:cs typeface="Arial" panose="020B0604020202020204" pitchFamily="34" charset="0"/>
              </a:rPr>
              <a:t>through</a:t>
            </a:r>
            <a:r>
              <a:rPr lang="pt-BR" sz="500" dirty="0">
                <a:latin typeface="Arial" panose="020B0604020202020204" pitchFamily="34" charset="0"/>
                <a:cs typeface="Arial" panose="020B0604020202020204" pitchFamily="34" charset="0"/>
              </a:rPr>
              <a:t> palpebral fissure 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C65EC02-7F9C-4E94-9966-B48378C3AD00}"/>
              </a:ext>
            </a:extLst>
          </p:cNvPr>
          <p:cNvSpPr txBox="1"/>
          <p:nvPr/>
        </p:nvSpPr>
        <p:spPr>
          <a:xfrm>
            <a:off x="7545204" y="1381891"/>
            <a:ext cx="61147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00" dirty="0" err="1">
                <a:latin typeface="Arial" panose="020B0604020202020204" pitchFamily="34" charset="0"/>
                <a:cs typeface="Arial" panose="020B0604020202020204" pitchFamily="34" charset="0"/>
              </a:rPr>
              <a:t>After</a:t>
            </a:r>
            <a:r>
              <a:rPr lang="pt-BR" sz="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500" dirty="0" err="1">
                <a:latin typeface="Arial" panose="020B0604020202020204" pitchFamily="34" charset="0"/>
                <a:cs typeface="Arial" panose="020B0604020202020204" pitchFamily="34" charset="0"/>
              </a:rPr>
              <a:t>removal</a:t>
            </a:r>
            <a:r>
              <a:rPr lang="pt-BR" sz="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5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5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500" dirty="0" err="1">
                <a:latin typeface="Arial" panose="020B0604020202020204" pitchFamily="34" charset="0"/>
                <a:cs typeface="Arial" panose="020B0604020202020204" pitchFamily="34" charset="0"/>
              </a:rPr>
              <a:t>conjunctival</a:t>
            </a:r>
            <a:r>
              <a:rPr lang="pt-BR" sz="500" dirty="0">
                <a:latin typeface="Arial" panose="020B0604020202020204" pitchFamily="34" charset="0"/>
                <a:cs typeface="Arial" panose="020B0604020202020204" pitchFamily="34" charset="0"/>
              </a:rPr>
              <a:t> melanoma </a:t>
            </a:r>
            <a:r>
              <a:rPr lang="pt-BR" sz="5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pt-BR" sz="500" dirty="0">
                <a:latin typeface="Arial" panose="020B0604020202020204" pitchFamily="34" charset="0"/>
                <a:cs typeface="Arial" panose="020B0604020202020204" pitchFamily="34" charset="0"/>
              </a:rPr>
              <a:t> 5mm </a:t>
            </a:r>
            <a:r>
              <a:rPr lang="pt-BR" sz="500" dirty="0" err="1">
                <a:latin typeface="Arial" panose="020B0604020202020204" pitchFamily="34" charset="0"/>
                <a:cs typeface="Arial" panose="020B0604020202020204" pitchFamily="34" charset="0"/>
              </a:rPr>
              <a:t>margin</a:t>
            </a:r>
            <a:endParaRPr lang="pt-BR" sz="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91BCB581-D331-4C5A-BB90-4B11D1BDD0EC}"/>
              </a:ext>
            </a:extLst>
          </p:cNvPr>
          <p:cNvSpPr txBox="1"/>
          <p:nvPr/>
        </p:nvSpPr>
        <p:spPr>
          <a:xfrm>
            <a:off x="7545204" y="2461212"/>
            <a:ext cx="61147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00" dirty="0" err="1">
                <a:latin typeface="Arial" panose="020B0604020202020204" pitchFamily="34" charset="0"/>
                <a:cs typeface="Arial" panose="020B0604020202020204" pitchFamily="34" charset="0"/>
              </a:rPr>
              <a:t>During</a:t>
            </a:r>
            <a:r>
              <a:rPr lang="pt-BR" sz="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500" dirty="0" err="1">
                <a:latin typeface="Arial" panose="020B0604020202020204" pitchFamily="34" charset="0"/>
                <a:cs typeface="Arial" panose="020B0604020202020204" pitchFamily="34" charset="0"/>
              </a:rPr>
              <a:t>double</a:t>
            </a:r>
            <a:r>
              <a:rPr lang="pt-BR" sz="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500" dirty="0" err="1">
                <a:latin typeface="Arial" panose="020B0604020202020204" pitchFamily="34" charset="0"/>
                <a:cs typeface="Arial" panose="020B0604020202020204" pitchFamily="34" charset="0"/>
              </a:rPr>
              <a:t>freeze</a:t>
            </a:r>
            <a:r>
              <a:rPr lang="pt-BR" sz="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500" dirty="0" err="1">
                <a:latin typeface="Arial" panose="020B0604020202020204" pitchFamily="34" charset="0"/>
                <a:cs typeface="Arial" panose="020B0604020202020204" pitchFamily="34" charset="0"/>
              </a:rPr>
              <a:t>thaw</a:t>
            </a:r>
            <a:r>
              <a:rPr lang="pt-BR" sz="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500" dirty="0" err="1">
                <a:latin typeface="Arial" panose="020B0604020202020204" pitchFamily="34" charset="0"/>
                <a:cs typeface="Arial" panose="020B0604020202020204" pitchFamily="34" charset="0"/>
              </a:rPr>
              <a:t>cryotherapy</a:t>
            </a:r>
            <a:endParaRPr lang="pt-BR" sz="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C0B620FB-F9D7-4637-92A0-E4E81AB69EA3}"/>
              </a:ext>
            </a:extLst>
          </p:cNvPr>
          <p:cNvSpPr txBox="1"/>
          <p:nvPr/>
        </p:nvSpPr>
        <p:spPr>
          <a:xfrm>
            <a:off x="7545204" y="3557042"/>
            <a:ext cx="61147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00" dirty="0" err="1">
                <a:latin typeface="Arial" panose="020B0604020202020204" pitchFamily="34" charset="0"/>
                <a:cs typeface="Arial" panose="020B0604020202020204" pitchFamily="34" charset="0"/>
              </a:rPr>
              <a:t>Aspect</a:t>
            </a:r>
            <a:r>
              <a:rPr lang="pt-BR" sz="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500" dirty="0" err="1">
                <a:latin typeface="Arial" panose="020B0604020202020204" pitchFamily="34" charset="0"/>
                <a:cs typeface="Arial" panose="020B0604020202020204" pitchFamily="34" charset="0"/>
              </a:rPr>
              <a:t>after</a:t>
            </a:r>
            <a:r>
              <a:rPr lang="pt-BR" sz="500" dirty="0">
                <a:latin typeface="Arial" panose="020B0604020202020204" pitchFamily="34" charset="0"/>
                <a:cs typeface="Arial" panose="020B0604020202020204" pitchFamily="34" charset="0"/>
              </a:rPr>
              <a:t> complete </a:t>
            </a:r>
            <a:r>
              <a:rPr lang="pt-BR" sz="500" dirty="0" err="1">
                <a:latin typeface="Arial" panose="020B0604020202020204" pitchFamily="34" charset="0"/>
                <a:cs typeface="Arial" panose="020B0604020202020204" pitchFamily="34" charset="0"/>
              </a:rPr>
              <a:t>transplantation</a:t>
            </a:r>
            <a:r>
              <a:rPr lang="pt-BR" sz="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5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500" dirty="0" err="1">
                <a:latin typeface="Arial" panose="020B0604020202020204" pitchFamily="34" charset="0"/>
                <a:cs typeface="Arial" panose="020B0604020202020204" pitchFamily="34" charset="0"/>
              </a:rPr>
              <a:t>amniotic</a:t>
            </a:r>
            <a:r>
              <a:rPr lang="pt-BR" sz="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500" dirty="0" err="1">
                <a:latin typeface="Arial" panose="020B0604020202020204" pitchFamily="34" charset="0"/>
                <a:cs typeface="Arial" panose="020B0604020202020204" pitchFamily="34" charset="0"/>
              </a:rPr>
              <a:t>membrane</a:t>
            </a:r>
            <a:r>
              <a:rPr lang="pt-BR" sz="5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500" dirty="0" err="1">
                <a:latin typeface="Arial" panose="020B0604020202020204" pitchFamily="34" charset="0"/>
                <a:cs typeface="Arial" panose="020B0604020202020204" pitchFamily="34" charset="0"/>
              </a:rPr>
              <a:t>place</a:t>
            </a:r>
            <a:endParaRPr lang="pt-BR" sz="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47C3913-DEB8-4717-A894-D01BDB8A6067}"/>
              </a:ext>
            </a:extLst>
          </p:cNvPr>
          <p:cNvSpPr txBox="1"/>
          <p:nvPr/>
        </p:nvSpPr>
        <p:spPr>
          <a:xfrm>
            <a:off x="6136553" y="4892039"/>
            <a:ext cx="229960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1. Shields JA, Shields CL.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Conjunctival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melanocytic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lesions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. Atlas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Eyelid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Conjunctival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Tumors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. Philadelphia,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Pa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Lippincott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Williams &amp; Wilkins.; 2008;307-48.</a:t>
            </a:r>
          </a:p>
          <a:p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Seregard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S.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Conjunctival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melanoma.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Surv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Ophthalmol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. 1998;42:321-350.</a:t>
            </a:r>
          </a:p>
          <a:p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3. Shields CL,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Demirci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H,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Karatza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E, Shields JA.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Clinical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survey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1643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melanocytic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nonmelanocytic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tumors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conjunctiva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Ophthalmology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. 2004;111:1747-1754.</a:t>
            </a:r>
          </a:p>
          <a:p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Yu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GP, Hu DN,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McCormick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S,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Finger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PT.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Conjunctival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melanoma: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it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increasing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United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States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Am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J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Ophthalmol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. 2003;135:800-806.</a:t>
            </a:r>
          </a:p>
          <a:p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5. Shields CL,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Fasiudden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A,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Mashayekhi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A, Shields JA.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Conjunctival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nevi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clinical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features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natural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course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in 410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consecutive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patients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Arch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600" dirty="0" err="1">
                <a:latin typeface="Arial" panose="020B0604020202020204" pitchFamily="34" charset="0"/>
                <a:cs typeface="Arial" panose="020B0604020202020204" pitchFamily="34" charset="0"/>
              </a:rPr>
              <a:t>Ophthalmol</a:t>
            </a:r>
            <a:r>
              <a:rPr lang="pt-BR" sz="600" dirty="0">
                <a:latin typeface="Arial" panose="020B0604020202020204" pitchFamily="34" charset="0"/>
                <a:cs typeface="Arial" panose="020B0604020202020204" pitchFamily="34" charset="0"/>
              </a:rPr>
              <a:t>. 2004;122:167-175</a:t>
            </a:r>
          </a:p>
        </p:txBody>
      </p:sp>
      <p:sp>
        <p:nvSpPr>
          <p:cNvPr id="30" name="CaixaDeTexto 18">
            <a:extLst>
              <a:ext uri="{FF2B5EF4-FFF2-40B4-BE49-F238E27FC236}">
                <a16:creationId xmlns:a16="http://schemas.microsoft.com/office/drawing/2014/main" id="{1F6B02C1-B38A-4DB4-BA79-C17864A5D9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6553" y="4882513"/>
            <a:ext cx="2281864" cy="1897047"/>
          </a:xfrm>
          <a:prstGeom prst="rect">
            <a:avLst/>
          </a:prstGeom>
          <a:noFill/>
          <a:ln w="12700">
            <a:solidFill>
              <a:srgbClr val="00457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28571" tIns="28571" rIns="28571" bIns="28571"/>
          <a:lstStyle>
            <a:lvl1pPr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 typeface="Arial" panose="020B0604020202020204" pitchFamily="34" charset="0"/>
              <a:buNone/>
            </a:pPr>
            <a:endParaRPr lang="pt-BR" altLang="pt-BR" sz="600" dirty="0">
              <a:latin typeface="Calibri" panose="020F0502020204030204" pitchFamily="34" charset="0"/>
            </a:endParaRPr>
          </a:p>
        </p:txBody>
      </p:sp>
      <p:sp>
        <p:nvSpPr>
          <p:cNvPr id="27" name="CaixaDeTexto 16">
            <a:extLst>
              <a:ext uri="{FF2B5EF4-FFF2-40B4-BE49-F238E27FC236}">
                <a16:creationId xmlns:a16="http://schemas.microsoft.com/office/drawing/2014/main" id="{A0937B18-E373-4B59-9763-30086E5430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8473" y="0"/>
            <a:ext cx="5009322" cy="6858000"/>
          </a:xfrm>
          <a:prstGeom prst="rect">
            <a:avLst/>
          </a:prstGeom>
          <a:noFill/>
          <a:ln w="12700">
            <a:solidFill>
              <a:srgbClr val="00457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28571" tIns="28571" rIns="28571" bIns="28571"/>
          <a:lstStyle>
            <a:lvl1pPr marL="514350" indent="-51435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/>
            <a:endParaRPr lang="pt-BR" altLang="pt-BR" sz="508" dirty="0">
              <a:latin typeface="Calibri" panose="020F0502020204030204" pitchFamily="34" charset="0"/>
            </a:endParaRPr>
          </a:p>
          <a:p>
            <a:pPr eaLnBrk="1" hangingPunct="1">
              <a:buFontTx/>
              <a:buAutoNum type="arabicPeriod"/>
            </a:pPr>
            <a:endParaRPr lang="pt-BR" altLang="pt-BR" sz="508" dirty="0">
              <a:latin typeface="Calibri" panose="020F0502020204030204" pitchFamily="34" charset="0"/>
            </a:endParaRPr>
          </a:p>
          <a:p>
            <a:pPr eaLnBrk="1" hangingPunct="1">
              <a:buFontTx/>
              <a:buAutoNum type="arabicPeriod"/>
            </a:pPr>
            <a:endParaRPr lang="pt-BR" altLang="pt-BR" sz="508" dirty="0">
              <a:latin typeface="Calibri" panose="020F0502020204030204" pitchFamily="34" charset="0"/>
            </a:endParaRPr>
          </a:p>
          <a:p>
            <a:pPr eaLnBrk="1" hangingPunct="1">
              <a:buFontTx/>
              <a:buAutoNum type="arabicPeriod"/>
            </a:pPr>
            <a:endParaRPr lang="pt-BR" altLang="pt-BR" sz="508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0007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324</Words>
  <Application>Microsoft Office PowerPoint</Application>
  <PresentationFormat>Widescreen</PresentationFormat>
  <Paragraphs>31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Unidade Medical</dc:creator>
  <cp:lastModifiedBy>Suporte T.I</cp:lastModifiedBy>
  <cp:revision>20</cp:revision>
  <dcterms:created xsi:type="dcterms:W3CDTF">2019-01-17T13:51:13Z</dcterms:created>
  <dcterms:modified xsi:type="dcterms:W3CDTF">2019-01-18T12:55:17Z</dcterms:modified>
</cp:coreProperties>
</file>