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pt-BR"/>
    </a:defPPr>
    <a:lvl1pPr algn="l" defTabSz="4319921" rtl="0" fontAlgn="base">
      <a:spcBef>
        <a:spcPct val="0"/>
      </a:spcBef>
      <a:spcAft>
        <a:spcPct val="0"/>
      </a:spcAft>
      <a:defRPr sz="8595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1pPr>
    <a:lvl2pPr marL="1455130" algn="l" defTabSz="4319921" rtl="0" fontAlgn="base">
      <a:spcBef>
        <a:spcPct val="0"/>
      </a:spcBef>
      <a:spcAft>
        <a:spcPct val="0"/>
      </a:spcAft>
      <a:defRPr sz="8595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2pPr>
    <a:lvl3pPr marL="2910263" algn="l" defTabSz="4319921" rtl="0" fontAlgn="base">
      <a:spcBef>
        <a:spcPct val="0"/>
      </a:spcBef>
      <a:spcAft>
        <a:spcPct val="0"/>
      </a:spcAft>
      <a:defRPr sz="8595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3pPr>
    <a:lvl4pPr marL="4365393" algn="l" defTabSz="4319921" rtl="0" fontAlgn="base">
      <a:spcBef>
        <a:spcPct val="0"/>
      </a:spcBef>
      <a:spcAft>
        <a:spcPct val="0"/>
      </a:spcAft>
      <a:defRPr sz="8595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4pPr>
    <a:lvl5pPr marL="5820523" algn="l" defTabSz="4319921" rtl="0" fontAlgn="base">
      <a:spcBef>
        <a:spcPct val="0"/>
      </a:spcBef>
      <a:spcAft>
        <a:spcPct val="0"/>
      </a:spcAft>
      <a:defRPr sz="8595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5pPr>
    <a:lvl6pPr marL="7275652" algn="l" defTabSz="2910263" rtl="0" eaLnBrk="1" latinLnBrk="0" hangingPunct="1">
      <a:defRPr sz="8595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6pPr>
    <a:lvl7pPr marL="8730785" algn="l" defTabSz="2910263" rtl="0" eaLnBrk="1" latinLnBrk="0" hangingPunct="1">
      <a:defRPr sz="8595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7pPr>
    <a:lvl8pPr marL="10185915" algn="l" defTabSz="2910263" rtl="0" eaLnBrk="1" latinLnBrk="0" hangingPunct="1">
      <a:defRPr sz="8595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8pPr>
    <a:lvl9pPr marL="11641045" algn="l" defTabSz="2910263" rtl="0" eaLnBrk="1" latinLnBrk="0" hangingPunct="1">
      <a:defRPr sz="8595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BE5"/>
          </a:solidFill>
        </a:fill>
      </a:tcStyle>
    </a:wholeTbl>
    <a:band2H>
      <a:tcTxStyle/>
      <a:tcStyle>
        <a:tcBdr/>
        <a:fill>
          <a:solidFill>
            <a:srgbClr val="E9EE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ADC"/>
          </a:solidFill>
        </a:fill>
      </a:tcStyle>
    </a:wholeTbl>
    <a:band2H>
      <a:tcTxStyle/>
      <a:tcStyle>
        <a:tcBdr/>
        <a:fill>
          <a:solidFill>
            <a:srgbClr val="E8ED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CFE0"/>
          </a:solidFill>
        </a:fill>
      </a:tcStyle>
    </a:wholeTbl>
    <a:band2H>
      <a:tcTxStyle/>
      <a:tcStyle>
        <a:tcBdr/>
        <a:fill>
          <a:solidFill>
            <a:srgbClr val="F0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BE5"/>
          </a:solidFill>
        </a:fill>
      </a:tcStyle>
    </a:wholeTbl>
    <a:band2H>
      <a:tcTxStyle/>
      <a:tcStyle>
        <a:tcBdr/>
        <a:fill>
          <a:solidFill>
            <a:srgbClr val="E9EE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6975" autoAdjust="0"/>
    <p:restoredTop sz="94660"/>
  </p:normalViewPr>
  <p:slideViewPr>
    <p:cSldViewPr>
      <p:cViewPr>
        <p:scale>
          <a:sx n="25" d="100"/>
          <a:sy n="25" d="100"/>
        </p:scale>
        <p:origin x="-1482" y="156"/>
      </p:cViewPr>
      <p:guideLst>
        <p:guide orient="horz" pos="13607"/>
        <p:guide pos="102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2144713" y="685800"/>
            <a:ext cx="2568575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Georgia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319921" rtl="0" eaLnBrk="0" fontAlgn="base" hangingPunct="0">
      <a:spcBef>
        <a:spcPct val="30000"/>
      </a:spcBef>
      <a:spcAft>
        <a:spcPct val="0"/>
      </a:spcAft>
      <a:defRPr sz="3820">
        <a:solidFill>
          <a:schemeClr val="tx1"/>
        </a:solidFill>
        <a:latin typeface="+mj-lt"/>
        <a:ea typeface="+mj-ea"/>
        <a:cs typeface="+mj-cs"/>
        <a:sym typeface="Georgia" pitchFamily="18" charset="0"/>
      </a:defRPr>
    </a:lvl1pPr>
    <a:lvl2pPr marL="2364586" indent="-909456" algn="l" defTabSz="4319921" rtl="0" eaLnBrk="0" fontAlgn="base" hangingPunct="0">
      <a:spcBef>
        <a:spcPct val="30000"/>
      </a:spcBef>
      <a:spcAft>
        <a:spcPct val="0"/>
      </a:spcAft>
      <a:defRPr sz="3820">
        <a:solidFill>
          <a:schemeClr val="tx1"/>
        </a:solidFill>
        <a:latin typeface="+mj-lt"/>
        <a:ea typeface="+mj-ea"/>
        <a:cs typeface="+mj-cs"/>
        <a:sym typeface="Georgia" pitchFamily="18" charset="0"/>
      </a:defRPr>
    </a:lvl2pPr>
    <a:lvl3pPr marL="3637828" indent="-727565" algn="l" defTabSz="4319921" rtl="0" eaLnBrk="0" fontAlgn="base" hangingPunct="0">
      <a:spcBef>
        <a:spcPct val="30000"/>
      </a:spcBef>
      <a:spcAft>
        <a:spcPct val="0"/>
      </a:spcAft>
      <a:defRPr sz="3820">
        <a:solidFill>
          <a:schemeClr val="tx1"/>
        </a:solidFill>
        <a:latin typeface="+mj-lt"/>
        <a:ea typeface="+mj-ea"/>
        <a:cs typeface="+mj-cs"/>
        <a:sym typeface="Georgia" pitchFamily="18" charset="0"/>
      </a:defRPr>
    </a:lvl3pPr>
    <a:lvl4pPr marL="5092958" indent="-727565" algn="l" defTabSz="4319921" rtl="0" eaLnBrk="0" fontAlgn="base" hangingPunct="0">
      <a:spcBef>
        <a:spcPct val="30000"/>
      </a:spcBef>
      <a:spcAft>
        <a:spcPct val="0"/>
      </a:spcAft>
      <a:defRPr sz="3820">
        <a:solidFill>
          <a:schemeClr val="tx1"/>
        </a:solidFill>
        <a:latin typeface="+mj-lt"/>
        <a:ea typeface="+mj-ea"/>
        <a:cs typeface="+mj-cs"/>
        <a:sym typeface="Georgia" pitchFamily="18" charset="0"/>
      </a:defRPr>
    </a:lvl4pPr>
    <a:lvl5pPr marL="6548088" indent="-727565" algn="l" defTabSz="4319921" rtl="0" eaLnBrk="0" fontAlgn="base" hangingPunct="0">
      <a:spcBef>
        <a:spcPct val="30000"/>
      </a:spcBef>
      <a:spcAft>
        <a:spcPct val="0"/>
      </a:spcAft>
      <a:defRPr sz="3820">
        <a:solidFill>
          <a:schemeClr val="tx1"/>
        </a:solidFill>
        <a:latin typeface="+mj-lt"/>
        <a:ea typeface="+mj-ea"/>
        <a:cs typeface="+mj-cs"/>
        <a:sym typeface="Georgia" pitchFamily="18" charset="0"/>
      </a:defRPr>
    </a:lvl5pPr>
    <a:lvl6pPr indent="3637828" defTabSz="4320385" latinLnBrk="0">
      <a:defRPr sz="3820">
        <a:latin typeface="+mj-lt"/>
        <a:ea typeface="+mj-ea"/>
        <a:cs typeface="+mj-cs"/>
        <a:sym typeface="Georgia"/>
      </a:defRPr>
    </a:lvl6pPr>
    <a:lvl7pPr indent="4365393" defTabSz="4320385" latinLnBrk="0">
      <a:defRPr sz="3820">
        <a:latin typeface="+mj-lt"/>
        <a:ea typeface="+mj-ea"/>
        <a:cs typeface="+mj-cs"/>
        <a:sym typeface="Georgia"/>
      </a:defRPr>
    </a:lvl7pPr>
    <a:lvl8pPr indent="5092958" defTabSz="4320385" latinLnBrk="0">
      <a:defRPr sz="3820">
        <a:latin typeface="+mj-lt"/>
        <a:ea typeface="+mj-ea"/>
        <a:cs typeface="+mj-cs"/>
        <a:sym typeface="Georgia"/>
      </a:defRPr>
    </a:lvl8pPr>
    <a:lvl9pPr indent="5820523" defTabSz="4320385" latinLnBrk="0">
      <a:defRPr sz="3820">
        <a:latin typeface="+mj-lt"/>
        <a:ea typeface="+mj-ea"/>
        <a:cs typeface="+mj-cs"/>
        <a:sym typeface="Georgi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o Slide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2078-879F-408F-98F7-23751B1EB1A9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o do Título"/>
          <p:cNvSpPr txBox="1">
            <a:spLocks noGrp="1"/>
          </p:cNvSpPr>
          <p:nvPr>
            <p:ph type="title"/>
          </p:nvPr>
        </p:nvSpPr>
        <p:spPr bwMode="auto">
          <a:xfrm>
            <a:off x="4851722" y="4848541"/>
            <a:ext cx="25923516" cy="1050934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>
                <a:sym typeface="Trebuchet MS" pitchFamily="34" charset="0"/>
              </a:rPr>
              <a:t>Texto do Título</a:t>
            </a:r>
          </a:p>
        </p:txBody>
      </p:sp>
      <p:sp>
        <p:nvSpPr>
          <p:cNvPr id="1027" name="Nível de Corpo Um…"/>
          <p:cNvSpPr txBox="1">
            <a:spLocks noGrp="1"/>
          </p:cNvSpPr>
          <p:nvPr>
            <p:ph type="body" idx="1"/>
          </p:nvPr>
        </p:nvSpPr>
        <p:spPr bwMode="auto">
          <a:xfrm>
            <a:off x="18084162" y="15357894"/>
            <a:ext cx="12691081" cy="2784274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>
                <a:sym typeface="Georgia" pitchFamily="18" charset="0"/>
              </a:rPr>
              <a:t>Nível de Corpo Um</a:t>
            </a:r>
          </a:p>
          <a:p>
            <a:pPr lvl="1"/>
            <a:r>
              <a:rPr lang="pt-BR">
                <a:sym typeface="Georgia" pitchFamily="18" charset="0"/>
              </a:rPr>
              <a:t>Nível de Corpo Dois</a:t>
            </a:r>
          </a:p>
          <a:p>
            <a:pPr lvl="2"/>
            <a:r>
              <a:rPr lang="pt-BR">
                <a:sym typeface="Georgia" pitchFamily="18" charset="0"/>
              </a:rPr>
              <a:t>Nível de Corpo Três</a:t>
            </a:r>
          </a:p>
          <a:p>
            <a:pPr lvl="3"/>
            <a:r>
              <a:rPr lang="pt-BR">
                <a:sym typeface="Georgia" pitchFamily="18" charset="0"/>
              </a:rPr>
              <a:t>Nível de Corpo Quatro</a:t>
            </a:r>
          </a:p>
          <a:p>
            <a:pPr lvl="4"/>
            <a:r>
              <a:rPr lang="pt-BR">
                <a:sym typeface="Georgia" pitchFamily="18" charset="0"/>
              </a:rP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22194997" y="39704040"/>
            <a:ext cx="1026879" cy="67556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4287399" fontAlgn="auto" hangingPunct="0">
              <a:spcBef>
                <a:spcPts val="0"/>
              </a:spcBef>
              <a:spcAft>
                <a:spcPts val="0"/>
              </a:spcAft>
              <a:defRPr sz="3790" kern="0"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>
              <a:defRPr/>
            </a:pPr>
            <a:fld id="{E72747BD-649A-40F7-87A1-ABD1EC27056E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17" b="1">
          <a:solidFill>
            <a:srgbClr val="146280"/>
          </a:solidFill>
          <a:latin typeface="Trebuchet MS"/>
          <a:ea typeface="Trebuchet MS"/>
          <a:cs typeface="Trebuchet MS"/>
          <a:sym typeface="Trebuchet MS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17" b="1">
          <a:solidFill>
            <a:srgbClr val="146280"/>
          </a:solidFill>
          <a:latin typeface="Trebuchet MS"/>
          <a:ea typeface="Trebuchet MS"/>
          <a:cs typeface="Trebuchet MS"/>
          <a:sym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17" b="1">
          <a:solidFill>
            <a:srgbClr val="146280"/>
          </a:solidFill>
          <a:latin typeface="Trebuchet MS"/>
          <a:ea typeface="Trebuchet MS"/>
          <a:cs typeface="Trebuchet MS"/>
          <a:sym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17" b="1">
          <a:solidFill>
            <a:srgbClr val="146280"/>
          </a:solidFill>
          <a:latin typeface="Trebuchet MS"/>
          <a:ea typeface="Trebuchet MS"/>
          <a:cs typeface="Trebuchet MS"/>
          <a:sym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17" b="1">
          <a:solidFill>
            <a:srgbClr val="146280"/>
          </a:solidFill>
          <a:latin typeface="Trebuchet MS"/>
          <a:ea typeface="Trebuchet MS"/>
          <a:cs typeface="Trebuchet MS"/>
          <a:sym typeface="Trebuchet MS" pitchFamily="34" charset="0"/>
        </a:defRPr>
      </a:lvl5pPr>
      <a:lvl6pPr marL="0" marR="0" indent="0" algn="ctr" defTabSz="28880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17" b="1" i="0" u="none" strike="noStrike" cap="none" spc="0" baseline="0">
          <a:ln>
            <a:noFill/>
          </a:ln>
          <a:solidFill>
            <a:srgbClr val="14628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28880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17" b="1" i="0" u="none" strike="noStrike" cap="none" spc="0" baseline="0">
          <a:ln>
            <a:noFill/>
          </a:ln>
          <a:solidFill>
            <a:srgbClr val="14628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28880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17" b="1" i="0" u="none" strike="noStrike" cap="none" spc="0" baseline="0">
          <a:ln>
            <a:noFill/>
          </a:ln>
          <a:solidFill>
            <a:srgbClr val="14628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28880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17" b="1" i="0" u="none" strike="noStrike" cap="none" spc="0" baseline="0">
          <a:ln>
            <a:noFill/>
          </a:ln>
          <a:solidFill>
            <a:srgbClr val="146280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1714774" indent="-1198338" algn="l" rtl="0" eaLnBrk="0" fontAlgn="base" hangingPunct="0">
        <a:spcBef>
          <a:spcPts val="1263"/>
        </a:spcBef>
        <a:spcAft>
          <a:spcPct val="0"/>
        </a:spcAft>
        <a:buClr>
          <a:srgbClr val="A04DA3"/>
        </a:buClr>
        <a:buSzPct val="100000"/>
        <a:buFont typeface="Georgia" pitchFamily="18" charset="0"/>
        <a:buChar char="•"/>
        <a:defRPr sz="12949">
          <a:solidFill>
            <a:srgbClr val="000000"/>
          </a:solidFill>
          <a:latin typeface="+mj-lt"/>
          <a:ea typeface="+mj-ea"/>
          <a:cs typeface="+mj-cs"/>
          <a:sym typeface="Georgia" pitchFamily="18" charset="0"/>
        </a:defRPr>
      </a:lvl1pPr>
      <a:lvl2pPr marL="3143754" indent="-1213378" algn="l" rtl="0" eaLnBrk="0" fontAlgn="base" hangingPunct="0">
        <a:spcBef>
          <a:spcPts val="1263"/>
        </a:spcBef>
        <a:spcAft>
          <a:spcPct val="0"/>
        </a:spcAft>
        <a:buClr>
          <a:srgbClr val="A04DA3"/>
        </a:buClr>
        <a:buSzPct val="100000"/>
        <a:buFont typeface="Georgia" pitchFamily="18" charset="0"/>
        <a:buChar char="▫"/>
        <a:defRPr sz="12949">
          <a:solidFill>
            <a:srgbClr val="000000"/>
          </a:solidFill>
          <a:latin typeface="+mj-lt"/>
          <a:ea typeface="+mj-ea"/>
          <a:cs typeface="+mj-cs"/>
          <a:sym typeface="Georgia" pitchFamily="18" charset="0"/>
        </a:defRPr>
      </a:lvl2pPr>
      <a:lvl3pPr marL="4472452" indent="-1168254" algn="l" rtl="0" eaLnBrk="0" fontAlgn="base" hangingPunct="0">
        <a:spcBef>
          <a:spcPts val="1263"/>
        </a:spcBef>
        <a:spcAft>
          <a:spcPct val="0"/>
        </a:spcAft>
        <a:buClr>
          <a:srgbClr val="A04DA3"/>
        </a:buClr>
        <a:buSzPct val="100000"/>
        <a:buFont typeface="Georgia" pitchFamily="18" charset="0"/>
        <a:buChar char="●"/>
        <a:defRPr sz="12949">
          <a:solidFill>
            <a:srgbClr val="000000"/>
          </a:solidFill>
          <a:latin typeface="+mj-lt"/>
          <a:ea typeface="+mj-ea"/>
          <a:cs typeface="+mj-cs"/>
          <a:sym typeface="Georgia" pitchFamily="18" charset="0"/>
        </a:defRPr>
      </a:lvl3pPr>
      <a:lvl4pPr marL="5756026" indent="-1168254" algn="l" rtl="0" eaLnBrk="0" fontAlgn="base" hangingPunct="0">
        <a:spcBef>
          <a:spcPts val="1263"/>
        </a:spcBef>
        <a:spcAft>
          <a:spcPct val="0"/>
        </a:spcAft>
        <a:buClr>
          <a:srgbClr val="A04DA3"/>
        </a:buClr>
        <a:buSzPct val="100000"/>
        <a:buFont typeface="Georgia" pitchFamily="18" charset="0"/>
        <a:buChar char="●"/>
        <a:defRPr sz="12949">
          <a:solidFill>
            <a:srgbClr val="000000"/>
          </a:solidFill>
          <a:latin typeface="+mj-lt"/>
          <a:ea typeface="+mj-ea"/>
          <a:cs typeface="+mj-cs"/>
          <a:sym typeface="Georgia" pitchFamily="18" charset="0"/>
        </a:defRPr>
      </a:lvl4pPr>
      <a:lvl5pPr marL="6829014" indent="-1168254" algn="l" rtl="0" eaLnBrk="0" fontAlgn="base" hangingPunct="0">
        <a:spcBef>
          <a:spcPts val="1263"/>
        </a:spcBef>
        <a:spcAft>
          <a:spcPct val="0"/>
        </a:spcAft>
        <a:buClr>
          <a:srgbClr val="A04DA3"/>
        </a:buClr>
        <a:buSzPct val="100000"/>
        <a:buFont typeface="Georgia" pitchFamily="18" charset="0"/>
        <a:buChar char="▫"/>
        <a:defRPr sz="12949">
          <a:solidFill>
            <a:srgbClr val="000000"/>
          </a:solidFill>
          <a:latin typeface="+mj-lt"/>
          <a:ea typeface="+mj-ea"/>
          <a:cs typeface="+mj-cs"/>
          <a:sym typeface="Georgia" pitchFamily="18" charset="0"/>
        </a:defRPr>
      </a:lvl5pPr>
      <a:lvl6pPr marL="7990758" marR="0" indent="-1302151" algn="l" defTabSz="2888041" rtl="0" latinLnBrk="0">
        <a:lnSpc>
          <a:spcPct val="100000"/>
        </a:lnSpc>
        <a:spcBef>
          <a:spcPts val="1263"/>
        </a:spcBef>
        <a:spcAft>
          <a:spcPts val="0"/>
        </a:spcAft>
        <a:buClr>
          <a:schemeClr val="accent3"/>
        </a:buClr>
        <a:buSzPct val="100000"/>
        <a:buFont typeface="Georgia"/>
        <a:buChar char="▫"/>
        <a:tabLst/>
        <a:defRPr sz="1294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6pPr>
      <a:lvl7pPr marL="9182543" marR="0" indent="-1464920" algn="l" defTabSz="2888041" rtl="0" latinLnBrk="0">
        <a:lnSpc>
          <a:spcPct val="100000"/>
        </a:lnSpc>
        <a:spcBef>
          <a:spcPts val="1263"/>
        </a:spcBef>
        <a:spcAft>
          <a:spcPts val="0"/>
        </a:spcAft>
        <a:buClr>
          <a:schemeClr val="accent3"/>
        </a:buClr>
        <a:buSzPct val="100000"/>
        <a:buFont typeface="Georgia"/>
        <a:buChar char="▫"/>
        <a:tabLst/>
        <a:defRPr sz="1294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7pPr>
      <a:lvl8pPr marL="10258982" marR="0" indent="-1598094" algn="l" defTabSz="2888041" rtl="0" latinLnBrk="0">
        <a:lnSpc>
          <a:spcPct val="100000"/>
        </a:lnSpc>
        <a:spcBef>
          <a:spcPts val="1263"/>
        </a:spcBef>
        <a:spcAft>
          <a:spcPts val="0"/>
        </a:spcAft>
        <a:buClr>
          <a:schemeClr val="accent3"/>
        </a:buClr>
        <a:buSzPct val="100000"/>
        <a:buFont typeface="Georgia"/>
        <a:buChar char="◦"/>
        <a:tabLst/>
        <a:defRPr sz="1294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8pPr>
      <a:lvl9pPr marL="11321222" marR="0" indent="-1674192" algn="l" defTabSz="2888041" rtl="0" latinLnBrk="0">
        <a:lnSpc>
          <a:spcPct val="100000"/>
        </a:lnSpc>
        <a:spcBef>
          <a:spcPts val="1263"/>
        </a:spcBef>
        <a:spcAft>
          <a:spcPts val="0"/>
        </a:spcAft>
        <a:buClr>
          <a:schemeClr val="accent3"/>
        </a:buClr>
        <a:buSzPct val="100000"/>
        <a:buFont typeface="Georgia"/>
        <a:buChar char="◦"/>
        <a:tabLst/>
        <a:defRPr sz="1294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r" defTabSz="4287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0" algn="r" defTabSz="4287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0" algn="r" defTabSz="4287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0" algn="r" defTabSz="4287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0" algn="r" defTabSz="4287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0" algn="r" defTabSz="4287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0" algn="r" defTabSz="4287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0" algn="r" defTabSz="4287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0" algn="r" defTabSz="4287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Agrupar"/>
          <p:cNvGrpSpPr>
            <a:grpSpLocks/>
          </p:cNvGrpSpPr>
          <p:nvPr/>
        </p:nvGrpSpPr>
        <p:grpSpPr bwMode="auto">
          <a:xfrm>
            <a:off x="7329885" y="1067806"/>
            <a:ext cx="22954099" cy="3480244"/>
            <a:chOff x="-9184" y="-701814"/>
            <a:chExt cx="7268541" cy="1101273"/>
          </a:xfrm>
        </p:grpSpPr>
        <p:sp>
          <p:nvSpPr>
            <p:cNvPr id="4128" name="Retângulo"/>
            <p:cNvSpPr>
              <a:spLocks noChangeArrowheads="1"/>
            </p:cNvSpPr>
            <p:nvPr/>
          </p:nvSpPr>
          <p:spPr bwMode="auto">
            <a:xfrm>
              <a:off x="206840" y="-500256"/>
              <a:ext cx="6955814" cy="539446"/>
            </a:xfrm>
            <a:prstGeom prst="rect">
              <a:avLst/>
            </a:prstGeom>
            <a:solidFill>
              <a:srgbClr val="F2F2F2"/>
            </a:solidFill>
            <a:ln w="12700">
              <a:noFill/>
              <a:miter lim="400000"/>
              <a:headEnd/>
              <a:tailEnd/>
            </a:ln>
          </p:spPr>
          <p:txBody>
            <a:bodyPr lIns="144397" tIns="144397" rIns="144397" bIns="144397" anchor="ctr"/>
            <a:lstStyle/>
            <a:p>
              <a:pPr algn="ctr" hangingPunct="0"/>
              <a:endParaRPr lang="pt-BR" sz="5685" b="1">
                <a:solidFill>
                  <a:srgbClr val="146280"/>
                </a:solidFill>
                <a:sym typeface="Arial" charset="0"/>
              </a:endParaRPr>
            </a:p>
          </p:txBody>
        </p:sp>
        <p:sp>
          <p:nvSpPr>
            <p:cNvPr id="4129" name="Sarcoidose na órbita:  relato de caso"/>
            <p:cNvSpPr txBox="1">
              <a:spLocks noChangeArrowheads="1"/>
            </p:cNvSpPr>
            <p:nvPr/>
          </p:nvSpPr>
          <p:spPr bwMode="auto">
            <a:xfrm>
              <a:off x="-9184" y="-701814"/>
              <a:ext cx="7268541" cy="110127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144397" tIns="144397" rIns="144397" bIns="144397" anchor="ctr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pt-BR" sz="6317" b="1" dirty="0" smtClean="0">
                  <a:solidFill>
                    <a:schemeClr val="tx1"/>
                  </a:solidFill>
                </a:rPr>
                <a:t>EXÉRESE DE CISTO DERMOIDE NA VIDA ADULTA </a:t>
              </a:r>
              <a:r>
                <a:rPr lang="pt-BR" sz="6317" b="1" dirty="0">
                  <a:solidFill>
                    <a:schemeClr val="tx1"/>
                  </a:solidFill>
                </a:rPr>
                <a:t>-</a:t>
              </a:r>
              <a:r>
                <a:rPr lang="pt-BR" sz="6317" b="1" dirty="0" smtClean="0">
                  <a:solidFill>
                    <a:schemeClr val="tx1"/>
                  </a:solidFill>
                </a:rPr>
                <a:t> </a:t>
              </a:r>
              <a:r>
                <a:rPr lang="pt-BR" sz="6317" b="1" dirty="0">
                  <a:solidFill>
                    <a:schemeClr val="tx1"/>
                  </a:solidFill>
                </a:rPr>
                <a:t>RELATO DE CASO</a:t>
              </a:r>
              <a:endParaRPr lang="pt-BR" sz="6317" dirty="0">
                <a:solidFill>
                  <a:schemeClr val="tx1"/>
                </a:solidFill>
              </a:endParaRPr>
            </a:p>
            <a:p>
              <a:pPr algn="ctr" hangingPunct="0"/>
              <a:endParaRPr lang="pt-BR" sz="6317" b="1" dirty="0">
                <a:solidFill>
                  <a:srgbClr val="146280"/>
                </a:solidFill>
                <a:sym typeface="Arial" charset="0"/>
              </a:endParaRPr>
            </a:p>
          </p:txBody>
        </p:sp>
      </p:grpSp>
      <p:sp>
        <p:nvSpPr>
          <p:cNvPr id="4098" name="L                    L     Luiza Assed de Souza, Larissa Viana Marques Neves, Martina Mansur Botelho, Ana Clara Vieira de Castro,  Ricardo Kanekadan, José Vital Filho"/>
          <p:cNvSpPr txBox="1">
            <a:spLocks noChangeArrowheads="1"/>
          </p:cNvSpPr>
          <p:nvPr/>
        </p:nvSpPr>
        <p:spPr bwMode="auto">
          <a:xfrm>
            <a:off x="8012081" y="4361332"/>
            <a:ext cx="21966507" cy="1458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144397" tIns="144397" rIns="144397" bIns="144397">
            <a:spAutoFit/>
          </a:bodyPr>
          <a:lstStyle/>
          <a:p>
            <a:pPr algn="ctr" hangingPunct="0"/>
            <a:r>
              <a:rPr lang="pt-BR" sz="3790" b="1" dirty="0" smtClean="0">
                <a:solidFill>
                  <a:srgbClr val="404040"/>
                </a:solidFill>
                <a:sym typeface="Arial" charset="0"/>
              </a:rPr>
              <a:t>Gilvan Vilarinho da Silva Filho¹</a:t>
            </a:r>
            <a:r>
              <a:rPr lang="pt-BR" sz="3790" b="1" dirty="0">
                <a:solidFill>
                  <a:srgbClr val="404040"/>
                </a:solidFill>
                <a:sym typeface="Arial" charset="0"/>
              </a:rPr>
              <a:t>, </a:t>
            </a:r>
            <a:r>
              <a:rPr lang="pt-BR" sz="3790" b="1" dirty="0" smtClean="0">
                <a:solidFill>
                  <a:srgbClr val="404040"/>
                </a:solidFill>
                <a:sym typeface="Arial" charset="0"/>
              </a:rPr>
              <a:t>João Victor Ramos de Toledo Negrão¹</a:t>
            </a:r>
            <a:r>
              <a:rPr lang="pt-BR" sz="3790" b="1" dirty="0">
                <a:solidFill>
                  <a:srgbClr val="404040"/>
                </a:solidFill>
                <a:sym typeface="Arial" charset="0"/>
              </a:rPr>
              <a:t>, </a:t>
            </a:r>
            <a:r>
              <a:rPr lang="pt-BR" sz="3790" b="1" dirty="0" smtClean="0">
                <a:solidFill>
                  <a:srgbClr val="404040"/>
                </a:solidFill>
                <a:sym typeface="Arial" charset="0"/>
              </a:rPr>
              <a:t>Pedro Henrique Pinheiro Vizibelli Chaves¹</a:t>
            </a:r>
            <a:r>
              <a:rPr lang="pt-BR" sz="3790" b="1" dirty="0">
                <a:solidFill>
                  <a:srgbClr val="404040"/>
                </a:solidFill>
                <a:sym typeface="Arial" charset="0"/>
              </a:rPr>
              <a:t>, </a:t>
            </a:r>
            <a:r>
              <a:rPr lang="pt-BR" sz="3790" b="1" dirty="0" smtClean="0">
                <a:solidFill>
                  <a:srgbClr val="404040"/>
                </a:solidFill>
                <a:sym typeface="Arial" charset="0"/>
              </a:rPr>
              <a:t>Lucas </a:t>
            </a:r>
            <a:r>
              <a:rPr lang="pt-BR" sz="3790" b="1" dirty="0" smtClean="0">
                <a:solidFill>
                  <a:srgbClr val="404040"/>
                </a:solidFill>
                <a:sym typeface="Arial" charset="0"/>
              </a:rPr>
              <a:t>Della </a:t>
            </a:r>
            <a:r>
              <a:rPr lang="pt-BR" sz="3790" b="1" smtClean="0">
                <a:solidFill>
                  <a:srgbClr val="404040"/>
                </a:solidFill>
                <a:sym typeface="Arial" charset="0"/>
              </a:rPr>
              <a:t>Paolera¹</a:t>
            </a:r>
            <a:r>
              <a:rPr lang="pt-BR" sz="3790" b="1" dirty="0" smtClean="0">
                <a:solidFill>
                  <a:srgbClr val="404040"/>
                </a:solidFill>
                <a:sym typeface="Arial" charset="0"/>
              </a:rPr>
              <a:t>, Livia de Andrade Freire¹, </a:t>
            </a:r>
            <a:r>
              <a:rPr lang="pt-BR" sz="3790" b="1" dirty="0">
                <a:solidFill>
                  <a:srgbClr val="404040"/>
                </a:solidFill>
                <a:sym typeface="Arial" charset="0"/>
              </a:rPr>
              <a:t>José Vital Filho²</a:t>
            </a:r>
          </a:p>
        </p:txBody>
      </p:sp>
      <p:grpSp>
        <p:nvGrpSpPr>
          <p:cNvPr id="4099" name="Agrupar"/>
          <p:cNvGrpSpPr>
            <a:grpSpLocks/>
          </p:cNvGrpSpPr>
          <p:nvPr/>
        </p:nvGrpSpPr>
        <p:grpSpPr bwMode="auto">
          <a:xfrm>
            <a:off x="1018842" y="8079932"/>
            <a:ext cx="14239941" cy="1098070"/>
            <a:chOff x="-1" y="-1"/>
            <a:chExt cx="4507959" cy="347635"/>
          </a:xfrm>
        </p:grpSpPr>
        <p:sp>
          <p:nvSpPr>
            <p:cNvPr id="4126" name="Retângulo"/>
            <p:cNvSpPr>
              <a:spLocks noChangeArrowheads="1"/>
            </p:cNvSpPr>
            <p:nvPr/>
          </p:nvSpPr>
          <p:spPr bwMode="auto">
            <a:xfrm>
              <a:off x="-1" y="-1"/>
              <a:ext cx="4449175" cy="347635"/>
            </a:xfrm>
            <a:prstGeom prst="rect">
              <a:avLst/>
            </a:prstGeom>
            <a:solidFill>
              <a:srgbClr val="146280"/>
            </a:solidFill>
            <a:ln w="12700">
              <a:noFill/>
              <a:miter lim="400000"/>
              <a:headEnd/>
              <a:tailEnd/>
            </a:ln>
          </p:spPr>
          <p:txBody>
            <a:bodyPr lIns="144397" tIns="144397" rIns="144397" bIns="144397" anchor="ctr"/>
            <a:lstStyle/>
            <a:p>
              <a:pPr hangingPunct="0"/>
              <a:endParaRPr lang="pt-BR" sz="3474" b="1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4127" name="INTRODUÇÃO"/>
            <p:cNvSpPr txBox="1">
              <a:spLocks noChangeArrowheads="1"/>
            </p:cNvSpPr>
            <p:nvPr/>
          </p:nvSpPr>
          <p:spPr bwMode="auto">
            <a:xfrm>
              <a:off x="58783" y="39961"/>
              <a:ext cx="4449175" cy="26771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144397" tIns="144397" rIns="144397" bIns="144397" anchor="ctr">
              <a:spAutoFit/>
            </a:bodyPr>
            <a:lstStyle/>
            <a:p>
              <a:pPr hangingPunct="0"/>
              <a:r>
                <a:rPr lang="pt-BR" sz="3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Trebuchet MS" pitchFamily="34" charset="0"/>
                </a:rPr>
                <a:t>INTRODUÇÃO</a:t>
              </a:r>
            </a:p>
          </p:txBody>
        </p:sp>
      </p:grpSp>
      <p:sp>
        <p:nvSpPr>
          <p:cNvPr id="4100" name="A sarcoidose é uma doença inflamatória multissistêmica, crônica e granulomatosa de etiologia desconhecida que afeta o sistema respiratório, a pele e os olhos. Caracteriza-se por granulomas não caseosos e é mais comum em pessoas de origem afro-caribenha, "/>
          <p:cNvSpPr txBox="1">
            <a:spLocks noChangeArrowheads="1"/>
          </p:cNvSpPr>
          <p:nvPr/>
        </p:nvSpPr>
        <p:spPr bwMode="auto">
          <a:xfrm>
            <a:off x="901013" y="9177999"/>
            <a:ext cx="14289908" cy="1079820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144397" tIns="144397" rIns="144397" bIns="144397">
            <a:spAutoFit/>
          </a:bodyPr>
          <a:lstStyle/>
          <a:p>
            <a:r>
              <a:rPr lang="pt-BR" sz="3600" dirty="0" smtClean="0"/>
              <a:t>      Cisto dermoide é a lesão cística mais frequente da órbita. É revestida por epitélio escamoso estratificado e, em suas paredes, podem ser encontradas estruturas dérmicas (folículos pilosos, glândulas sebáceas e sudoríparas), que determinam o seu conteúdo (queratina, pelos, lipídios, etc.). Em sua base etiológica, os cistos se formam a partir de falhas do fechamento de suturas fetais durante a embriogênese.</a:t>
            </a:r>
          </a:p>
          <a:p>
            <a:r>
              <a:rPr lang="pt-BR" sz="3600" dirty="0" smtClean="0"/>
              <a:t>      Os cistos dermoides podem ser orbitais (profundos) ou periorbitais (superficiais). Cistos orbitais são mais frequentes na vida adulta, e o principal sinal é a proptose progressiva. O diagnóstico costuma ser tardio e, por isso, as lesões são grandes e podem causar distopias desfiguradoras. Cistos periorbitais se mostram palpáveis, firmes, nodulares e indolores, sendo geralmente notados nos primeiros meses de vida. Podem ser móveis ou aderidos ao plano ósseo subjacente.</a:t>
            </a:r>
          </a:p>
          <a:p>
            <a:r>
              <a:rPr lang="pt-BR" sz="3600" dirty="0" smtClean="0"/>
              <a:t>      Este trabalho visa relatar o caso de um cisto dermoide superficial abordado cirurgicamente na vida adulta, sem intercorrências.</a:t>
            </a:r>
          </a:p>
          <a:p>
            <a:endParaRPr lang="pt-BR" sz="3600" dirty="0" smtClean="0"/>
          </a:p>
          <a:p>
            <a:pPr algn="just" hangingPunct="0"/>
            <a:endParaRPr lang="pt-BR" sz="3474" b="1" dirty="0">
              <a:solidFill>
                <a:srgbClr val="404040"/>
              </a:solidFill>
              <a:sym typeface="Arial" charset="0"/>
            </a:endParaRPr>
          </a:p>
        </p:txBody>
      </p:sp>
      <p:grpSp>
        <p:nvGrpSpPr>
          <p:cNvPr id="4101" name="Agrupar"/>
          <p:cNvGrpSpPr>
            <a:grpSpLocks/>
          </p:cNvGrpSpPr>
          <p:nvPr/>
        </p:nvGrpSpPr>
        <p:grpSpPr bwMode="auto">
          <a:xfrm>
            <a:off x="697598" y="18957113"/>
            <a:ext cx="14357568" cy="1098070"/>
            <a:chOff x="-1" y="-1"/>
            <a:chExt cx="4545957" cy="371301"/>
          </a:xfrm>
        </p:grpSpPr>
        <p:sp>
          <p:nvSpPr>
            <p:cNvPr id="4124" name="Retângulo"/>
            <p:cNvSpPr>
              <a:spLocks noChangeArrowheads="1"/>
            </p:cNvSpPr>
            <p:nvPr/>
          </p:nvSpPr>
          <p:spPr bwMode="auto">
            <a:xfrm>
              <a:off x="-1" y="-1"/>
              <a:ext cx="4500481" cy="371301"/>
            </a:xfrm>
            <a:prstGeom prst="rect">
              <a:avLst/>
            </a:prstGeom>
            <a:solidFill>
              <a:srgbClr val="146280"/>
            </a:solidFill>
            <a:ln w="12700">
              <a:noFill/>
              <a:miter lim="400000"/>
              <a:headEnd/>
              <a:tailEnd/>
            </a:ln>
          </p:spPr>
          <p:txBody>
            <a:bodyPr lIns="144397" tIns="144397" rIns="144397" bIns="144397" anchor="ctr"/>
            <a:lstStyle/>
            <a:p>
              <a:pPr hangingPunct="0"/>
              <a:endParaRPr lang="pt-BR" sz="3474" b="1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4125" name="RELATO DE CASO"/>
            <p:cNvSpPr txBox="1">
              <a:spLocks noChangeArrowheads="1"/>
            </p:cNvSpPr>
            <p:nvPr/>
          </p:nvSpPr>
          <p:spPr bwMode="auto">
            <a:xfrm>
              <a:off x="45237" y="72467"/>
              <a:ext cx="4500719" cy="279387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144397" tIns="144397" rIns="144397" bIns="144397" anchor="ctr">
              <a:spAutoFit/>
            </a:bodyPr>
            <a:lstStyle/>
            <a:p>
              <a:pPr hangingPunct="0"/>
              <a:r>
                <a:rPr lang="pt-BR" sz="3474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Trebuchet MS" pitchFamily="34" charset="0"/>
                </a:rPr>
                <a:t>RELATO DE CASO</a:t>
              </a:r>
            </a:p>
          </p:txBody>
        </p:sp>
      </p:grpSp>
      <p:sp>
        <p:nvSpPr>
          <p:cNvPr id="4103" name="Ao exame oftalmológico apresentava lesão nodular NA topografia de saco lacrimal DO olho direito, associado a edema palpebral superior (fig 1). No olho esquerdo não havia nenhuma alteração. COLOCAR NA ECTOSCOPIA NA TABELA…"/>
          <p:cNvSpPr txBox="1">
            <a:spLocks noChangeArrowheads="1"/>
          </p:cNvSpPr>
          <p:nvPr/>
        </p:nvSpPr>
        <p:spPr bwMode="auto">
          <a:xfrm>
            <a:off x="984960" y="17407223"/>
            <a:ext cx="14289904" cy="204132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144397" tIns="144397" rIns="144397" bIns="144397">
            <a:spAutoFit/>
          </a:bodyPr>
          <a:lstStyle/>
          <a:p>
            <a:pPr algn="just"/>
            <a:endParaRPr lang="pt-BR" sz="3790" dirty="0"/>
          </a:p>
          <a:p>
            <a:pPr algn="just" hangingPunct="0"/>
            <a:endParaRPr lang="pt-BR" sz="3790" dirty="0">
              <a:solidFill>
                <a:schemeClr val="tx1"/>
              </a:solidFill>
              <a:sym typeface="Arial" charset="0"/>
            </a:endParaRPr>
          </a:p>
          <a:p>
            <a:pPr algn="just" hangingPunct="0"/>
            <a:endParaRPr lang="pt-BR" sz="3790" dirty="0">
              <a:solidFill>
                <a:schemeClr val="tx1"/>
              </a:solidFill>
              <a:sym typeface="Arial" charset="0"/>
            </a:endParaRPr>
          </a:p>
        </p:txBody>
      </p:sp>
      <p:pic>
        <p:nvPicPr>
          <p:cNvPr id="4105" name="santa-casa-logo.gif" descr="santa-casa-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952" y="242190"/>
            <a:ext cx="6533246" cy="740568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0" name="COLOCAR AO LADO DE CADA NOME O NÚMERO SOBRESCRITO EX: numero 1 para luiza, larissa, martina e Ana , 2 para o Dr Ricardo e 3 para o Dr Vital…"/>
          <p:cNvSpPr txBox="1"/>
          <p:nvPr/>
        </p:nvSpPr>
        <p:spPr>
          <a:xfrm>
            <a:off x="7198456" y="5669645"/>
            <a:ext cx="22788722" cy="1798181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144397" tIns="144397" rIns="144397" bIns="144397">
            <a:spAutoFit/>
          </a:bodyPr>
          <a:lstStyle/>
          <a:p>
            <a:pPr algn="ctr" hangingPunct="0"/>
            <a:r>
              <a:rPr lang="pt-BR" sz="3000" dirty="0">
                <a:ea typeface="Georgia" pitchFamily="18" charset="0"/>
                <a:cs typeface="Arial" charset="0"/>
              </a:rPr>
              <a:t>1) Residente do Departamento de Oftalmologia do Hospital da Santa Casa de Misericórdia de São Paulo</a:t>
            </a:r>
          </a:p>
          <a:p>
            <a:pPr algn="ctr" hangingPunct="0"/>
            <a:r>
              <a:rPr lang="pt-BR" sz="3000" dirty="0">
                <a:ea typeface="Georgia" pitchFamily="18" charset="0"/>
                <a:cs typeface="Arial" charset="0"/>
              </a:rPr>
              <a:t>2) Chefe do Serviço de Órbita do Hospital Santa Casa de Misericórdia de São Paulo.</a:t>
            </a:r>
          </a:p>
          <a:p>
            <a:pPr hangingPunct="0"/>
            <a:endParaRPr lang="pt-BR" sz="3790" dirty="0">
              <a:solidFill>
                <a:srgbClr val="D71A16"/>
              </a:solidFill>
              <a:latin typeface="Georgia" pitchFamily="18" charset="0"/>
              <a:ea typeface="Georgia" pitchFamily="18" charset="0"/>
              <a:cs typeface="Arial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15699578" y="33459027"/>
            <a:ext cx="15242142" cy="954833"/>
          </a:xfrm>
          <a:prstGeom prst="rect">
            <a:avLst/>
          </a:prstGeom>
          <a:solidFill>
            <a:srgbClr val="146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hangingPunct="0"/>
            <a:r>
              <a:rPr lang="pt-BR" sz="3790" b="1" dirty="0">
                <a:solidFill>
                  <a:srgbClr val="FFFFFF"/>
                </a:solidFill>
                <a:latin typeface="Arial" charset="0"/>
                <a:cs typeface="Arial" charset="0"/>
              </a:rPr>
              <a:t>Referências Bibliográficas</a:t>
            </a:r>
          </a:p>
        </p:txBody>
      </p:sp>
      <p:sp>
        <p:nvSpPr>
          <p:cNvPr id="4116" name="Text Box 37"/>
          <p:cNvSpPr txBox="1">
            <a:spLocks noChangeArrowheads="1"/>
          </p:cNvSpPr>
          <p:nvPr/>
        </p:nvSpPr>
        <p:spPr bwMode="auto">
          <a:xfrm>
            <a:off x="15556702" y="34459159"/>
            <a:ext cx="15430608" cy="778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2010" indent="-722010" algn="just">
              <a:buFontTx/>
              <a:buAutoNum type="arabicPeriod"/>
            </a:pPr>
            <a:r>
              <a:rPr lang="pt-BR" sz="3600" dirty="0" smtClean="0"/>
              <a:t>NEW, </a:t>
            </a:r>
            <a:r>
              <a:rPr lang="pt-BR" sz="3600" dirty="0" err="1" smtClean="0"/>
              <a:t>E.B.</a:t>
            </a:r>
            <a:r>
              <a:rPr lang="pt-BR" sz="3600" dirty="0" smtClean="0"/>
              <a:t>; ERICH, </a:t>
            </a:r>
            <a:r>
              <a:rPr lang="pt-BR" sz="3600" dirty="0" err="1" smtClean="0"/>
              <a:t>J.B.</a:t>
            </a:r>
            <a:r>
              <a:rPr lang="pt-BR" sz="3600" dirty="0" smtClean="0"/>
              <a:t>: </a:t>
            </a:r>
            <a:r>
              <a:rPr lang="pt-BR" sz="3600" dirty="0" err="1" smtClean="0"/>
              <a:t>Dermoid</a:t>
            </a:r>
            <a:r>
              <a:rPr lang="pt-BR" sz="3600" dirty="0" smtClean="0"/>
              <a:t> </a:t>
            </a:r>
            <a:r>
              <a:rPr lang="pt-BR" sz="3600" dirty="0" err="1" smtClean="0"/>
              <a:t>cysts</a:t>
            </a:r>
            <a:r>
              <a:rPr lang="pt-BR" sz="3600" dirty="0" smtClean="0"/>
              <a:t> of the head and </a:t>
            </a:r>
            <a:r>
              <a:rPr lang="pt-BR" sz="3600" dirty="0" err="1" smtClean="0"/>
              <a:t>neck</a:t>
            </a:r>
            <a:r>
              <a:rPr lang="pt-BR" sz="3600" dirty="0" smtClean="0"/>
              <a:t>. Surg. </a:t>
            </a:r>
            <a:r>
              <a:rPr lang="pt-BR" sz="3600" dirty="0" err="1" smtClean="0"/>
              <a:t>Gynecol</a:t>
            </a:r>
            <a:r>
              <a:rPr lang="pt-BR" sz="3600" dirty="0" smtClean="0"/>
              <a:t>. Obstet., 65:48, 1937.</a:t>
            </a:r>
          </a:p>
          <a:p>
            <a:pPr marL="722010" indent="-722010" algn="just">
              <a:buFontTx/>
              <a:buAutoNum type="arabicPeriod"/>
            </a:pPr>
            <a:r>
              <a:rPr lang="pt-BR" sz="3600" dirty="0" smtClean="0"/>
              <a:t>POLLARD et al.: </a:t>
            </a:r>
            <a:r>
              <a:rPr lang="pt-BR" sz="3600" dirty="0" err="1" smtClean="0"/>
              <a:t>Dermoid</a:t>
            </a:r>
            <a:r>
              <a:rPr lang="pt-BR" sz="3600" dirty="0" smtClean="0"/>
              <a:t> </a:t>
            </a:r>
            <a:r>
              <a:rPr lang="pt-BR" sz="3600" dirty="0" err="1" smtClean="0"/>
              <a:t>cysts</a:t>
            </a:r>
            <a:r>
              <a:rPr lang="pt-BR" sz="3600" dirty="0" smtClean="0"/>
              <a:t> in </a:t>
            </a:r>
            <a:r>
              <a:rPr lang="pt-BR" sz="3600" dirty="0" err="1" smtClean="0"/>
              <a:t>children</a:t>
            </a:r>
            <a:r>
              <a:rPr lang="pt-BR" sz="3600" dirty="0" smtClean="0"/>
              <a:t>. </a:t>
            </a:r>
            <a:r>
              <a:rPr lang="pt-BR" sz="3600" dirty="0" err="1" smtClean="0"/>
              <a:t>Pediatrics</a:t>
            </a:r>
            <a:r>
              <a:rPr lang="pt-BR" sz="3600" dirty="0" smtClean="0"/>
              <a:t>, v. 57, p. 379-382, 1976.</a:t>
            </a:r>
          </a:p>
          <a:p>
            <a:pPr marL="722010" indent="-722010" algn="just">
              <a:buFontTx/>
              <a:buAutoNum type="arabicPeriod"/>
            </a:pPr>
            <a:r>
              <a:rPr lang="pt-BR" sz="3600" dirty="0" err="1" smtClean="0"/>
              <a:t>LeBedis</a:t>
            </a:r>
            <a:r>
              <a:rPr lang="pt-BR" sz="3600" dirty="0" smtClean="0"/>
              <a:t> CA, </a:t>
            </a:r>
            <a:r>
              <a:rPr lang="pt-BR" sz="3600" dirty="0" err="1" smtClean="0"/>
              <a:t>Sakai</a:t>
            </a:r>
            <a:r>
              <a:rPr lang="pt-BR" sz="3600" dirty="0" smtClean="0"/>
              <a:t> O. </a:t>
            </a:r>
            <a:r>
              <a:rPr lang="pt-BR" sz="3600" dirty="0" err="1" smtClean="0"/>
              <a:t>Nontraumatic</a:t>
            </a:r>
            <a:r>
              <a:rPr lang="pt-BR" sz="3600" dirty="0" smtClean="0"/>
              <a:t> orbital </a:t>
            </a:r>
            <a:r>
              <a:rPr lang="pt-BR" sz="3600" dirty="0" err="1" smtClean="0"/>
              <a:t>conditions</a:t>
            </a:r>
            <a:r>
              <a:rPr lang="pt-BR" sz="3600" dirty="0" smtClean="0"/>
              <a:t>: </a:t>
            </a:r>
            <a:r>
              <a:rPr lang="pt-BR" sz="3600" dirty="0" err="1" smtClean="0"/>
              <a:t>diagnosis</a:t>
            </a:r>
            <a:r>
              <a:rPr lang="pt-BR" sz="3600" dirty="0" smtClean="0"/>
              <a:t> </a:t>
            </a:r>
            <a:r>
              <a:rPr lang="pt-BR" sz="3600" dirty="0" err="1" smtClean="0"/>
              <a:t>with</a:t>
            </a:r>
            <a:r>
              <a:rPr lang="pt-BR" sz="3600" dirty="0" smtClean="0"/>
              <a:t> CT and </a:t>
            </a:r>
            <a:r>
              <a:rPr lang="pt-BR" sz="3600" dirty="0" err="1" smtClean="0"/>
              <a:t>MRimaging</a:t>
            </a:r>
            <a:r>
              <a:rPr lang="pt-BR" sz="3600" dirty="0" smtClean="0"/>
              <a:t> in the </a:t>
            </a:r>
            <a:r>
              <a:rPr lang="pt-BR" sz="3600" dirty="0" err="1" smtClean="0"/>
              <a:t>emergent</a:t>
            </a:r>
            <a:r>
              <a:rPr lang="pt-BR" sz="3600" dirty="0" smtClean="0"/>
              <a:t> </a:t>
            </a:r>
            <a:r>
              <a:rPr lang="pt-BR" sz="3600" dirty="0" err="1" smtClean="0"/>
              <a:t>setting</a:t>
            </a:r>
            <a:r>
              <a:rPr lang="pt-BR" sz="3600" dirty="0" smtClean="0"/>
              <a:t>. </a:t>
            </a:r>
            <a:r>
              <a:rPr lang="pt-BR" sz="3600" dirty="0" err="1" smtClean="0"/>
              <a:t>Radiographics</a:t>
            </a:r>
            <a:r>
              <a:rPr lang="pt-BR" sz="3600" dirty="0" smtClean="0"/>
              <a:t>. 2008;28(6):1741-53. </a:t>
            </a:r>
            <a:r>
              <a:rPr lang="pt-BR" sz="3600" dirty="0" err="1" smtClean="0"/>
              <a:t>Review</a:t>
            </a:r>
            <a:r>
              <a:rPr lang="pt-BR" sz="3600" dirty="0" smtClean="0"/>
              <a:t>.</a:t>
            </a:r>
          </a:p>
          <a:p>
            <a:pPr marL="722010" indent="-722010" algn="just">
              <a:buFontTx/>
              <a:buAutoNum type="arabicPeriod"/>
            </a:pPr>
            <a:r>
              <a:rPr lang="pt-BR" sz="3600" dirty="0" smtClean="0"/>
              <a:t> ISSA </a:t>
            </a:r>
            <a:r>
              <a:rPr lang="pt-BR" sz="3600" dirty="0" err="1" smtClean="0"/>
              <a:t>M.A.</a:t>
            </a:r>
            <a:r>
              <a:rPr lang="pt-BR" sz="3600" dirty="0" smtClean="0"/>
              <a:t>, DAVIES </a:t>
            </a:r>
            <a:r>
              <a:rPr lang="pt-BR" sz="3600" dirty="0" err="1" smtClean="0"/>
              <a:t>J.B.</a:t>
            </a:r>
            <a:r>
              <a:rPr lang="pt-BR" sz="3600" dirty="0" smtClean="0"/>
              <a:t>: </a:t>
            </a:r>
            <a:r>
              <a:rPr lang="pt-BR" sz="3600" dirty="0" err="1" smtClean="0"/>
              <a:t>Dermoid</a:t>
            </a:r>
            <a:r>
              <a:rPr lang="pt-BR" sz="3600" dirty="0" smtClean="0"/>
              <a:t> </a:t>
            </a:r>
            <a:r>
              <a:rPr lang="pt-BR" sz="3600" dirty="0" err="1" smtClean="0"/>
              <a:t>cyst</a:t>
            </a:r>
            <a:r>
              <a:rPr lang="pt-BR" sz="3600" dirty="0" smtClean="0"/>
              <a:t> of the jaw. Br. </a:t>
            </a:r>
            <a:r>
              <a:rPr lang="pt-BR" sz="3600" dirty="0" err="1" smtClean="0"/>
              <a:t>Dent</a:t>
            </a:r>
            <a:r>
              <a:rPr lang="pt-BR" sz="3600" dirty="0" smtClean="0"/>
              <a:t>. J., v. 131, p. 543-546, 1971.</a:t>
            </a:r>
          </a:p>
          <a:p>
            <a:pPr marL="722010" indent="-722010" algn="just">
              <a:buFontTx/>
              <a:buAutoNum type="arabicPeriod"/>
            </a:pPr>
            <a:r>
              <a:rPr lang="pt-BR" sz="3600" dirty="0" smtClean="0"/>
              <a:t>MEYER 1. </a:t>
            </a:r>
            <a:r>
              <a:rPr lang="pt-BR" sz="3600" dirty="0" err="1" smtClean="0"/>
              <a:t>Dermoid</a:t>
            </a:r>
            <a:r>
              <a:rPr lang="pt-BR" sz="3600" dirty="0" smtClean="0"/>
              <a:t> </a:t>
            </a:r>
            <a:r>
              <a:rPr lang="pt-BR" sz="3600" dirty="0" err="1" smtClean="0"/>
              <a:t>cysts</a:t>
            </a:r>
            <a:r>
              <a:rPr lang="pt-BR" sz="3600" dirty="0" smtClean="0"/>
              <a:t> of the </a:t>
            </a:r>
            <a:r>
              <a:rPr lang="pt-BR" sz="3600" dirty="0" err="1" smtClean="0"/>
              <a:t>floor</a:t>
            </a:r>
            <a:r>
              <a:rPr lang="pt-BR" sz="3600" dirty="0" smtClean="0"/>
              <a:t> of the </a:t>
            </a:r>
            <a:r>
              <a:rPr lang="pt-BR" sz="3600" dirty="0" err="1" smtClean="0"/>
              <a:t>mouth</a:t>
            </a:r>
            <a:r>
              <a:rPr lang="pt-BR" sz="3600" dirty="0" smtClean="0"/>
              <a:t>. Oral Surg., v. 8, p. 1149-1164, 1955.</a:t>
            </a:r>
          </a:p>
          <a:p>
            <a:pPr marL="722010" indent="-722010">
              <a:buFontTx/>
              <a:buAutoNum type="arabicPeriod"/>
            </a:pPr>
            <a:endParaRPr lang="pt-BR" sz="3600" dirty="0" smtClean="0"/>
          </a:p>
          <a:p>
            <a:pPr marL="722010" indent="-722010">
              <a:buFontTx/>
              <a:buAutoNum type="arabicPeriod"/>
            </a:pPr>
            <a:endParaRPr lang="pt-BR" sz="3600" dirty="0" smtClean="0"/>
          </a:p>
          <a:p>
            <a:pPr marL="722010" indent="-722010">
              <a:buAutoNum type="arabicPeriod"/>
            </a:pPr>
            <a:endParaRPr lang="pt-BR" sz="3158" dirty="0"/>
          </a:p>
        </p:txBody>
      </p:sp>
      <p:sp>
        <p:nvSpPr>
          <p:cNvPr id="4118" name="Text Box 36"/>
          <p:cNvSpPr txBox="1">
            <a:spLocks noChangeArrowheads="1"/>
          </p:cNvSpPr>
          <p:nvPr/>
        </p:nvSpPr>
        <p:spPr bwMode="auto">
          <a:xfrm>
            <a:off x="1418375" y="19554614"/>
            <a:ext cx="184731" cy="426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888041"/>
            <a:endParaRPr lang="pt-BR" sz="27146"/>
          </a:p>
        </p:txBody>
      </p:sp>
      <p:grpSp>
        <p:nvGrpSpPr>
          <p:cNvPr id="4134" name="Agrupar"/>
          <p:cNvGrpSpPr>
            <a:grpSpLocks/>
          </p:cNvGrpSpPr>
          <p:nvPr/>
        </p:nvGrpSpPr>
        <p:grpSpPr bwMode="auto">
          <a:xfrm>
            <a:off x="15699578" y="28244053"/>
            <a:ext cx="15192949" cy="1198345"/>
            <a:chOff x="-1" y="-1"/>
            <a:chExt cx="4809720" cy="377883"/>
          </a:xfrm>
        </p:grpSpPr>
        <p:sp>
          <p:nvSpPr>
            <p:cNvPr id="4135" name="Retângulo"/>
            <p:cNvSpPr>
              <a:spLocks noChangeArrowheads="1"/>
            </p:cNvSpPr>
            <p:nvPr/>
          </p:nvSpPr>
          <p:spPr bwMode="auto">
            <a:xfrm>
              <a:off x="-1" y="-1"/>
              <a:ext cx="4768284" cy="377883"/>
            </a:xfrm>
            <a:prstGeom prst="rect">
              <a:avLst/>
            </a:prstGeom>
            <a:solidFill>
              <a:srgbClr val="146280"/>
            </a:solidFill>
            <a:ln w="12700">
              <a:noFill/>
              <a:miter lim="400000"/>
              <a:headEnd/>
              <a:tailEnd/>
            </a:ln>
          </p:spPr>
          <p:txBody>
            <a:bodyPr lIns="144397" tIns="144397" rIns="144397" bIns="144397" anchor="ctr"/>
            <a:lstStyle/>
            <a:p>
              <a:pPr hangingPunct="0"/>
              <a:endParaRPr lang="pt-BR" sz="3474" b="1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4136" name="DISCUSSÃO"/>
            <p:cNvSpPr txBox="1">
              <a:spLocks noChangeArrowheads="1"/>
            </p:cNvSpPr>
            <p:nvPr/>
          </p:nvSpPr>
          <p:spPr bwMode="auto">
            <a:xfrm>
              <a:off x="41437" y="26188"/>
              <a:ext cx="4768282" cy="260547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144397" tIns="144397" rIns="144397" bIns="144397" anchor="ctr">
              <a:spAutoFit/>
            </a:bodyPr>
            <a:lstStyle/>
            <a:p>
              <a:pPr hangingPunct="0"/>
              <a:r>
                <a:rPr lang="pt-BR" sz="3474" b="1" dirty="0">
                  <a:solidFill>
                    <a:srgbClr val="FFFFFF"/>
                  </a:solidFill>
                  <a:latin typeface="Trebuchet MS" pitchFamily="34" charset="0"/>
                  <a:sym typeface="Trebuchet MS" pitchFamily="34" charset="0"/>
                </a:rPr>
                <a:t>DISCUSSÃO</a:t>
              </a:r>
            </a:p>
          </p:txBody>
        </p:sp>
      </p:grpSp>
      <p:sp>
        <p:nvSpPr>
          <p:cNvPr id="31" name="A sarcoidose é uma doença inflamatória multissistêmica, crônica e granulomatosa de etiologia desconhecida que afeta o sistema respiratório, a pele e os olhos. Caracteriza-se por granulomas não caseosos e é mais comum em pessoas de origem afro-caribenha, "/>
          <p:cNvSpPr txBox="1">
            <a:spLocks noChangeArrowheads="1"/>
          </p:cNvSpPr>
          <p:nvPr/>
        </p:nvSpPr>
        <p:spPr bwMode="auto">
          <a:xfrm>
            <a:off x="626160" y="20242997"/>
            <a:ext cx="14289908" cy="913621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144397" tIns="144397" rIns="144397" bIns="144397">
            <a:spAutoFit/>
          </a:bodyPr>
          <a:lstStyle/>
          <a:p>
            <a:pPr algn="just"/>
            <a:r>
              <a:rPr lang="pt-BR" sz="3600" dirty="0" smtClean="0"/>
              <a:t>      Paciente feminino, 56 anos, deu entrada com relato de nodulação em região orbital temporal à esquerda desde a infância com crescimento progressivo associado à ptose palpebral superior esquerda. Ao exame oftalmológico, paciente apresentava acuidade visual de 20/20 nos dois olhos (AO). À ectoscopia, tumoração móvel e de consistência sólida em topografia orbitária temporal superior à esquerda (Fig. 1 e 2). Reflexos, motricidade ocular, biomicroscopia e fundoscopia sem alterações AO. </a:t>
            </a:r>
          </a:p>
          <a:p>
            <a:pPr algn="just"/>
            <a:r>
              <a:rPr lang="pt-BR" sz="3600" dirty="0" smtClean="0"/>
              <a:t>      A TC de órbita evidenciou lesão de margens bem definidas e de paredes finas, com conteúdo heterogêneo e atenuação predominantemente de gordura, exibindo tênues calcificações periféricas, localizada no subcutâneo do contorno superolateral da órbita esquerda, sem sinais de extensão intra-orbitária, medindo 2,2x2,0x1,9cm (Fig. 3 e 4). </a:t>
            </a:r>
          </a:p>
          <a:p>
            <a:pPr algn="just"/>
            <a:r>
              <a:rPr lang="pt-BR" sz="3600" dirty="0" smtClean="0"/>
              <a:t>      </a:t>
            </a:r>
          </a:p>
          <a:p>
            <a:pPr algn="just" hangingPunct="0"/>
            <a:endParaRPr lang="pt-BR" sz="3474" b="1" dirty="0">
              <a:solidFill>
                <a:srgbClr val="404040"/>
              </a:solidFill>
              <a:sym typeface="Arial" charset="0"/>
            </a:endParaRPr>
          </a:p>
        </p:txBody>
      </p:sp>
      <p:pic>
        <p:nvPicPr>
          <p:cNvPr id="33" name="Imagem 32" descr="CASOS%20PARA%20PUBLICAR/ÓRBITA%20-%20Cisto%20Dermoide/IMG_130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664" y="28386929"/>
            <a:ext cx="8786874" cy="721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m 33" descr="CASOS%20PARA%20PUBLICAR/ÓRBITA%20-%20Cisto%20Dermoide/IMG_1305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226" y="35745043"/>
            <a:ext cx="8929750" cy="745559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CaixaDeTexto 34"/>
          <p:cNvSpPr txBox="1"/>
          <p:nvPr/>
        </p:nvSpPr>
        <p:spPr>
          <a:xfrm>
            <a:off x="16199644" y="8098537"/>
            <a:ext cx="15216294" cy="32778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pt-BR" sz="3600" dirty="0" smtClean="0"/>
              <a:t>      Paciente foi submetido à exérese cirúrgica da lesão e reconstrução orbitária (Fig. 5 e 6). Evolui bem no pós-operatório, sem queixas.</a:t>
            </a:r>
          </a:p>
          <a:p>
            <a:pPr algn="just"/>
            <a:r>
              <a:rPr lang="pt-BR" sz="3600" dirty="0" smtClean="0"/>
              <a:t>      Anatomopatológico evidenciou processo inflamatório granulomatoso crônico em torno de fragmentos de pelos, localizado no tecido adiposo e circundado por pseudocápsula fibrosa, compatível com cisto dermoide.</a:t>
            </a:r>
          </a:p>
          <a:p>
            <a:pPr marL="0" marR="0" indent="0" algn="l" defTabSz="13574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Georgia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0055976" y="32101705"/>
            <a:ext cx="200026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3574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Georgia"/>
              </a:rPr>
              <a:t>Figura 1</a:t>
            </a:r>
            <a:endParaRPr kumimoji="0" lang="pt-B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ea typeface="+mj-ea"/>
              <a:cs typeface="Arial" pitchFamily="34" charset="0"/>
              <a:sym typeface="Georgia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0198852" y="38816877"/>
            <a:ext cx="2000264" cy="6617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3574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Georgia"/>
              </a:rPr>
              <a:t>Figura 2</a:t>
            </a:r>
            <a:endParaRPr kumimoji="0" lang="pt-B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ea typeface="+mj-ea"/>
              <a:cs typeface="Arial" pitchFamily="34" charset="0"/>
              <a:sym typeface="Georgia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5699578" y="29529937"/>
            <a:ext cx="15216294" cy="32778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defTabSz="1357459" fontAlgn="auto" hangingPunct="0">
              <a:spcBef>
                <a:spcPts val="0"/>
              </a:spcBef>
              <a:spcAft>
                <a:spcPts val="0"/>
              </a:spcAft>
            </a:pPr>
            <a:r>
              <a:rPr lang="pt-BR" sz="2800" dirty="0" smtClean="0"/>
              <a:t>      </a:t>
            </a:r>
            <a:r>
              <a:rPr lang="pt-BR" sz="3600" dirty="0" smtClean="0"/>
              <a:t>O relato aborda um caso de cisto dermoide periorbital, surgido na infância, mas que só foi submetido à cirurgia durante a vida adulta, devido à ptose palpebral mecânica e queixa estética do paciente. A leão periorbital não causou nenhuma sequela ocular, uma vez que não comprometia substancialmente nenhuma estrutura adjacente.</a:t>
            </a:r>
          </a:p>
          <a:p>
            <a:pPr marL="0" marR="0" indent="0" algn="l" defTabSz="13574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Georgia"/>
            </a:endParaRPr>
          </a:p>
        </p:txBody>
      </p:sp>
      <p:pic>
        <p:nvPicPr>
          <p:cNvPr id="40" name="Imagem 39" descr="CASOS%20PARA%20PUBLICAR/ÓRBITA%20-%20Cisto%20Dermoide/IMG_1307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699578" y="11956189"/>
            <a:ext cx="7429552" cy="601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m 40" descr="CASOS%20PARA%20PUBLICAR/ÓRBITA%20-%20Cisto%20Dermoide/IMG_1309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272138" y="12027627"/>
            <a:ext cx="7429552" cy="600079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CaixaDeTexto 41"/>
          <p:cNvSpPr txBox="1"/>
          <p:nvPr/>
        </p:nvSpPr>
        <p:spPr>
          <a:xfrm>
            <a:off x="27272534" y="18099857"/>
            <a:ext cx="200026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3574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Georgia"/>
              </a:rPr>
              <a:t>Figura 4</a:t>
            </a:r>
            <a:endParaRPr kumimoji="0" lang="pt-B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ea typeface="+mj-ea"/>
              <a:cs typeface="Arial" pitchFamily="34" charset="0"/>
              <a:sym typeface="Georgia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7985594" y="18028419"/>
            <a:ext cx="200026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3574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Georgia"/>
              </a:rPr>
              <a:t>Figura 3</a:t>
            </a:r>
            <a:endParaRPr kumimoji="0" lang="pt-B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ea typeface="+mj-ea"/>
              <a:cs typeface="Arial" pitchFamily="34" charset="0"/>
              <a:sym typeface="Georgia"/>
            </a:endParaRPr>
          </a:p>
        </p:txBody>
      </p:sp>
      <p:pic>
        <p:nvPicPr>
          <p:cNvPr id="1026" name="Picture 2" descr="C:\Users\Gilvan\Desktop\Nova pasta (3)\IMG_16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913892" y="19957245"/>
            <a:ext cx="7501221" cy="5929354"/>
          </a:xfrm>
          <a:prstGeom prst="rect">
            <a:avLst/>
          </a:prstGeom>
          <a:noFill/>
        </p:spPr>
      </p:pic>
      <p:pic>
        <p:nvPicPr>
          <p:cNvPr id="1027" name="Picture 3" descr="C:\Users\Gilvan\Desktop\Nova pasta (3)\IMG_16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986386" y="20242997"/>
            <a:ext cx="7587503" cy="5690370"/>
          </a:xfrm>
          <a:prstGeom prst="rect">
            <a:avLst/>
          </a:prstGeom>
          <a:noFill/>
        </p:spPr>
      </p:pic>
      <p:sp>
        <p:nvSpPr>
          <p:cNvPr id="39" name="CaixaDeTexto 38"/>
          <p:cNvSpPr txBox="1"/>
          <p:nvPr/>
        </p:nvSpPr>
        <p:spPr>
          <a:xfrm>
            <a:off x="18342784" y="25958037"/>
            <a:ext cx="200026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3574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Georgia"/>
              </a:rPr>
              <a:t>Figura 5</a:t>
            </a:r>
            <a:endParaRPr kumimoji="0" lang="pt-B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ea typeface="+mj-ea"/>
              <a:cs typeface="Arial" pitchFamily="34" charset="0"/>
              <a:sym typeface="Georgia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27058220" y="26029475"/>
            <a:ext cx="200026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3574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+mj-ea"/>
                <a:cs typeface="Arial" pitchFamily="34" charset="0"/>
                <a:sym typeface="Georgia"/>
              </a:rPr>
              <a:t>Figura 6</a:t>
            </a:r>
            <a:endParaRPr kumimoji="0" lang="pt-B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ea typeface="+mj-ea"/>
              <a:cs typeface="Arial" pitchFamily="34" charset="0"/>
              <a:sym typeface="Georgi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o">
  <a:themeElements>
    <a:clrScheme name="Urban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8D94"/>
      </a:accent1>
      <a:accent2>
        <a:srgbClr val="D5E8EA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00FF"/>
      </a:hlink>
      <a:folHlink>
        <a:srgbClr val="FF00FF"/>
      </a:folHlink>
    </a:clrScheme>
    <a:fontScheme name="Urbano">
      <a:majorFont>
        <a:latin typeface="Georgia"/>
        <a:ea typeface="Georgia"/>
        <a:cs typeface="Georgia"/>
      </a:majorFont>
      <a:minorFont>
        <a:latin typeface="Helvetica"/>
        <a:ea typeface="Helvetica"/>
        <a:cs typeface="Helvetica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35745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35745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rbano">
  <a:themeElements>
    <a:clrScheme name="Urban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8D94"/>
      </a:accent1>
      <a:accent2>
        <a:srgbClr val="D5E8EA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00FF"/>
      </a:hlink>
      <a:folHlink>
        <a:srgbClr val="FF00FF"/>
      </a:folHlink>
    </a:clrScheme>
    <a:fontScheme name="Urbano">
      <a:majorFont>
        <a:latin typeface="Georgia"/>
        <a:ea typeface="Georgia"/>
        <a:cs typeface="Georgia"/>
      </a:majorFont>
      <a:minorFont>
        <a:latin typeface="Helvetica"/>
        <a:ea typeface="Helvetica"/>
        <a:cs typeface="Helvetica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35745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35745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655</Words>
  <Application>Microsoft Office PowerPoint</Application>
  <PresentationFormat>Personalizar</PresentationFormat>
  <Paragraphs>30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Urbano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Gilvan</cp:lastModifiedBy>
  <cp:revision>64</cp:revision>
  <dcterms:modified xsi:type="dcterms:W3CDTF">2019-01-18T21:58:23Z</dcterms:modified>
</cp:coreProperties>
</file>