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97536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1pPr>
    <a:lvl2pPr marL="0" marR="0" indent="2286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2pPr>
    <a:lvl3pPr marL="0" marR="0" indent="4572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3pPr>
    <a:lvl4pPr marL="0" marR="0" indent="6858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4pPr>
    <a:lvl5pPr marL="0" marR="0" indent="9144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5pPr>
    <a:lvl6pPr marL="0" marR="0" indent="11430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6pPr>
    <a:lvl7pPr marL="0" marR="0" indent="13716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7pPr>
    <a:lvl8pPr marL="0" marR="0" indent="16002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8pPr>
    <a:lvl9pPr marL="0" marR="0" indent="182880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e Subtítulo">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a:r>
              <a:t>Texto do Título</a:t>
            </a:r>
          </a:p>
        </p:txBody>
      </p:sp>
      <p:sp>
        <p:nvSpPr>
          <p:cNvPr id="12" name="Shape 12"/>
          <p:cNvSpPr/>
          <p:nvPr>
            <p:ph type="body" sz="quarter" idx="1"/>
          </p:nvPr>
        </p:nvSpPr>
        <p:spPr>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ção">
    <p:spTree>
      <p:nvGrpSpPr>
        <p:cNvPr id="1" name=""/>
        <p:cNvGrpSpPr/>
        <p:nvPr/>
      </p:nvGrpSpPr>
      <p:grpSpPr>
        <a:xfrm>
          <a:off x="0" y="0"/>
          <a:ext cx="0" cy="0"/>
          <a:chOff x="0" y="0"/>
          <a:chExt cx="0" cy="0"/>
        </a:xfrm>
      </p:grpSpPr>
      <p:sp>
        <p:nvSpPr>
          <p:cNvPr id="93" name="Shape 93"/>
          <p:cNvSpPr/>
          <p:nvPr>
            <p:ph type="body" sz="quarter" idx="13"/>
          </p:nvPr>
        </p:nvSpPr>
        <p:spPr>
          <a:xfrm>
            <a:off x="952500" y="7616825"/>
            <a:ext cx="7848600" cy="558800"/>
          </a:xfrm>
          <a:prstGeom prst="rect">
            <a:avLst/>
          </a:prstGeom>
        </p:spPr>
        <p:txBody>
          <a:bodyPr>
            <a:spAutoFit/>
          </a:bodyPr>
          <a:lstStyle>
            <a:lvl1pPr>
              <a:defRPr sz="3200"/>
            </a:lvl1pPr>
          </a:lstStyle>
          <a:p>
            <a:pPr/>
            <a:r>
              <a:t>–Jaime Silveira</a:t>
            </a:r>
          </a:p>
        </p:txBody>
      </p:sp>
      <p:sp>
        <p:nvSpPr>
          <p:cNvPr id="94" name="Shape 94"/>
          <p:cNvSpPr/>
          <p:nvPr>
            <p:ph type="body" sz="quarter" idx="14"/>
          </p:nvPr>
        </p:nvSpPr>
        <p:spPr>
          <a:xfrm>
            <a:off x="952500" y="5883275"/>
            <a:ext cx="7848600" cy="838201"/>
          </a:xfrm>
          <a:prstGeom prst="rect">
            <a:avLst/>
          </a:prstGeom>
        </p:spPr>
        <p:txBody>
          <a:bodyPr anchor="ctr">
            <a:spAutoFit/>
          </a:bodyPr>
          <a:lstStyle>
            <a:lvl1pPr>
              <a:defRPr sz="5000"/>
            </a:lvl1pPr>
          </a:lstStyle>
          <a:p>
            <a:pPr/>
            <a:r>
              <a:t>“Digite uma citação aqui.”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2844800"/>
            <a:ext cx="9753600" cy="7315200"/>
          </a:xfrm>
          <a:prstGeom prst="rect">
            <a:avLst/>
          </a:prstGeom>
        </p:spPr>
        <p:txBody>
          <a:bodyPr lIns="91439" tIns="45719" rIns="91439" bIns="45719">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20" name="Shape 20"/>
          <p:cNvSpPr/>
          <p:nvPr>
            <p:ph type="pic" sz="half" idx="13"/>
          </p:nvPr>
        </p:nvSpPr>
        <p:spPr>
          <a:xfrm>
            <a:off x="1204912" y="3321050"/>
            <a:ext cx="7334251" cy="4438650"/>
          </a:xfrm>
          <a:prstGeom prst="rect">
            <a:avLst/>
          </a:prstGeom>
        </p:spPr>
        <p:txBody>
          <a:bodyPr lIns="91439" tIns="45719" rIns="91439" bIns="45719">
            <a:noAutofit/>
          </a:bodyPr>
          <a:lstStyle/>
          <a:p>
            <a:pPr/>
          </a:p>
        </p:txBody>
      </p:sp>
      <p:sp>
        <p:nvSpPr>
          <p:cNvPr id="21" name="Shape 21"/>
          <p:cNvSpPr/>
          <p:nvPr>
            <p:ph type="title"/>
          </p:nvPr>
        </p:nvSpPr>
        <p:spPr>
          <a:xfrm>
            <a:off x="952500" y="7883525"/>
            <a:ext cx="7848600" cy="1066800"/>
          </a:xfrm>
          <a:prstGeom prst="rect">
            <a:avLst/>
          </a:prstGeom>
        </p:spPr>
        <p:txBody>
          <a:bodyPr/>
          <a:lstStyle/>
          <a:p>
            <a:pPr/>
            <a:r>
              <a:t>Texto do Título</a:t>
            </a:r>
          </a:p>
        </p:txBody>
      </p:sp>
      <p:sp>
        <p:nvSpPr>
          <p:cNvPr id="22" name="Shape 22"/>
          <p:cNvSpPr/>
          <p:nvPr>
            <p:ph type="body" sz="quarter" idx="1"/>
          </p:nvPr>
        </p:nvSpPr>
        <p:spPr>
          <a:xfrm>
            <a:off x="952500" y="8988425"/>
            <a:ext cx="7848600" cy="847725"/>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23" name="Shape 23"/>
          <p:cNvSpPr/>
          <p:nvPr>
            <p:ph type="sldNum" sz="quarter" idx="2"/>
          </p:nvPr>
        </p:nvSpPr>
        <p:spPr>
          <a:xfrm>
            <a:off x="4658118" y="9779000"/>
            <a:ext cx="427839" cy="4445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 Centro">
    <p:spTree>
      <p:nvGrpSpPr>
        <p:cNvPr id="1" name=""/>
        <p:cNvGrpSpPr/>
        <p:nvPr/>
      </p:nvGrpSpPr>
      <p:grpSpPr>
        <a:xfrm>
          <a:off x="0" y="0"/>
          <a:ext cx="0" cy="0"/>
          <a:chOff x="0" y="0"/>
          <a:chExt cx="0" cy="0"/>
        </a:xfrm>
      </p:grpSpPr>
      <p:sp>
        <p:nvSpPr>
          <p:cNvPr id="30" name="Shape 30"/>
          <p:cNvSpPr/>
          <p:nvPr>
            <p:ph type="title"/>
          </p:nvPr>
        </p:nvSpPr>
        <p:spPr>
          <a:xfrm>
            <a:off x="952500" y="5264150"/>
            <a:ext cx="7848600" cy="2476500"/>
          </a:xfrm>
          <a:prstGeom prst="rect">
            <a:avLst/>
          </a:prstGeom>
        </p:spPr>
        <p:txBody>
          <a:bodyPr anchor="ctr"/>
          <a:lstStyle/>
          <a:p>
            <a:pPr/>
            <a:r>
              <a:t>Texto do Título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
    <p:spTree>
      <p:nvGrpSpPr>
        <p:cNvPr id="1" name=""/>
        <p:cNvGrpSpPr/>
        <p:nvPr/>
      </p:nvGrpSpPr>
      <p:grpSpPr>
        <a:xfrm>
          <a:off x="0" y="0"/>
          <a:ext cx="0" cy="0"/>
          <a:chOff x="0" y="0"/>
          <a:chExt cx="0" cy="0"/>
        </a:xfrm>
      </p:grpSpPr>
      <p:sp>
        <p:nvSpPr>
          <p:cNvPr id="38" name="Shape 38"/>
          <p:cNvSpPr/>
          <p:nvPr>
            <p:ph type="pic" sz="quarter" idx="13"/>
          </p:nvPr>
        </p:nvSpPr>
        <p:spPr>
          <a:xfrm>
            <a:off x="5038725" y="3321050"/>
            <a:ext cx="4000500" cy="6172200"/>
          </a:xfrm>
          <a:prstGeom prst="rect">
            <a:avLst/>
          </a:prstGeom>
        </p:spPr>
        <p:txBody>
          <a:bodyPr lIns="91439" tIns="45719" rIns="91439" bIns="45719">
            <a:noAutofit/>
          </a:bodyPr>
          <a:lstStyle/>
          <a:p>
            <a:pPr/>
          </a:p>
        </p:txBody>
      </p:sp>
      <p:sp>
        <p:nvSpPr>
          <p:cNvPr id="39" name="Shape 39"/>
          <p:cNvSpPr/>
          <p:nvPr>
            <p:ph type="title"/>
          </p:nvPr>
        </p:nvSpPr>
        <p:spPr>
          <a:xfrm>
            <a:off x="714375" y="3321050"/>
            <a:ext cx="4000500" cy="2990850"/>
          </a:xfrm>
          <a:prstGeom prst="rect">
            <a:avLst/>
          </a:prstGeom>
        </p:spPr>
        <p:txBody>
          <a:bodyPr/>
          <a:lstStyle>
            <a:lvl1pPr>
              <a:defRPr sz="8000"/>
            </a:lvl1pPr>
          </a:lstStyle>
          <a:p>
            <a:pPr/>
            <a:r>
              <a:t>Texto do Título</a:t>
            </a:r>
          </a:p>
        </p:txBody>
      </p:sp>
      <p:sp>
        <p:nvSpPr>
          <p:cNvPr id="40" name="Shape 40"/>
          <p:cNvSpPr/>
          <p:nvPr>
            <p:ph type="body" sz="quarter" idx="1"/>
          </p:nvPr>
        </p:nvSpPr>
        <p:spPr>
          <a:xfrm>
            <a:off x="714375" y="6416675"/>
            <a:ext cx="4000500" cy="3076575"/>
          </a:xfrm>
          <a:prstGeom prst="rect">
            <a:avLst/>
          </a:prstGeom>
        </p:spPr>
        <p:txBody>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 Superior">
    <p:spTree>
      <p:nvGrpSpPr>
        <p:cNvPr id="1" name=""/>
        <p:cNvGrpSpPr/>
        <p:nvPr/>
      </p:nvGrpSpPr>
      <p:grpSpPr>
        <a:xfrm>
          <a:off x="0" y="0"/>
          <a:ext cx="0" cy="0"/>
          <a:chOff x="0" y="0"/>
          <a:chExt cx="0" cy="0"/>
        </a:xfrm>
      </p:grpSpPr>
      <p:sp>
        <p:nvSpPr>
          <p:cNvPr id="48" name="Shape 48"/>
          <p:cNvSpPr/>
          <p:nvPr>
            <p:ph type="title"/>
          </p:nvPr>
        </p:nvSpPr>
        <p:spPr>
          <a:xfrm>
            <a:off x="714375" y="3178175"/>
            <a:ext cx="8324850" cy="1619250"/>
          </a:xfrm>
          <a:prstGeom prst="rect">
            <a:avLst/>
          </a:prstGeom>
        </p:spPr>
        <p:txBody>
          <a:bodyPr anchor="ctr"/>
          <a:lstStyle/>
          <a:p>
            <a:pPr/>
            <a:r>
              <a:t>Texto do Título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e Marcadores">
    <p:spTree>
      <p:nvGrpSpPr>
        <p:cNvPr id="1" name=""/>
        <p:cNvGrpSpPr/>
        <p:nvPr/>
      </p:nvGrpSpPr>
      <p:grpSpPr>
        <a:xfrm>
          <a:off x="0" y="0"/>
          <a:ext cx="0" cy="0"/>
          <a:chOff x="0" y="0"/>
          <a:chExt cx="0" cy="0"/>
        </a:xfrm>
      </p:grpSpPr>
      <p:sp>
        <p:nvSpPr>
          <p:cNvPr id="56" name="Shape 56"/>
          <p:cNvSpPr/>
          <p:nvPr>
            <p:ph type="title"/>
          </p:nvPr>
        </p:nvSpPr>
        <p:spPr>
          <a:xfrm>
            <a:off x="714375" y="3178175"/>
            <a:ext cx="8324850" cy="1619250"/>
          </a:xfrm>
          <a:prstGeom prst="rect">
            <a:avLst/>
          </a:prstGeom>
        </p:spPr>
        <p:txBody>
          <a:bodyPr anchor="ctr"/>
          <a:lstStyle/>
          <a:p>
            <a:pPr/>
            <a:r>
              <a:t>Texto do Título</a:t>
            </a:r>
          </a:p>
        </p:txBody>
      </p:sp>
      <p:sp>
        <p:nvSpPr>
          <p:cNvPr id="57" name="Shape 57"/>
          <p:cNvSpPr/>
          <p:nvPr>
            <p:ph type="body" sz="half" idx="1"/>
          </p:nvPr>
        </p:nvSpPr>
        <p:spPr>
          <a:xfrm>
            <a:off x="714375" y="4797425"/>
            <a:ext cx="8324850" cy="4714875"/>
          </a:xfrm>
          <a:prstGeom prst="rect">
            <a:avLst/>
          </a:prstGeom>
        </p:spPr>
        <p:txBody>
          <a:bodyPr anchor="ctr"/>
          <a:lstStyle>
            <a:lvl1pPr marL="592666" indent="-592666" algn="l">
              <a:spcBef>
                <a:spcPts val="5600"/>
              </a:spcBef>
              <a:buSzPct val="75000"/>
              <a:buChar char="•"/>
              <a:defRPr sz="4800"/>
            </a:lvl1pPr>
            <a:lvl2pPr marL="1037166" indent="-592666" algn="l">
              <a:spcBef>
                <a:spcPts val="5600"/>
              </a:spcBef>
              <a:buSzPct val="75000"/>
              <a:buChar char="•"/>
              <a:defRPr sz="4800"/>
            </a:lvl2pPr>
            <a:lvl3pPr marL="1481666" indent="-592666" algn="l">
              <a:spcBef>
                <a:spcPts val="5600"/>
              </a:spcBef>
              <a:buSzPct val="75000"/>
              <a:buChar char="•"/>
              <a:defRPr sz="4800"/>
            </a:lvl3pPr>
            <a:lvl4pPr marL="1926166" indent="-592666" algn="l">
              <a:spcBef>
                <a:spcPts val="5600"/>
              </a:spcBef>
              <a:buSzPct val="75000"/>
              <a:buChar char="•"/>
              <a:defRPr sz="4800"/>
            </a:lvl4pPr>
            <a:lvl5pPr marL="2370666" indent="-592666" algn="l">
              <a:spcBef>
                <a:spcPts val="5600"/>
              </a:spcBef>
              <a:buSzPct val="75000"/>
              <a:buChar char="•"/>
              <a:defRPr sz="48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Marcadores e Foto">
    <p:spTree>
      <p:nvGrpSpPr>
        <p:cNvPr id="1" name=""/>
        <p:cNvGrpSpPr/>
        <p:nvPr/>
      </p:nvGrpSpPr>
      <p:grpSpPr>
        <a:xfrm>
          <a:off x="0" y="0"/>
          <a:ext cx="0" cy="0"/>
          <a:chOff x="0" y="0"/>
          <a:chExt cx="0" cy="0"/>
        </a:xfrm>
      </p:grpSpPr>
      <p:sp>
        <p:nvSpPr>
          <p:cNvPr id="65" name="Shape 65"/>
          <p:cNvSpPr/>
          <p:nvPr>
            <p:ph type="pic" sz="quarter" idx="13"/>
          </p:nvPr>
        </p:nvSpPr>
        <p:spPr>
          <a:xfrm>
            <a:off x="5038725" y="4797425"/>
            <a:ext cx="4000500" cy="4714875"/>
          </a:xfrm>
          <a:prstGeom prst="rect">
            <a:avLst/>
          </a:prstGeom>
        </p:spPr>
        <p:txBody>
          <a:bodyPr lIns="91439" tIns="45719" rIns="91439" bIns="45719">
            <a:noAutofit/>
          </a:bodyPr>
          <a:lstStyle/>
          <a:p>
            <a:pPr/>
          </a:p>
        </p:txBody>
      </p:sp>
      <p:sp>
        <p:nvSpPr>
          <p:cNvPr id="66" name="Shape 66"/>
          <p:cNvSpPr/>
          <p:nvPr>
            <p:ph type="title"/>
          </p:nvPr>
        </p:nvSpPr>
        <p:spPr>
          <a:xfrm>
            <a:off x="714375" y="3178175"/>
            <a:ext cx="8324850" cy="1619250"/>
          </a:xfrm>
          <a:prstGeom prst="rect">
            <a:avLst/>
          </a:prstGeom>
        </p:spPr>
        <p:txBody>
          <a:bodyPr anchor="ctr"/>
          <a:lstStyle/>
          <a:p>
            <a:pPr/>
            <a:r>
              <a:t>Texto do Título</a:t>
            </a:r>
          </a:p>
        </p:txBody>
      </p:sp>
      <p:sp>
        <p:nvSpPr>
          <p:cNvPr id="67" name="Shape 67"/>
          <p:cNvSpPr/>
          <p:nvPr>
            <p:ph type="body" sz="quarter" idx="1"/>
          </p:nvPr>
        </p:nvSpPr>
        <p:spPr>
          <a:xfrm>
            <a:off x="714375" y="4797425"/>
            <a:ext cx="4000500" cy="4714875"/>
          </a:xfrm>
          <a:prstGeom prst="rect">
            <a:avLst/>
          </a:prstGeom>
        </p:spPr>
        <p:txBody>
          <a:bodyPr anchor="ctr"/>
          <a:lstStyle>
            <a:lvl1pPr marL="440871" indent="-440871" algn="l">
              <a:spcBef>
                <a:spcPts val="4200"/>
              </a:spcBef>
              <a:buSzPct val="75000"/>
              <a:buChar char="•"/>
              <a:defRPr sz="3600"/>
            </a:lvl1pPr>
            <a:lvl2pPr marL="783771" indent="-440871" algn="l">
              <a:spcBef>
                <a:spcPts val="4200"/>
              </a:spcBef>
              <a:buSzPct val="75000"/>
              <a:buChar char="•"/>
              <a:defRPr sz="3600"/>
            </a:lvl2pPr>
            <a:lvl3pPr marL="1126671" indent="-440871" algn="l">
              <a:spcBef>
                <a:spcPts val="4200"/>
              </a:spcBef>
              <a:buSzPct val="75000"/>
              <a:buChar char="•"/>
              <a:defRPr sz="3600"/>
            </a:lvl3pPr>
            <a:lvl4pPr marL="1469571" indent="-440871" algn="l">
              <a:spcBef>
                <a:spcPts val="4200"/>
              </a:spcBef>
              <a:buSzPct val="75000"/>
              <a:buChar char="•"/>
              <a:defRPr sz="3600"/>
            </a:lvl4pPr>
            <a:lvl5pPr marL="1812471" indent="-440871" algn="l">
              <a:spcBef>
                <a:spcPts val="4200"/>
              </a:spcBef>
              <a:buSzPct val="75000"/>
              <a:buChar char="•"/>
              <a:defRPr sz="36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rcadores">
    <p:spTree>
      <p:nvGrpSpPr>
        <p:cNvPr id="1" name=""/>
        <p:cNvGrpSpPr/>
        <p:nvPr/>
      </p:nvGrpSpPr>
      <p:grpSpPr>
        <a:xfrm>
          <a:off x="0" y="0"/>
          <a:ext cx="0" cy="0"/>
          <a:chOff x="0" y="0"/>
          <a:chExt cx="0" cy="0"/>
        </a:xfrm>
      </p:grpSpPr>
      <p:sp>
        <p:nvSpPr>
          <p:cNvPr id="75" name="Shape 75"/>
          <p:cNvSpPr/>
          <p:nvPr>
            <p:ph type="body" sz="half" idx="1"/>
          </p:nvPr>
        </p:nvSpPr>
        <p:spPr>
          <a:xfrm>
            <a:off x="714375" y="3797300"/>
            <a:ext cx="8324850" cy="5410200"/>
          </a:xfrm>
          <a:prstGeom prst="rect">
            <a:avLst/>
          </a:prstGeom>
        </p:spPr>
        <p:txBody>
          <a:bodyPr anchor="ctr"/>
          <a:lstStyle>
            <a:lvl1pPr marL="592666" indent="-592666" algn="l">
              <a:spcBef>
                <a:spcPts val="5600"/>
              </a:spcBef>
              <a:buSzPct val="75000"/>
              <a:buChar char="•"/>
              <a:defRPr sz="4800"/>
            </a:lvl1pPr>
            <a:lvl2pPr marL="1037166" indent="-592666" algn="l">
              <a:spcBef>
                <a:spcPts val="5600"/>
              </a:spcBef>
              <a:buSzPct val="75000"/>
              <a:buChar char="•"/>
              <a:defRPr sz="4800"/>
            </a:lvl2pPr>
            <a:lvl3pPr marL="1481666" indent="-592666" algn="l">
              <a:spcBef>
                <a:spcPts val="5600"/>
              </a:spcBef>
              <a:buSzPct val="75000"/>
              <a:buChar char="•"/>
              <a:defRPr sz="4800"/>
            </a:lvl3pPr>
            <a:lvl4pPr marL="1926166" indent="-592666" algn="l">
              <a:spcBef>
                <a:spcPts val="5600"/>
              </a:spcBef>
              <a:buSzPct val="75000"/>
              <a:buChar char="•"/>
              <a:defRPr sz="4800"/>
            </a:lvl4pPr>
            <a:lvl5pPr marL="2370666" indent="-592666" algn="l">
              <a:spcBef>
                <a:spcPts val="5600"/>
              </a:spcBef>
              <a:buSzPct val="75000"/>
              <a:buChar char="•"/>
              <a:defRPr sz="48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rês Fotos">
    <p:spTree>
      <p:nvGrpSpPr>
        <p:cNvPr id="1" name=""/>
        <p:cNvGrpSpPr/>
        <p:nvPr/>
      </p:nvGrpSpPr>
      <p:grpSpPr>
        <a:xfrm>
          <a:off x="0" y="0"/>
          <a:ext cx="0" cy="0"/>
          <a:chOff x="0" y="0"/>
          <a:chExt cx="0" cy="0"/>
        </a:xfrm>
      </p:grpSpPr>
      <p:sp>
        <p:nvSpPr>
          <p:cNvPr id="83" name="Shape 83"/>
          <p:cNvSpPr/>
          <p:nvPr>
            <p:ph type="pic" sz="quarter" idx="13"/>
          </p:nvPr>
        </p:nvSpPr>
        <p:spPr>
          <a:xfrm>
            <a:off x="5038725" y="6664324"/>
            <a:ext cx="4000500" cy="2828926"/>
          </a:xfrm>
          <a:prstGeom prst="rect">
            <a:avLst/>
          </a:prstGeom>
        </p:spPr>
        <p:txBody>
          <a:bodyPr lIns="91439" tIns="45719" rIns="91439" bIns="45719">
            <a:noAutofit/>
          </a:bodyPr>
          <a:lstStyle/>
          <a:p>
            <a:pPr/>
          </a:p>
        </p:txBody>
      </p:sp>
      <p:sp>
        <p:nvSpPr>
          <p:cNvPr id="84" name="Shape 84"/>
          <p:cNvSpPr/>
          <p:nvPr>
            <p:ph type="pic" sz="quarter" idx="14"/>
          </p:nvPr>
        </p:nvSpPr>
        <p:spPr>
          <a:xfrm>
            <a:off x="5043388" y="3511550"/>
            <a:ext cx="4000501" cy="2828925"/>
          </a:xfrm>
          <a:prstGeom prst="rect">
            <a:avLst/>
          </a:prstGeom>
        </p:spPr>
        <p:txBody>
          <a:bodyPr lIns="91439" tIns="45719" rIns="91439" bIns="45719">
            <a:noAutofit/>
          </a:bodyPr>
          <a:lstStyle/>
          <a:p>
            <a:pPr/>
          </a:p>
        </p:txBody>
      </p:sp>
      <p:sp>
        <p:nvSpPr>
          <p:cNvPr id="85" name="Shape 85"/>
          <p:cNvSpPr/>
          <p:nvPr>
            <p:ph type="pic" sz="quarter" idx="15"/>
          </p:nvPr>
        </p:nvSpPr>
        <p:spPr>
          <a:xfrm>
            <a:off x="714375" y="3511550"/>
            <a:ext cx="4000500" cy="5981700"/>
          </a:xfrm>
          <a:prstGeom prst="rect">
            <a:avLst/>
          </a:prstGeom>
        </p:spPr>
        <p:txBody>
          <a:bodyPr lIns="91439" tIns="45719" rIns="91439" bIns="45719">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073525"/>
            <a:ext cx="7848600" cy="2476500"/>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Texto do Título</a:t>
            </a:r>
          </a:p>
        </p:txBody>
      </p:sp>
      <p:sp>
        <p:nvSpPr>
          <p:cNvPr id="3" name="Shape 3"/>
          <p:cNvSpPr/>
          <p:nvPr>
            <p:ph type="body" idx="1"/>
          </p:nvPr>
        </p:nvSpPr>
        <p:spPr>
          <a:xfrm>
            <a:off x="952500" y="6616700"/>
            <a:ext cx="7848600" cy="84772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Shape 4"/>
          <p:cNvSpPr/>
          <p:nvPr>
            <p:ph type="sldNum" sz="quarter" idx="2"/>
          </p:nvPr>
        </p:nvSpPr>
        <p:spPr>
          <a:xfrm>
            <a:off x="4658118" y="9783762"/>
            <a:ext cx="427839" cy="444501"/>
          </a:xfrm>
          <a:prstGeom prst="rect">
            <a:avLst/>
          </a:prstGeom>
          <a:ln w="3175">
            <a:miter lim="400000"/>
          </a:ln>
        </p:spPr>
        <p:txBody>
          <a:bodyPr wrap="none" lIns="38100" tIns="38100" rIns="38100" bIns="381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b="0" baseline="0" cap="none" i="0" spc="0" strike="noStrike" sz="10600" u="none">
          <a:ln>
            <a:noFill/>
          </a:ln>
          <a:solidFill>
            <a:srgbClr val="000000"/>
          </a:solidFill>
          <a:uFillTx/>
          <a:latin typeface="+mn-lt"/>
          <a:ea typeface="+mn-ea"/>
          <a:cs typeface="+mn-cs"/>
          <a:sym typeface="Helvetica Light"/>
        </a:defRPr>
      </a:lvl9pPr>
    </p:titleStyle>
    <p:bodyStyle>
      <a:lvl1pPr marL="0" marR="0" indent="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Light"/>
        </a:defRPr>
      </a:lvl9pPr>
    </p:bodyStyle>
    <p:otherStyle>
      <a:lvl1pPr marL="0" marR="0" indent="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15921" y="78241"/>
            <a:ext cx="9785441" cy="604616"/>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lstStyle/>
          <a:p>
            <a:pPr>
              <a:defRPr b="1" sz="1000">
                <a:latin typeface="Arial"/>
                <a:ea typeface="Arial"/>
                <a:cs typeface="Arial"/>
                <a:sym typeface="Arial"/>
              </a:defRPr>
            </a:pPr>
            <a:r>
              <a:t>White dot syndrome in patients with prior ocular toxoplasmosis</a:t>
            </a:r>
          </a:p>
          <a:p>
            <a:pPr>
              <a:defRPr sz="900">
                <a:latin typeface="Arial"/>
                <a:ea typeface="Arial"/>
                <a:cs typeface="Arial"/>
                <a:sym typeface="Arial"/>
              </a:defRPr>
            </a:pPr>
            <a:r>
              <a:t>Fabio B. Aggio</a:t>
            </a:r>
            <a:r>
              <a:rPr baseline="31999"/>
              <a:t>1</a:t>
            </a:r>
            <a:r>
              <a:t>, Tiago E. F. Arantes</a:t>
            </a:r>
            <a:r>
              <a:rPr baseline="31999"/>
              <a:t>1</a:t>
            </a:r>
            <a:r>
              <a:t>, Evandro L. Rosa</a:t>
            </a:r>
            <a:r>
              <a:rPr baseline="31999"/>
              <a:t>1</a:t>
            </a:r>
            <a:r>
              <a:t>, Mário J. Nóbrega</a:t>
            </a:r>
            <a:r>
              <a:rPr baseline="31999"/>
              <a:t>1</a:t>
            </a:r>
            <a:r>
              <a:t>, K. Bailey Freund</a:t>
            </a:r>
            <a:r>
              <a:rPr baseline="31999"/>
              <a:t>2,3</a:t>
            </a:r>
          </a:p>
          <a:p>
            <a:pPr>
              <a:defRPr sz="900">
                <a:latin typeface="Arial"/>
                <a:ea typeface="Arial"/>
                <a:cs typeface="Arial"/>
                <a:sym typeface="Arial"/>
              </a:defRPr>
            </a:pPr>
            <a:r>
              <a:t>Hospital de Olhos Sadalla Amin Ghanem, Joinville, SC, Brazil</a:t>
            </a:r>
            <a:r>
              <a:rPr baseline="31999"/>
              <a:t>1</a:t>
            </a:r>
          </a:p>
          <a:p>
            <a:pPr>
              <a:defRPr sz="900">
                <a:latin typeface="Arial"/>
                <a:ea typeface="Arial"/>
                <a:cs typeface="Arial"/>
                <a:sym typeface="Arial"/>
              </a:defRPr>
            </a:pPr>
            <a:r>
              <a:t>Vitreous Retina Macula Consultants of New York, New York, USA</a:t>
            </a:r>
            <a:r>
              <a:rPr baseline="31999"/>
              <a:t>2</a:t>
            </a:r>
            <a:r>
              <a:t>; Department of Ophthalmology, New York University School of Medicine, New York, NY, USA</a:t>
            </a:r>
            <a:r>
              <a:rPr baseline="31999"/>
              <a:t>3</a:t>
            </a:r>
          </a:p>
        </p:txBody>
      </p:sp>
      <p:sp>
        <p:nvSpPr>
          <p:cNvPr id="120" name="Shape 120"/>
          <p:cNvSpPr/>
          <p:nvPr/>
        </p:nvSpPr>
        <p:spPr>
          <a:xfrm>
            <a:off x="56642" y="1265815"/>
            <a:ext cx="3109441" cy="49784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lnSpc>
                <a:spcPct val="200000"/>
              </a:lnSpc>
              <a:defRPr b="1" sz="600">
                <a:uFill>
                  <a:solidFill>
                    <a:srgbClr val="000000"/>
                  </a:solidFill>
                </a:uFill>
                <a:latin typeface="Helvetica"/>
                <a:ea typeface="Helvetica"/>
                <a:cs typeface="Helvetica"/>
                <a:sym typeface="Helvetica"/>
              </a:defRPr>
            </a:pPr>
            <a:r>
              <a:t>INTRODUCTION</a:t>
            </a:r>
          </a:p>
          <a:p>
            <a:pPr algn="just" defTabSz="457200">
              <a:lnSpc>
                <a:spcPct val="200000"/>
              </a:lnSpc>
              <a:defRPr sz="600">
                <a:uFill>
                  <a:solidFill>
                    <a:srgbClr val="000000"/>
                  </a:solidFill>
                </a:uFill>
                <a:latin typeface="Helvetica"/>
                <a:ea typeface="Helvetica"/>
                <a:cs typeface="Helvetica"/>
                <a:sym typeface="Helvetica"/>
              </a:defRPr>
            </a:pPr>
            <a:r>
              <a:t>Multiple evanescent white dot syndrome (MEWDS) was first described in 1984 by Jampol et al.</a:t>
            </a:r>
            <a:r>
              <a:rPr baseline="31999"/>
              <a:t>1</a:t>
            </a:r>
            <a:r>
              <a:t> It is characterized by unilateral diminished vision and enlargement of the blind spot and has a predilection for young, healthy, myopic females. Retinal findings include macular granularity, multifocal, small white lesions concentrated in the paramacular, peripapillary, and midperipheral fundus, as well as posterior vitreous cells.</a:t>
            </a:r>
            <a:r>
              <a:rPr baseline="31999"/>
              <a:t>2 </a:t>
            </a:r>
            <a:r>
              <a:t>Recent studies have shown that MEWDS affects predominantly the outer retina, centered at the ellipsoid zone (EZ) and interdigitation zone (IZ), with some changes extending into the outer nuclear layer (ONL).</a:t>
            </a:r>
            <a:r>
              <a:rPr baseline="31999"/>
              <a:t>2 </a:t>
            </a:r>
            <a:r>
              <a:t>The pathogenesis of MEWDS is unknown, although an immune-mediated process in genetically predisposed individuals has been postulated. Toxoplasmosis is the leading cause of infectious posterior uveitis in the world, accounting for 80% of cases in some regions.</a:t>
            </a:r>
            <a:r>
              <a:rPr baseline="31999"/>
              <a:t>3 </a:t>
            </a:r>
            <a:r>
              <a:t>Although toxoplasmosis chorioretinitis usually has a self-limited course, it can lead to irreversible visual loss, particularly when the macula and optic nerve are involved. In 2011, Vance et al</a:t>
            </a:r>
            <a:r>
              <a:t>. </a:t>
            </a:r>
            <a:r>
              <a:t>reported a unilateral white dot syndrome occurring in a healthy 27-year-old woman 1 month after documented resolution of recurrent toxoplasmosis chori</a:t>
            </a:r>
            <a:r>
              <a:t>o</a:t>
            </a:r>
            <a:r>
              <a:t>retinitis involving the same eye.</a:t>
            </a:r>
            <a:r>
              <a:rPr baseline="31999"/>
              <a:t>4</a:t>
            </a:r>
            <a:r>
              <a:rPr baseline="31999"/>
              <a:t> </a:t>
            </a:r>
            <a:r>
              <a:t>Herein, we report 2 similar patients with retinal findings resembling MEWDS in eyes with evidence of prior ocular toxoplasmosis.</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b="1" sz="500">
                <a:uFill>
                  <a:solidFill>
                    <a:srgbClr val="000000"/>
                  </a:solidFill>
                </a:uFill>
                <a:latin typeface="Helvetica"/>
                <a:ea typeface="Helvetica"/>
                <a:cs typeface="Helvetica"/>
                <a:sym typeface="Helvetica"/>
              </a:defRPr>
            </a:pPr>
            <a:r>
              <a:t>CASE REPORT n.1</a:t>
            </a:r>
          </a:p>
          <a:p>
            <a:pPr algn="just" defTabSz="457200">
              <a:lnSpc>
                <a:spcPct val="200000"/>
              </a:lnSpc>
              <a:defRPr sz="500">
                <a:uFill>
                  <a:solidFill>
                    <a:srgbClr val="000000"/>
                  </a:solidFill>
                </a:uFill>
                <a:latin typeface="Helvetica"/>
                <a:ea typeface="Helvetica"/>
                <a:cs typeface="Helvetica"/>
                <a:sym typeface="Helvetica"/>
              </a:defRPr>
            </a:pPr>
            <a:r>
              <a:t>A 25-year-old healthy woman complained of floaters and photopsia in her right eye (OD) for 2 days. As a child, she was diagnosed with ocular toxoplasmosis in both eyes (OU) and had received treatment for several recurrences of active chorioretinitis OD. Visual acuity in her left eye (OS) had always been poor. On examination, best-corrected visual acuity (BCVA) was 20/30 OD and counting fingers at 3 meters OS. Anterior segment examination was normal OU with no cell or flare detected. Intraocular pressures were 14 mmHg OU. Ophthalmoscopy OD showed inactive peripheral chorioretinal scars and a small deep white lesion with ill-defined margins located superotemporal to the fovea</a:t>
            </a:r>
            <a:r>
              <a:t> </a:t>
            </a:r>
            <a:r>
              <a:t>(Figure 1</a:t>
            </a:r>
            <a:r>
              <a:t>,</a:t>
            </a:r>
            <a:r>
              <a:t> A-C)</a:t>
            </a:r>
            <a:r>
              <a:t>.</a:t>
            </a:r>
            <a:r>
              <a:t> Ophthalmoscopy OS revealed inactive chorioretinal scars in the macula and peripheral retina (Figure 1</a:t>
            </a:r>
            <a:r>
              <a:t>, </a:t>
            </a:r>
            <a:r>
              <a:t>D</a:t>
            </a:r>
            <a:r>
              <a:t> and </a:t>
            </a:r>
            <a:r>
              <a:t>E). No vitreous cells were noted OU. </a:t>
            </a:r>
          </a:p>
        </p:txBody>
      </p:sp>
      <p:sp>
        <p:nvSpPr>
          <p:cNvPr id="121" name="Shape 121"/>
          <p:cNvSpPr/>
          <p:nvPr/>
        </p:nvSpPr>
        <p:spPr>
          <a:xfrm>
            <a:off x="6587516" y="5973930"/>
            <a:ext cx="3109441" cy="69215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lnSpc>
                <a:spcPct val="200000"/>
              </a:lnSpc>
              <a:defRPr sz="600">
                <a:uFill>
                  <a:solidFill>
                    <a:srgbClr val="000000"/>
                  </a:solidFill>
                </a:uFill>
                <a:latin typeface="Helvetica"/>
                <a:ea typeface="Helvetica"/>
                <a:cs typeface="Helvetica"/>
                <a:sym typeface="Helvetica"/>
              </a:defRPr>
            </a:pPr>
            <a:r>
              <a:t>Previous studies have shown that MEWDS can present after the primary occurrence or recurrence of choroidal neovascularization.</a:t>
            </a:r>
            <a:r>
              <a:rPr baseline="31999"/>
              <a:t>6</a:t>
            </a:r>
            <a:r>
              <a:t> Whether choroidal neovascularization or ocular toxoplasmosis may trigger</a:t>
            </a:r>
            <a:r>
              <a:t> a white dot syndrome</a:t>
            </a:r>
            <a:r>
              <a:t> by creating a proinflammatory environment remains to be elucidated. Subclinical reactivation of ocular toxoplasmosis could also be involved. Other studies have reported MEWDS following vaccination</a:t>
            </a:r>
            <a:r>
              <a:rPr baseline="31999"/>
              <a:t>7</a:t>
            </a:r>
            <a:r>
              <a:t> or systemic viral infection</a:t>
            </a:r>
            <a:r>
              <a:rPr baseline="31999"/>
              <a:t>8</a:t>
            </a:r>
            <a:r>
              <a:t>, thus an immune-mediated process in genetically predisposed individuals is strongly suggested. Thus, it is possible that toxoplasmosis may trigger</a:t>
            </a:r>
            <a:r>
              <a:t> a white dot syndrome</a:t>
            </a:r>
            <a:r>
              <a:t> by means of a local immune-mediated process induced by the parasite. </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sz="600">
                <a:uFill>
                  <a:solidFill>
                    <a:srgbClr val="000000"/>
                  </a:solidFill>
                </a:uFill>
                <a:latin typeface="Helvetica"/>
                <a:ea typeface="Helvetica"/>
                <a:cs typeface="Helvetica"/>
                <a:sym typeface="Helvetica"/>
              </a:defRPr>
            </a:pPr>
            <a:r>
              <a:t>One interesting aspect of both cases was the predilection for the white dots to occur near the old </a:t>
            </a:r>
            <a:r>
              <a:t>chorioretinal</a:t>
            </a:r>
            <a:r>
              <a:t> scars. This pattern was particularly evident on FAF of Case n.2. In the acute phase of MEWDS, FAF demonstrates: (1) multiple, small (&lt; 50 µm) autohypofluorescent areas in the posterior pole and (2) areas of increased autofluorescence corresponding to white dots seen on ophthalmoscopy.</a:t>
            </a:r>
            <a:r>
              <a:rPr baseline="31999"/>
              <a:t>9</a:t>
            </a:r>
            <a:r>
              <a:rPr baseline="31999"/>
              <a:t> </a:t>
            </a:r>
            <a:r>
              <a:t>In the case n.2, we noted multiple hypoautofluorescent dots around the </a:t>
            </a:r>
            <a:r>
              <a:t>chorioretinal</a:t>
            </a:r>
            <a:r>
              <a:t> scars, the optic disc head and near the inferotemporal vascular arcade. These lesions may represent subretinal inflammatory infiltrate or loss of the retinal pigment epithelium and suggest a connection between the </a:t>
            </a:r>
            <a:r>
              <a:t>chorioretinal</a:t>
            </a:r>
            <a:r>
              <a:t> scars and the development of </a:t>
            </a:r>
            <a:r>
              <a:t>the white dot syndrome</a:t>
            </a:r>
            <a:r>
              <a:t>.</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sz="600">
                <a:uFill>
                  <a:solidFill>
                    <a:srgbClr val="000000"/>
                  </a:solidFill>
                </a:uFill>
                <a:latin typeface="Helvetica"/>
                <a:ea typeface="Helvetica"/>
                <a:cs typeface="Helvetica"/>
                <a:sym typeface="Helvetica"/>
              </a:defRPr>
            </a:pPr>
            <a:r>
              <a:t>In conclusion, we report 2</a:t>
            </a:r>
            <a:r>
              <a:t> new cases of a white dot syndrome resembling </a:t>
            </a:r>
            <a:r>
              <a:t>MEWDS in 2 patients with p</a:t>
            </a:r>
            <a:r>
              <a:t>rior </a:t>
            </a:r>
            <a:r>
              <a:t>ocular toxoplasmosis. Further stud</a:t>
            </a:r>
            <a:r>
              <a:t>y is needed to determine if this white dot syndrome is causally related to the presence of prior ocular toxoplasmosis or merely a coincidental occurrence</a:t>
            </a:r>
            <a:r>
              <a:t>.</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sz="400">
                <a:uFill>
                  <a:solidFill>
                    <a:srgbClr val="000000"/>
                  </a:solidFill>
                </a:uFill>
                <a:latin typeface="Helvetica"/>
                <a:ea typeface="Helvetica"/>
                <a:cs typeface="Helvetica"/>
                <a:sym typeface="Helvetica"/>
              </a:defRPr>
            </a:pPr>
            <a:r>
              <a:t>References</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Jampol LM, Sieving PA, Pugh D, et al. Multiple evanescent white dot syndrome. I. Clinical findings. Arch Ophthalmol 1984;102:671-674. </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Marsiglia M, Gallego-Pinazo R, de Souza EC, et al. Expanded clinical spectrum of multiple evanescent white dot syndrome with multimodal imaging. RETINA 2016;36:64-74.</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Oréfice F, Vasconcelos-Santos DV, Cordeiro CA, et al. Toxoplasmosis. In: Foster CS, Vitale AT: Diagnosis and treatment of uveitis. Jaypee - Highlights, Inc. New Delhi, India 2013; 543-568.</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Vance SK, Freund KB, Wenick AS, et al. Diagnostic and therapeutic challenges. Retina 2011;31:1224-1230.</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Yannuzzi NA, Gal-Or O, Motulsky E, et al. Multimodal imaging of punctate outer retinal toxoplasmosis. Ophthalmic Surg Lasers Imaging Retina 2018, In Press.</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Mathis T, Delaunay B, Cahuzac A, et al. Choroidal neovascularisation triggered multiple evanescent white dot syndrome (MEWDS) in predisposed eyes. Br J Ophthalmol 2018;102:971-976.</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Abou-Samra A, Tarabishy AB. Multiple evanescent white dot syndrome following intradermal influenza vaccination. Ocul Immunol Inflamm 2018;25:1-3.</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Yang CS, Hsieh MH, Su HI, Kuo YS. Multiple evanescent white dot syndrome following acute Epstein-Barr virus infection. Ocul Immunol Inflamm 2017;11:1-7.</a:t>
            </a:r>
          </a:p>
          <a:p>
            <a:pPr marL="192404" indent="-192404" algn="just" defTabSz="457200">
              <a:lnSpc>
                <a:spcPct val="200000"/>
              </a:lnSpc>
              <a:buSzPct val="100000"/>
              <a:buAutoNum type="arabicPeriod" startAt="1"/>
              <a:tabLst>
                <a:tab pos="203200" algn="l"/>
                <a:tab pos="228600" algn="l"/>
                <a:tab pos="241300" algn="l"/>
              </a:tabLst>
              <a:defRPr sz="400">
                <a:uFill>
                  <a:solidFill>
                    <a:srgbClr val="000000"/>
                  </a:solidFill>
                </a:uFill>
                <a:latin typeface="Helvetica"/>
                <a:ea typeface="Helvetica"/>
                <a:cs typeface="Helvetica"/>
                <a:sym typeface="Helvetica"/>
              </a:defRPr>
            </a:pPr>
            <a:r>
              <a:t>Uy Harvey S, Chan PS. Multiple evanescent white dot syndrome. In: Foster CS, Vitale AT: Diagnosis and treatment of uveitis. Jaypee - Highlights, Inc. New Delhi, India 2013; 1050-1055.</a:t>
            </a:r>
          </a:p>
        </p:txBody>
      </p:sp>
      <p:pic>
        <p:nvPicPr>
          <p:cNvPr id="122" name="pasted-image.png"/>
          <p:cNvPicPr>
            <a:picLocks noChangeAspect="1"/>
          </p:cNvPicPr>
          <p:nvPr/>
        </p:nvPicPr>
        <p:blipFill>
          <a:blip r:embed="rId2">
            <a:extLst/>
          </a:blip>
          <a:stretch>
            <a:fillRect/>
          </a:stretch>
        </p:blipFill>
        <p:spPr>
          <a:xfrm>
            <a:off x="415326" y="6252278"/>
            <a:ext cx="2392074" cy="1794055"/>
          </a:xfrm>
          <a:prstGeom prst="rect">
            <a:avLst/>
          </a:prstGeom>
          <a:ln w="3175">
            <a:miter lim="400000"/>
          </a:ln>
        </p:spPr>
      </p:pic>
      <p:sp>
        <p:nvSpPr>
          <p:cNvPr id="123" name="Shape 123"/>
          <p:cNvSpPr/>
          <p:nvPr/>
        </p:nvSpPr>
        <p:spPr>
          <a:xfrm>
            <a:off x="56642" y="8219495"/>
            <a:ext cx="3109441" cy="4648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lnSpc>
                <a:spcPct val="200000"/>
              </a:lnSpc>
              <a:defRPr sz="500">
                <a:uFill>
                  <a:solidFill>
                    <a:srgbClr val="000000"/>
                  </a:solidFill>
                </a:uFill>
                <a:latin typeface="Helvetica"/>
                <a:ea typeface="Helvetica"/>
                <a:cs typeface="Helvetica"/>
                <a:sym typeface="Helvetica"/>
              </a:defRPr>
            </a:pPr>
            <a:r>
              <a:t>Given concern regarding a possible recurrence of toxoplasmosis chorioretinitis OD, the patient was started on a 6-week course of BID oral sulfamethoxazole/trimethoprim (800mg/160mg). Five days later, she returned complaining of worsening of vision OD. BCVA was 20/50 OD. Anterior segment examination was unchanged. Ophthalmoscopy OD revealed 1+ vitreous cells, macular granularity and multiple scattered deep gray-white lesions OD. The lesions were more numerous around the old chorioretinal scars (Figure 2, A-D).</a:t>
            </a:r>
            <a:r>
              <a:t> </a:t>
            </a:r>
            <a:r>
              <a:t>Ophthalmoscopy OS remained unchanged. Fundus autofluorescence (FAF) showed faint hyperautofluorescence corresponding to the multiple gray-white lesions (Figure 2, E). Spectral domain optical coherence tomography (OCT) of the deep retinal lesions (Figure 4, A, arrow) showed disruption of the EZ and IZ with no abnormalities detected anterior to the ONL. There were no changes involving the retinal pigment epithelium/Bruch’s membrane complex, except at the fovea where there was a thin hyporeflective splitting of this hyperreflective band and a dome-shaped accumulation of subretinal hyperreflective material (Figure 4, A and B). The patient completed the 6-week course of sulfamethoxazole/trimethoprim and also received a brief course of oral prednisone. Laboratory studies included normal leukocyte and erythrocyte counts, a normal erythrocyte sedimentation rate, and negative serologic testing for HIV and syphilis (VDRL and FTA-ABS). A chest x-ray was normal. Toxoplasma immunoglobulin G antibodies were positive in an enzyme-linked immunosorbent assay (ELISA) (132 IU/mL). Anti-toxoplasma IgM antibodies were negative. One month later, BCVA had improved to 20/40 OD. Macular granularity was still present OD, but the gray-white retinal lesions had partially faded (Figure 3). There were no persistent vitreous cells. Structural OCT OD showed resolution of the foveal dome-shaped hyperreflective material, with persistent EZ/IZ attenuation (Figure 4, C and D). One month later, BCVA was 20/30. Macular granularity persisted, but the gray-white retinal lesions were undetectable.</a:t>
            </a:r>
          </a:p>
          <a:p>
            <a:pPr algn="just" defTabSz="457200">
              <a:lnSpc>
                <a:spcPct val="200000"/>
              </a:lnSpc>
              <a:defRPr b="1" sz="500">
                <a:uFill>
                  <a:solidFill>
                    <a:srgbClr val="000000"/>
                  </a:solidFill>
                </a:uFill>
                <a:latin typeface="Helvetica"/>
                <a:ea typeface="Helvetica"/>
                <a:cs typeface="Helvetica"/>
                <a:sym typeface="Helvetica"/>
              </a:defRPr>
            </a:pPr>
            <a:r>
              <a:t>CASE REPORT n.2</a:t>
            </a:r>
          </a:p>
          <a:p>
            <a:pPr algn="just" defTabSz="457200">
              <a:lnSpc>
                <a:spcPct val="200000"/>
              </a:lnSpc>
              <a:defRPr sz="500">
                <a:uFill>
                  <a:solidFill>
                    <a:srgbClr val="000000"/>
                  </a:solidFill>
                </a:uFill>
                <a:latin typeface="Helvetica"/>
                <a:ea typeface="Helvetica"/>
                <a:cs typeface="Helvetica"/>
                <a:sym typeface="Helvetica"/>
              </a:defRPr>
            </a:pPr>
            <a:r>
              <a:t>A 37-year-old healthy woman complained of reduce</a:t>
            </a:r>
            <a:r>
              <a:t>d</a:t>
            </a:r>
            <a:r>
              <a:t> visual acuity OD for 2 weeks. Past ocular and family history were unremarkable.</a:t>
            </a:r>
            <a:r>
              <a:t> On examination, </a:t>
            </a:r>
            <a:r>
              <a:t>BCVA was 20/40 OD and 20/20 OS. Findings on</a:t>
            </a:r>
            <a:r>
              <a:t> slit-lamp and ophthalmoscopic examination OS were normal. </a:t>
            </a:r>
            <a:r>
              <a:t>Anterior segment examination</a:t>
            </a:r>
            <a:r>
              <a:t> OD</a:t>
            </a:r>
            <a:r>
              <a:t> disclosed 1+ anterior chamber reaction. Intraocular pressure</a:t>
            </a:r>
            <a:r>
              <a:t>s</a:t>
            </a:r>
            <a:r>
              <a:t> w</a:t>
            </a:r>
            <a:r>
              <a:t>ere</a:t>
            </a:r>
            <a:r>
              <a:t> 14 mmHg </a:t>
            </a:r>
            <a:r>
              <a:t>OU</a:t>
            </a:r>
            <a:r>
              <a:t>. </a:t>
            </a:r>
            <a:r>
              <a:t>Ophthalmoscopy OD </a:t>
            </a:r>
            <a:r>
              <a:t>showed 1+ vitreous cells, mild macular granularity, 3 </a:t>
            </a:r>
            <a:r>
              <a:t>inactive </a:t>
            </a:r>
            <a:r>
              <a:t>pigmented </a:t>
            </a:r>
            <a:r>
              <a:t>chorioretinal</a:t>
            </a:r>
            <a:r>
              <a:t> scars inferotemporal to the fovea, as well as multiple scattered</a:t>
            </a:r>
            <a:r>
              <a:t> deep</a:t>
            </a:r>
            <a:r>
              <a:t> gray-white lesions, more numerous at the posterior pole (Figure 5).</a:t>
            </a:r>
            <a:r>
              <a:t> FAF OD</a:t>
            </a:r>
            <a:r>
              <a:t> showed faint hyperautofluorescence surrounding multiple scattered hypoautofluorescent dots that were more numerous around the chorioretinal scars and optic nerve. </a:t>
            </a:r>
          </a:p>
        </p:txBody>
      </p:sp>
      <p:sp>
        <p:nvSpPr>
          <p:cNvPr id="124" name="Shape 124"/>
          <p:cNvSpPr/>
          <p:nvPr/>
        </p:nvSpPr>
        <p:spPr>
          <a:xfrm>
            <a:off x="2496579" y="7984545"/>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1</a:t>
            </a:r>
          </a:p>
        </p:txBody>
      </p:sp>
      <p:pic>
        <p:nvPicPr>
          <p:cNvPr id="125" name="pasted-image.png"/>
          <p:cNvPicPr>
            <a:picLocks noChangeAspect="1"/>
          </p:cNvPicPr>
          <p:nvPr/>
        </p:nvPicPr>
        <p:blipFill>
          <a:blip r:embed="rId3">
            <a:extLst/>
          </a:blip>
          <a:stretch>
            <a:fillRect/>
          </a:stretch>
        </p:blipFill>
        <p:spPr>
          <a:xfrm>
            <a:off x="3680763" y="1183265"/>
            <a:ext cx="2392074" cy="1794056"/>
          </a:xfrm>
          <a:prstGeom prst="rect">
            <a:avLst/>
          </a:prstGeom>
          <a:ln w="3175">
            <a:miter lim="400000"/>
          </a:ln>
        </p:spPr>
      </p:pic>
      <p:pic>
        <p:nvPicPr>
          <p:cNvPr id="126" name="pasted-image.png"/>
          <p:cNvPicPr>
            <a:picLocks noChangeAspect="1"/>
          </p:cNvPicPr>
          <p:nvPr/>
        </p:nvPicPr>
        <p:blipFill>
          <a:blip r:embed="rId4">
            <a:extLst/>
          </a:blip>
          <a:stretch>
            <a:fillRect/>
          </a:stretch>
        </p:blipFill>
        <p:spPr>
          <a:xfrm>
            <a:off x="3680763" y="3135975"/>
            <a:ext cx="2392074" cy="1794055"/>
          </a:xfrm>
          <a:prstGeom prst="rect">
            <a:avLst/>
          </a:prstGeom>
          <a:ln w="3175">
            <a:miter lim="400000"/>
          </a:ln>
        </p:spPr>
      </p:pic>
      <p:pic>
        <p:nvPicPr>
          <p:cNvPr id="127" name="pasted-image.png"/>
          <p:cNvPicPr>
            <a:picLocks noChangeAspect="1"/>
          </p:cNvPicPr>
          <p:nvPr/>
        </p:nvPicPr>
        <p:blipFill>
          <a:blip r:embed="rId5">
            <a:extLst/>
          </a:blip>
          <a:srcRect l="3770" t="3806" r="6130" b="3806"/>
          <a:stretch>
            <a:fillRect/>
          </a:stretch>
        </p:blipFill>
        <p:spPr>
          <a:xfrm>
            <a:off x="3709843" y="5088684"/>
            <a:ext cx="2362919" cy="1817209"/>
          </a:xfrm>
          <a:prstGeom prst="rect">
            <a:avLst/>
          </a:prstGeom>
          <a:ln w="3175">
            <a:miter lim="400000"/>
          </a:ln>
        </p:spPr>
      </p:pic>
      <p:sp>
        <p:nvSpPr>
          <p:cNvPr id="128" name="Shape 128"/>
          <p:cNvSpPr/>
          <p:nvPr/>
        </p:nvSpPr>
        <p:spPr>
          <a:xfrm>
            <a:off x="5780799" y="2946971"/>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2</a:t>
            </a:r>
          </a:p>
        </p:txBody>
      </p:sp>
      <p:sp>
        <p:nvSpPr>
          <p:cNvPr id="129" name="Shape 129"/>
          <p:cNvSpPr/>
          <p:nvPr/>
        </p:nvSpPr>
        <p:spPr>
          <a:xfrm>
            <a:off x="5780799" y="4855487"/>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3</a:t>
            </a:r>
          </a:p>
        </p:txBody>
      </p:sp>
      <p:sp>
        <p:nvSpPr>
          <p:cNvPr id="130" name="Shape 130"/>
          <p:cNvSpPr/>
          <p:nvPr/>
        </p:nvSpPr>
        <p:spPr>
          <a:xfrm>
            <a:off x="5780799" y="6845008"/>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4</a:t>
            </a:r>
          </a:p>
        </p:txBody>
      </p:sp>
      <p:sp>
        <p:nvSpPr>
          <p:cNvPr id="131" name="Shape 131"/>
          <p:cNvSpPr/>
          <p:nvPr/>
        </p:nvSpPr>
        <p:spPr>
          <a:xfrm>
            <a:off x="3322079" y="7026529"/>
            <a:ext cx="3109442" cy="59309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defTabSz="457200">
              <a:lnSpc>
                <a:spcPct val="200000"/>
              </a:lnSpc>
              <a:defRPr sz="500">
                <a:uFill>
                  <a:solidFill>
                    <a:srgbClr val="000000"/>
                  </a:solidFill>
                </a:uFill>
                <a:latin typeface="Helvetica"/>
                <a:ea typeface="Helvetica"/>
                <a:cs typeface="Helvetica"/>
                <a:sym typeface="Helvetica"/>
              </a:defRPr>
            </a:pPr>
            <a:r>
              <a:t>Fluorescein angiography</a:t>
            </a:r>
            <a:r>
              <a:t> OD</a:t>
            </a:r>
            <a:r>
              <a:t> showed multiple early hyperfluorescent dots which became confluent around the chorioretinal scars and temporal paramacula. Some of the dots formed a “wreath-like” pattern, and there was late staining of the optic nerve (Figure 6). The patient was started on</a:t>
            </a:r>
            <a:r>
              <a:t> a 6-week course of BID</a:t>
            </a:r>
            <a:r>
              <a:t> oral sulfamethoxazole</a:t>
            </a:r>
            <a:r>
              <a:t>/</a:t>
            </a:r>
            <a:r>
              <a:t>trimethoprim </a:t>
            </a:r>
            <a:r>
              <a:t>(</a:t>
            </a:r>
            <a:r>
              <a:t>800mg/160mg</a:t>
            </a:r>
            <a:r>
              <a:t>)</a:t>
            </a:r>
            <a:r>
              <a:t>. Laboratory</a:t>
            </a:r>
            <a:r>
              <a:t> studies included </a:t>
            </a:r>
            <a:r>
              <a:t>normal leukocyte and erythrocyte counts, </a:t>
            </a:r>
            <a:r>
              <a:t>a normal erythrocyte</a:t>
            </a:r>
            <a:r>
              <a:t> sedimentation rate</a:t>
            </a:r>
            <a:r>
              <a:t> and negative serologic testing for HIV and syphilis (VDRL and FTA-ABS)</a:t>
            </a:r>
            <a:r>
              <a:t>. </a:t>
            </a:r>
            <a:r>
              <a:t>A c</a:t>
            </a:r>
            <a:r>
              <a:t>hest x-ray </a:t>
            </a:r>
            <a:r>
              <a:t>was normal</a:t>
            </a:r>
            <a:r>
              <a:t>. Toxoplasma immunoglobulin M antibodies were negative, but immunoglobulin G antibodies were positive (101UI/mL). Two weeks later, BCVA was 20/20-1 OD and 20/20 OS. Anterior segment examination</a:t>
            </a:r>
            <a:r>
              <a:t> OD</a:t>
            </a:r>
            <a:r>
              <a:t> showed 0.5+ anterior chamber reaction. Mild vitreous opacities were still present. There was partial resolution of the gray-white retinal lesions. One month later, BCVA was 20/20</a:t>
            </a:r>
            <a:r>
              <a:t> OU</a:t>
            </a:r>
            <a:r>
              <a:t>. There was no anterior chamber or vitreous cells OU. The gray-white dots</a:t>
            </a:r>
            <a:r>
              <a:t> OD</a:t>
            </a:r>
            <a:r>
              <a:t> had disappeared, but there was still mild foveal granularity.</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b="1" sz="600">
                <a:uFill>
                  <a:solidFill>
                    <a:srgbClr val="000000"/>
                  </a:solidFill>
                </a:uFill>
                <a:latin typeface="Helvetica"/>
                <a:ea typeface="Helvetica"/>
                <a:cs typeface="Helvetica"/>
                <a:sym typeface="Helvetica"/>
              </a:defRPr>
            </a:pPr>
            <a:r>
              <a:t>CONCLUSIONS</a:t>
            </a:r>
          </a:p>
          <a:p>
            <a:pPr algn="just" defTabSz="457200">
              <a:lnSpc>
                <a:spcPct val="200000"/>
              </a:lnSpc>
              <a:defRPr sz="600">
                <a:uFill>
                  <a:solidFill>
                    <a:srgbClr val="000000"/>
                  </a:solidFill>
                </a:uFill>
                <a:latin typeface="Helvetica"/>
                <a:ea typeface="Helvetica"/>
                <a:cs typeface="Helvetica"/>
                <a:sym typeface="Helvetica"/>
              </a:defRPr>
            </a:pPr>
            <a:r>
              <a:t>The cases herein reported presented with clinical findings </a:t>
            </a:r>
            <a:r>
              <a:t>resembling</a:t>
            </a:r>
            <a:r>
              <a:t> MEWDS including macular granularity, vitreous cells and multiple evanescent </a:t>
            </a:r>
            <a:r>
              <a:t>deep </a:t>
            </a:r>
            <a:r>
              <a:t>gray-white retinal lesions. Multimodal retinal imaging including FAF, OCT and fluorescein angiography showed changes similar to those seen with typical MEWDS.</a:t>
            </a:r>
            <a:r>
              <a:rPr baseline="31999"/>
              <a:t>2</a:t>
            </a:r>
            <a:r>
              <a:t> Both patients had</a:t>
            </a:r>
            <a:r>
              <a:t> chorioretinal</a:t>
            </a:r>
            <a:r>
              <a:t> scars characteristic of prior toxoplasmosis chorioretinitis. The ocular history of the first patient, with poor vision in 1 eye since childhood and prior treatment for recurrent chorioretinitis, was suggestive of congenital toxoplasmosis. </a:t>
            </a:r>
          </a:p>
          <a:p>
            <a:pPr algn="just" defTabSz="457200">
              <a:lnSpc>
                <a:spcPct val="200000"/>
              </a:lnSpc>
              <a:defRPr sz="600">
                <a:uFill>
                  <a:solidFill>
                    <a:srgbClr val="000000"/>
                  </a:solidFill>
                </a:uFill>
                <a:latin typeface="Helvetica"/>
                <a:ea typeface="Helvetica"/>
                <a:cs typeface="Helvetica"/>
                <a:sym typeface="Helvetica"/>
              </a:defRPr>
            </a:pPr>
          </a:p>
          <a:p>
            <a:pPr algn="just" defTabSz="457200">
              <a:lnSpc>
                <a:spcPct val="200000"/>
              </a:lnSpc>
              <a:defRPr sz="600">
                <a:uFill>
                  <a:solidFill>
                    <a:srgbClr val="000000"/>
                  </a:solidFill>
                </a:uFill>
                <a:latin typeface="Helvetica"/>
                <a:ea typeface="Helvetica"/>
                <a:cs typeface="Helvetica"/>
                <a:sym typeface="Helvetica"/>
              </a:defRPr>
            </a:pPr>
            <a:r>
              <a:t>The history and imaging findings of our cases closely resemble a case reported by Vance et al. in which there was an initial concern regarding early reactivation of ocular toxoplasmosis.</a:t>
            </a:r>
            <a:r>
              <a:rPr baseline="31999"/>
              <a:t>4</a:t>
            </a:r>
            <a:r>
              <a:t> Similar to this prior case, both of our patients were treated with oral anti-toxoplasma therapy. Our first patient was also treated with oral corticosteroids. A diagnosis of punctate outer toxoplasmosis (PORT) was considered, since multifocal gray-white lesions at the level of the deep retina and retinal pigment epithelium have been described with this entity. However, the 2 cases herein reported presented with findings that were more widespread than the lesions described with PORT. Minimal retinal pigment epithelium involvement and the absence of persistent retinal pigment epithelium changes or new scars following resolution were also inconsistent with PORT. Furthermore, while the initial descriptions of PORT occurred prior to the availability of high-resolution OCT, a recent study has shown that both inner and outer retinal involvement occur, as well as punctate preretinal hyperreflective lesions</a:t>
            </a:r>
            <a:r>
              <a:rPr baseline="31999"/>
              <a:t>5</a:t>
            </a:r>
            <a:r>
              <a:t>, which were not present in our cases. We admit that treatment could have altered the course of our patients’ disease.</a:t>
            </a:r>
          </a:p>
        </p:txBody>
      </p:sp>
      <p:pic>
        <p:nvPicPr>
          <p:cNvPr id="132" name="pasted-image.png"/>
          <p:cNvPicPr>
            <a:picLocks noChangeAspect="1"/>
          </p:cNvPicPr>
          <p:nvPr/>
        </p:nvPicPr>
        <p:blipFill>
          <a:blip r:embed="rId6">
            <a:extLst/>
          </a:blip>
          <a:stretch>
            <a:fillRect/>
          </a:stretch>
        </p:blipFill>
        <p:spPr>
          <a:xfrm>
            <a:off x="6930710" y="1171647"/>
            <a:ext cx="2423055" cy="1817292"/>
          </a:xfrm>
          <a:prstGeom prst="rect">
            <a:avLst/>
          </a:prstGeom>
          <a:ln w="3175">
            <a:miter lim="400000"/>
          </a:ln>
        </p:spPr>
      </p:pic>
      <p:pic>
        <p:nvPicPr>
          <p:cNvPr id="133" name="pasted-image.png"/>
          <p:cNvPicPr>
            <a:picLocks noChangeAspect="1"/>
          </p:cNvPicPr>
          <p:nvPr/>
        </p:nvPicPr>
        <p:blipFill>
          <a:blip r:embed="rId7">
            <a:extLst/>
          </a:blip>
          <a:srcRect l="11361" t="0" r="16947" b="0"/>
          <a:stretch>
            <a:fillRect/>
          </a:stretch>
        </p:blipFill>
        <p:spPr>
          <a:xfrm>
            <a:off x="6886326" y="3173059"/>
            <a:ext cx="2511969" cy="2627907"/>
          </a:xfrm>
          <a:prstGeom prst="rect">
            <a:avLst/>
          </a:prstGeom>
          <a:ln w="3175">
            <a:miter lim="400000"/>
          </a:ln>
        </p:spPr>
      </p:pic>
      <p:sp>
        <p:nvSpPr>
          <p:cNvPr id="134" name="Shape 134"/>
          <p:cNvSpPr/>
          <p:nvPr/>
        </p:nvSpPr>
        <p:spPr>
          <a:xfrm>
            <a:off x="9040466" y="2946971"/>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5</a:t>
            </a:r>
          </a:p>
        </p:txBody>
      </p:sp>
      <p:sp>
        <p:nvSpPr>
          <p:cNvPr id="135" name="Shape 135"/>
          <p:cNvSpPr/>
          <p:nvPr/>
        </p:nvSpPr>
        <p:spPr>
          <a:xfrm>
            <a:off x="9040466" y="5735165"/>
            <a:ext cx="370607" cy="20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defTabSz="457200">
              <a:lnSpc>
                <a:spcPct val="200000"/>
              </a:lnSpc>
              <a:defRPr sz="600">
                <a:uFill>
                  <a:solidFill>
                    <a:srgbClr val="000000"/>
                  </a:solidFill>
                </a:uFill>
                <a:latin typeface="Helvetica"/>
                <a:ea typeface="Helvetica"/>
                <a:cs typeface="Helvetica"/>
                <a:sym typeface="Helvetica"/>
              </a:defRPr>
            </a:lvl1pPr>
          </a:lstStyle>
          <a:p>
            <a:pPr/>
            <a:r>
              <a:t>Figure 6</a:t>
            </a:r>
          </a:p>
        </p:txBody>
      </p:sp>
      <p:sp>
        <p:nvSpPr>
          <p:cNvPr id="136" name="Shape 136"/>
          <p:cNvSpPr/>
          <p:nvPr/>
        </p:nvSpPr>
        <p:spPr>
          <a:xfrm>
            <a:off x="462489" y="732553"/>
            <a:ext cx="8828622" cy="251092"/>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sz="700">
                <a:latin typeface="Arial"/>
                <a:ea typeface="Arial"/>
                <a:cs typeface="Arial"/>
                <a:sym typeface="Arial"/>
              </a:defRPr>
            </a:pPr>
            <a:r>
              <a:t>Dr K. Bailey Freund is a consultant for Optovue, Zeiss, Heidelberg Engineering, Allergan and Novartis. He receives research support from Genentech/Roche. The remaining authors have no proprietary or financial interests.</a:t>
            </a:r>
          </a:p>
          <a:p>
            <a:pPr>
              <a:defRPr sz="700">
                <a:latin typeface="Arial"/>
                <a:ea typeface="Arial"/>
                <a:cs typeface="Arial"/>
                <a:sym typeface="Arial"/>
              </a:defRPr>
            </a:pPr>
            <a:r>
              <a:t>This work was supported by The Macula Foundation Inc., New York, NY, USA.</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381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7789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381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7789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778933"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