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</p:sldIdLst>
  <p:sldSz cx="32399288" cy="3960018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012" autoAdjust="0"/>
    <p:restoredTop sz="94660"/>
  </p:normalViewPr>
  <p:slideViewPr>
    <p:cSldViewPr snapToGrid="0">
      <p:cViewPr>
        <p:scale>
          <a:sx n="20" d="100"/>
          <a:sy n="20" d="100"/>
        </p:scale>
        <p:origin x="2696" y="-872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0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4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4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7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9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4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0BF289DD-2270-BC42-BC1F-C4B58E3D191E}"/>
              </a:ext>
            </a:extLst>
          </p:cNvPr>
          <p:cNvGrpSpPr/>
          <p:nvPr userDrawn="1"/>
        </p:nvGrpSpPr>
        <p:grpSpPr>
          <a:xfrm>
            <a:off x="26951162" y="0"/>
            <a:ext cx="5421772" cy="3600000"/>
            <a:chOff x="26999288" y="0"/>
            <a:chExt cx="5421772" cy="3600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080630E-73F0-0241-9ADE-CCB2CF8F7144}"/>
                </a:ext>
              </a:extLst>
            </p:cNvPr>
            <p:cNvSpPr/>
            <p:nvPr userDrawn="1"/>
          </p:nvSpPr>
          <p:spPr>
            <a:xfrm>
              <a:off x="26999288" y="0"/>
              <a:ext cx="5400000" cy="36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803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95B5E68-E096-5E41-8C2C-193AD1187F64}"/>
                </a:ext>
              </a:extLst>
            </p:cNvPr>
            <p:cNvSpPr txBox="1"/>
            <p:nvPr userDrawn="1"/>
          </p:nvSpPr>
          <p:spPr>
            <a:xfrm>
              <a:off x="26999288" y="230339"/>
              <a:ext cx="54217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dirty="0">
                  <a:latin typeface="Britannic Bold" panose="020B0903060703020204" pitchFamily="34" charset="0"/>
                  <a:cs typeface="Aharoni" panose="02010803020104030203" pitchFamily="2" charset="-79"/>
                </a:rPr>
                <a:t>XXXI CoMASC</a:t>
              </a:r>
            </a:p>
            <a:p>
              <a:pPr algn="ctr"/>
              <a:r>
                <a:rPr lang="pt-BR" sz="3600" dirty="0"/>
                <a:t>NÚMERO DE INSCRIÇÃO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58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6442197" y="869395"/>
            <a:ext cx="17637144" cy="201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algn="ctr"/>
            <a:r>
              <a:rPr lang="pt-BR" sz="6000"/>
              <a:t>SENSIBILIDADE AO CONTRASTE EM OLHOS COM A NOVA LENTE INTRAOCULAR CLAREON®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07750" y="3349242"/>
            <a:ext cx="30558658" cy="15685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t-BR" sz="4400"/>
              <a:t>Renata Moreto, Roberto Pinto Coelho, André Messias</a:t>
            </a:r>
          </a:p>
          <a:p>
            <a:pPr algn="ctr"/>
            <a:r>
              <a:rPr lang="pt-BR" sz="4400"/>
              <a:t>Hospital das Clínicas da Faculdade de Medicina de Ribeirão Preto , USP (HCFMRP-USP)</a:t>
            </a:r>
            <a:endParaRPr lang="pt-BR" sz="4000">
              <a:latin typeface="Calibri" pitchFamily="34" charset="0"/>
            </a:endParaRPr>
          </a:p>
        </p:txBody>
      </p:sp>
      <p:pic>
        <p:nvPicPr>
          <p:cNvPr id="13" name="Picture 4" descr="BrasaoFMRP.gif">
            <a:extLst>
              <a:ext uri="{FF2B5EF4-FFF2-40B4-BE49-F238E27FC236}">
                <a16:creationId xmlns:a16="http://schemas.microsoft.com/office/drawing/2014/main" id="{FBB6A6A1-2B30-F744-8A4C-5719668D0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0" y="506752"/>
            <a:ext cx="3837091" cy="388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341790-9B5A-A344-BC3F-7801EA89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248" y="506752"/>
            <a:ext cx="5918264" cy="39455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12244"/>
          <a:stretch/>
        </p:blipFill>
        <p:spPr bwMode="auto">
          <a:xfrm>
            <a:off x="8352703" y="18456329"/>
            <a:ext cx="7943724" cy="1025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EE512B-7612-8344-A0B1-DA12EF114493}"/>
              </a:ext>
            </a:extLst>
          </p:cNvPr>
          <p:cNvSpPr/>
          <p:nvPr/>
        </p:nvSpPr>
        <p:spPr>
          <a:xfrm>
            <a:off x="1007753" y="6044183"/>
            <a:ext cx="30075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F6D9842-9C61-E74C-B0A1-EA44237B956F}"/>
              </a:ext>
            </a:extLst>
          </p:cNvPr>
          <p:cNvSpPr>
            <a:spLocks/>
          </p:cNvSpPr>
          <p:nvPr/>
        </p:nvSpPr>
        <p:spPr bwMode="auto">
          <a:xfrm>
            <a:off x="18196422" y="18246606"/>
            <a:ext cx="13125676" cy="53386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r>
              <a:rPr lang="pt-BR" sz="3600" dirty="0"/>
              <a:t>Todos os olhos atingiram acuidade visual 1,0 ou melhor com correção no pós-operatório.</a:t>
            </a:r>
          </a:p>
          <a:p>
            <a:r>
              <a:rPr lang="pt-BR" sz="3600" dirty="0"/>
              <a:t>Resultados biométricos em ambos os grupos foram semelhantes com equivalentes esféricos pós operatórios dentro da faixa ±0.5 de diferença para o estimado com a fórmula SRKT (constante = 119.1)</a:t>
            </a:r>
          </a:p>
          <a:p>
            <a:endParaRPr lang="pt-BR" sz="3600" dirty="0"/>
          </a:p>
          <a:p>
            <a:r>
              <a:rPr lang="pt-BR" sz="3600" dirty="0"/>
              <a:t>Não houve diferença significativa entre o limiar de sensibilidade ao contraste (</a:t>
            </a:r>
            <a:r>
              <a:rPr lang="pt-BR" sz="3600" dirty="0" err="1"/>
              <a:t>logCS</a:t>
            </a:r>
            <a:r>
              <a:rPr lang="pt-BR" sz="3600" dirty="0"/>
              <a:t>) medido em olhos dos grupos SN60WF (-1.64 ± 0.05) e </a:t>
            </a:r>
            <a:r>
              <a:rPr lang="pt-BR" sz="3600" dirty="0" err="1"/>
              <a:t>Clareon</a:t>
            </a:r>
            <a:r>
              <a:rPr lang="pt-BR" sz="3600" dirty="0"/>
              <a:t> (-1.67 ± 0.06) (</a:t>
            </a:r>
            <a:r>
              <a:rPr lang="pt-BR" sz="3600" dirty="0" err="1"/>
              <a:t>P</a:t>
            </a:r>
            <a:r>
              <a:rPr lang="pt-BR" sz="3600" dirty="0"/>
              <a:t> = 0.2364 – teste </a:t>
            </a:r>
            <a:r>
              <a:rPr lang="pt-BR" sz="3600" dirty="0" err="1"/>
              <a:t>t</a:t>
            </a:r>
            <a:r>
              <a:rPr lang="pt-BR" sz="3600" dirty="0"/>
              <a:t>).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5EA93-9DF4-3341-87C7-AEB034CF1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166" y="6472013"/>
            <a:ext cx="9610316" cy="5294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B37A5E-BA99-5546-AC8C-B4FB88070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346">
            <a:off x="16794913" y="8327670"/>
            <a:ext cx="15038684" cy="37029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CD3F8E-C0A1-C848-B7A9-437D39475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1398" y="10520299"/>
            <a:ext cx="3589852" cy="75060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1209D93-7A0F-F047-8E58-16EE53A9B0B1}"/>
              </a:ext>
            </a:extLst>
          </p:cNvPr>
          <p:cNvSpPr/>
          <p:nvPr/>
        </p:nvSpPr>
        <p:spPr>
          <a:xfrm>
            <a:off x="1007753" y="16970830"/>
            <a:ext cx="31357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pt-BR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09F4362-443E-6244-B4C5-0B54066C09C2}"/>
              </a:ext>
            </a:extLst>
          </p:cNvPr>
          <p:cNvSpPr>
            <a:spLocks/>
          </p:cNvSpPr>
          <p:nvPr/>
        </p:nvSpPr>
        <p:spPr bwMode="auto">
          <a:xfrm>
            <a:off x="1007750" y="18088142"/>
            <a:ext cx="7022862" cy="2186394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r>
              <a:rPr lang="pt-BR" sz="3600" dirty="0"/>
              <a:t>A sensibilidade ao contraste foi medida utilizando-se uma nova ferramenta, denominada </a:t>
            </a:r>
            <a:r>
              <a:rPr lang="pt-BR" sz="3600" dirty="0" err="1"/>
              <a:t>Camblobs</a:t>
            </a:r>
            <a:r>
              <a:rPr lang="pt-BR" sz="3600" dirty="0"/>
              <a:t>, que foi idealizada para minimizar a influência da resolução espacial na medida da sensibilidade ao contraste.</a:t>
            </a:r>
          </a:p>
          <a:p>
            <a:r>
              <a:rPr lang="pt-BR" sz="3600" dirty="0"/>
              <a:t>O teste consiste em tabelas de 25 linhas, com 4 círculos cinzas dispostos em cada linha e com contraste progressivamente menor. O paciente é solicitado a marcar os círculos que ele consegue determinar como “cinza” e a sensibilidade ao contraste é pontuada pela linha em que o paciente não conseguiu marcar corretamente mais de 2 pontos, seguindo o gabarito de resposta. </a:t>
            </a:r>
          </a:p>
          <a:p>
            <a:r>
              <a:rPr lang="pt-BR" sz="3600" dirty="0"/>
              <a:t>As pontuações são anotadas em forma </a:t>
            </a:r>
            <a:r>
              <a:rPr lang="pt-BR" sz="3600" dirty="0" err="1"/>
              <a:t>LogCS</a:t>
            </a:r>
            <a:r>
              <a:rPr lang="pt-BR" sz="3600" dirty="0"/>
              <a:t>, variando de -0,80 a -2,05. Essa medida foi realizada 30 ± 10 dias após a cirurgia (pós-operatório).</a:t>
            </a:r>
          </a:p>
          <a:p>
            <a:endParaRPr lang="pt-BR" sz="3600" dirty="0"/>
          </a:p>
          <a:p>
            <a:r>
              <a:rPr lang="pt-BR" sz="3600" dirty="0"/>
              <a:t>Até o momento, 6 olhos implantados com </a:t>
            </a:r>
            <a:r>
              <a:rPr lang="pt-BR" sz="3600" dirty="0" err="1"/>
              <a:t>Clareon</a:t>
            </a:r>
            <a:r>
              <a:rPr lang="pt-BR" sz="3600" dirty="0"/>
              <a:t>® foram avaliados ao 30 ± 15 dia pós operatório. Dados foram comparados com outros 10 pacientes em faixa etária semelhante, implantados com SN60WF.</a:t>
            </a:r>
          </a:p>
          <a:p>
            <a:endParaRPr lang="pt-BR" sz="3600" dirty="0"/>
          </a:p>
          <a:p>
            <a:r>
              <a:rPr lang="pt-BR" sz="3600" dirty="0"/>
              <a:t>Trata-se de olhos de pacientes sem outras doenças oculares, OCT de mácula e nervo ótico normal e córnea transparente.</a:t>
            </a:r>
          </a:p>
          <a:p>
            <a:r>
              <a:rPr lang="pt-BR" sz="3600" dirty="0"/>
              <a:t>Cirurgias foram realizadas sempre pelo mesmo cirurgião, sem intercorrências.</a:t>
            </a:r>
          </a:p>
          <a:p>
            <a:endParaRPr lang="pt-BR" sz="3600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7458D5C-3E44-1742-86C6-A2FD85E90C2D}"/>
              </a:ext>
            </a:extLst>
          </p:cNvPr>
          <p:cNvSpPr>
            <a:spLocks/>
          </p:cNvSpPr>
          <p:nvPr/>
        </p:nvSpPr>
        <p:spPr bwMode="auto">
          <a:xfrm>
            <a:off x="1007750" y="7112096"/>
            <a:ext cx="6736852" cy="90990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r>
              <a:rPr lang="pt-BR" sz="3600" dirty="0"/>
              <a:t>A lente intraocular (LIO) </a:t>
            </a:r>
            <a:r>
              <a:rPr lang="pt-BR" sz="3600" dirty="0" err="1"/>
              <a:t>Clareon</a:t>
            </a:r>
            <a:r>
              <a:rPr lang="pt-BR" sz="3600" dirty="0"/>
              <a:t>® </a:t>
            </a:r>
            <a:r>
              <a:rPr lang="pt-BR" sz="3600" dirty="0" err="1"/>
              <a:t>monofocal</a:t>
            </a:r>
            <a:r>
              <a:rPr lang="pt-BR" sz="3600" dirty="0"/>
              <a:t> (CNA0T0; ALCON – Cork –Irlanda), em conjunto com o sistema automatizado de implante: </a:t>
            </a:r>
            <a:r>
              <a:rPr lang="pt-BR" sz="3600" dirty="0" err="1"/>
              <a:t>Autonome</a:t>
            </a:r>
            <a:r>
              <a:rPr lang="pt-BR" sz="3600" dirty="0"/>
              <a:t>®, foi desenvolvida com novo polímero acrílico hidrofóbico, com objetivo de proporcionar melhor performance visual, e com efeito, melhorar os resultados pós operatórios de pacientes com catarata.</a:t>
            </a:r>
          </a:p>
          <a:p>
            <a:r>
              <a:rPr lang="pt-BR" sz="3600" dirty="0"/>
              <a:t>Como a sensibilidade ao contraste é dependente da transparência da LIO, o presente estudo visa comparar essa medida em olhos com </a:t>
            </a:r>
            <a:r>
              <a:rPr lang="pt-BR" sz="3600" dirty="0" err="1"/>
              <a:t>Clareon</a:t>
            </a:r>
            <a:r>
              <a:rPr lang="pt-BR" sz="3600" dirty="0"/>
              <a:t> ou </a:t>
            </a:r>
            <a:r>
              <a:rPr lang="pt-BR" sz="3600" dirty="0" err="1"/>
              <a:t>LIOs</a:t>
            </a:r>
            <a:r>
              <a:rPr lang="pt-BR" sz="3600" dirty="0"/>
              <a:t> SN60WF.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2B4C12-02AA-A14E-A7D1-1BD9FDA54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453" y="31338940"/>
            <a:ext cx="6640224" cy="6187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4C97CB-DED4-E54E-881A-F3A2567493E5}"/>
              </a:ext>
            </a:extLst>
          </p:cNvPr>
          <p:cNvSpPr/>
          <p:nvPr/>
        </p:nvSpPr>
        <p:spPr>
          <a:xfrm>
            <a:off x="18196425" y="16904373"/>
            <a:ext cx="40350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5D178E-D388-E04D-AC4E-66A78D8B3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530" y="23835391"/>
            <a:ext cx="13126936" cy="10133504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9FB54BD0-8FFC-0B41-8F3C-CC244ABB9CF6}"/>
              </a:ext>
            </a:extLst>
          </p:cNvPr>
          <p:cNvSpPr>
            <a:spLocks/>
          </p:cNvSpPr>
          <p:nvPr/>
        </p:nvSpPr>
        <p:spPr bwMode="auto">
          <a:xfrm>
            <a:off x="18196422" y="36518349"/>
            <a:ext cx="13125676" cy="245775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r>
              <a:rPr lang="pt-BR" sz="3600" dirty="0"/>
              <a:t>Nesse relato preliminar, não houve diferença quanto a sensibilidade ao contraste em olhos com SN60WF e </a:t>
            </a:r>
            <a:r>
              <a:rPr lang="pt-BR" sz="3600" dirty="0" err="1"/>
              <a:t>Clareon</a:t>
            </a:r>
            <a:r>
              <a:rPr lang="pt-BR" sz="3600" dirty="0"/>
              <a:t> aproximadamente 1 mês após a cirurgia. Em futuros relatos dados de número maior de pacientes e com maior tempo de seguimento serão apresentados.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99C162-BCC5-5E4B-83C4-91D335438B85}"/>
              </a:ext>
            </a:extLst>
          </p:cNvPr>
          <p:cNvSpPr/>
          <p:nvPr/>
        </p:nvSpPr>
        <p:spPr>
          <a:xfrm>
            <a:off x="18196422" y="35450436"/>
            <a:ext cx="38218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9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9752</TotalTime>
  <Words>451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Arial</vt:lpstr>
      <vt:lpstr>Britannic Bold</vt:lpstr>
      <vt:lpstr>Calibri</vt:lpstr>
      <vt:lpstr>Calibri Light</vt:lpstr>
      <vt:lpstr>Tema do Office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DC MA</dc:creator>
  <cp:lastModifiedBy>Andre Messias</cp:lastModifiedBy>
  <cp:revision>144</cp:revision>
  <dcterms:created xsi:type="dcterms:W3CDTF">2014-09-24T20:33:24Z</dcterms:created>
  <dcterms:modified xsi:type="dcterms:W3CDTF">2019-02-06T11:50:31Z</dcterms:modified>
</cp:coreProperties>
</file>