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2397700" cy="431927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5870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5870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5870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5870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5870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5870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5870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5870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5870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" d="100"/>
          <a:sy n="20" d="100"/>
        </p:scale>
        <p:origin x="1374" y="-1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63835" y="25298040"/>
            <a:ext cx="26070032" cy="1828316"/>
          </a:xfrm>
          <a:prstGeom prst="rect">
            <a:avLst/>
          </a:prstGeom>
        </p:spPr>
        <p:txBody>
          <a:bodyPr/>
          <a:lstStyle>
            <a:lvl1pPr>
              <a:defRPr sz="10600" i="1"/>
            </a:lvl1pPr>
            <a:lvl2pPr>
              <a:defRPr sz="10600" i="1"/>
            </a:lvl2pPr>
            <a:lvl3pPr>
              <a:defRPr sz="10600" i="1"/>
            </a:lvl3pPr>
            <a:lvl4pPr>
              <a:defRPr sz="10600" i="1"/>
            </a:lvl4pPr>
            <a:lvl5pPr>
              <a:defRPr sz="10600" i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“Digite uma citação aqui.”"/>
          <p:cNvSpPr txBox="1">
            <a:spLocks noGrp="1"/>
          </p:cNvSpPr>
          <p:nvPr>
            <p:ph type="body" sz="quarter" idx="13"/>
          </p:nvPr>
        </p:nvSpPr>
        <p:spPr>
          <a:xfrm>
            <a:off x="3163837" y="19576054"/>
            <a:ext cx="26070028" cy="2521952"/>
          </a:xfrm>
          <a:prstGeom prst="rect">
            <a:avLst/>
          </a:prstGeom>
        </p:spPr>
        <p:txBody>
          <a:bodyPr anchor="ctr"/>
          <a:lstStyle/>
          <a:p>
            <a:pPr defTabSz="2457708">
              <a:defRPr sz="15389"/>
            </a:pPr>
            <a:endParaRPr/>
          </a:p>
        </p:txBody>
      </p:sp>
      <p:sp>
        <p:nvSpPr>
          <p:cNvPr id="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>
            <a:spLocks noGrp="1"/>
          </p:cNvSpPr>
          <p:nvPr>
            <p:ph type="pic" idx="13"/>
          </p:nvPr>
        </p:nvSpPr>
        <p:spPr>
          <a:xfrm>
            <a:off x="0" y="9447210"/>
            <a:ext cx="32397700" cy="242982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>
            <a:spLocks noGrp="1"/>
          </p:cNvSpPr>
          <p:nvPr>
            <p:ph type="pic" sz="half" idx="13"/>
          </p:nvPr>
        </p:nvSpPr>
        <p:spPr>
          <a:xfrm>
            <a:off x="4049712" y="11124045"/>
            <a:ext cx="24298277" cy="147118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3163835" y="26183914"/>
            <a:ext cx="26070032" cy="354350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63835" y="29759051"/>
            <a:ext cx="26070032" cy="2815819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3163835" y="17483360"/>
            <a:ext cx="26070032" cy="8225982"/>
          </a:xfrm>
          <a:prstGeom prst="rect">
            <a:avLst/>
          </a:prstGeom>
        </p:spPr>
        <p:txBody>
          <a:bodyPr anchor="ctr"/>
          <a:lstStyle/>
          <a:p>
            <a:r>
              <a:t>Texto do Título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>
            <a:spLocks noGrp="1"/>
          </p:cNvSpPr>
          <p:nvPr>
            <p:ph type="pic" sz="quarter" idx="13"/>
          </p:nvPr>
        </p:nvSpPr>
        <p:spPr>
          <a:xfrm>
            <a:off x="16736702" y="11029129"/>
            <a:ext cx="13288123" cy="204700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2372878" y="11029129"/>
            <a:ext cx="13288121" cy="9934455"/>
          </a:xfrm>
          <a:prstGeom prst="rect">
            <a:avLst/>
          </a:prstGeom>
        </p:spPr>
        <p:txBody>
          <a:bodyPr/>
          <a:lstStyle>
            <a:lvl1pPr>
              <a:defRPr sz="26400"/>
            </a:lvl1pPr>
          </a:lstStyle>
          <a:p>
            <a:r>
              <a:t>Texto do Título</a:t>
            </a:r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372878" y="21216689"/>
            <a:ext cx="13288121" cy="102508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xfrm>
            <a:off x="2372878" y="10079980"/>
            <a:ext cx="27651944" cy="5378527"/>
          </a:xfrm>
          <a:prstGeom prst="rect">
            <a:avLst/>
          </a:prstGeom>
        </p:spPr>
        <p:txBody>
          <a:bodyPr anchor="ctr"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xfrm>
            <a:off x="2372878" y="10079980"/>
            <a:ext cx="27651944" cy="5378527"/>
          </a:xfrm>
          <a:prstGeom prst="rect">
            <a:avLst/>
          </a:prstGeom>
        </p:spPr>
        <p:txBody>
          <a:bodyPr anchor="ctr"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2372878" y="15901440"/>
            <a:ext cx="27651944" cy="15661001"/>
          </a:xfrm>
          <a:prstGeom prst="rect">
            <a:avLst/>
          </a:prstGeom>
        </p:spPr>
        <p:txBody>
          <a:bodyPr anchor="ctr"/>
          <a:lstStyle>
            <a:lvl1pPr marL="1944685" indent="-1944685" algn="l">
              <a:spcBef>
                <a:spcPts val="18500"/>
              </a:spcBef>
              <a:buSzPct val="145000"/>
              <a:buChar char="•"/>
              <a:defRPr sz="14000"/>
            </a:lvl1pPr>
            <a:lvl2pPr marL="2389185" indent="-1944685" algn="l">
              <a:spcBef>
                <a:spcPts val="18500"/>
              </a:spcBef>
              <a:buSzPct val="145000"/>
              <a:buChar char="•"/>
              <a:defRPr sz="14000"/>
            </a:lvl2pPr>
            <a:lvl3pPr marL="2833685" indent="-1944685" algn="l">
              <a:spcBef>
                <a:spcPts val="18500"/>
              </a:spcBef>
              <a:buSzPct val="145000"/>
              <a:buChar char="•"/>
              <a:defRPr sz="14000"/>
            </a:lvl3pPr>
            <a:lvl4pPr marL="3278187" indent="-1944685" algn="l">
              <a:spcBef>
                <a:spcPts val="18500"/>
              </a:spcBef>
              <a:buSzPct val="145000"/>
              <a:buChar char="•"/>
              <a:defRPr sz="14000"/>
            </a:lvl4pPr>
            <a:lvl5pPr marL="3722687" indent="-1944685" algn="l">
              <a:spcBef>
                <a:spcPts val="18500"/>
              </a:spcBef>
              <a:buSzPct val="145000"/>
              <a:buChar char="•"/>
              <a:defRPr sz="140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>
            <a:spLocks noGrp="1"/>
          </p:cNvSpPr>
          <p:nvPr>
            <p:ph type="pic" sz="quarter" idx="13"/>
          </p:nvPr>
        </p:nvSpPr>
        <p:spPr>
          <a:xfrm>
            <a:off x="16736702" y="15901440"/>
            <a:ext cx="13288123" cy="15661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xfrm>
            <a:off x="2372878" y="10079980"/>
            <a:ext cx="27651944" cy="5378527"/>
          </a:xfrm>
          <a:prstGeom prst="rect">
            <a:avLst/>
          </a:prstGeom>
        </p:spPr>
        <p:txBody>
          <a:bodyPr anchor="ctr"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372878" y="15901440"/>
            <a:ext cx="13288121" cy="15661001"/>
          </a:xfrm>
          <a:prstGeom prst="rect">
            <a:avLst/>
          </a:prstGeom>
        </p:spPr>
        <p:txBody>
          <a:bodyPr anchor="ctr"/>
          <a:lstStyle>
            <a:lvl1pPr marL="1494064" indent="-1494064" algn="l">
              <a:spcBef>
                <a:spcPts val="14100"/>
              </a:spcBef>
              <a:buSzPct val="145000"/>
              <a:buChar char="•"/>
              <a:defRPr sz="12200"/>
            </a:lvl1pPr>
            <a:lvl2pPr marL="1836964" indent="-1494064" algn="l">
              <a:spcBef>
                <a:spcPts val="14100"/>
              </a:spcBef>
              <a:buSzPct val="145000"/>
              <a:buChar char="•"/>
              <a:defRPr sz="12200"/>
            </a:lvl2pPr>
            <a:lvl3pPr marL="2179864" indent="-1494064" algn="l">
              <a:spcBef>
                <a:spcPts val="14100"/>
              </a:spcBef>
              <a:buSzPct val="145000"/>
              <a:buChar char="•"/>
              <a:defRPr sz="12200"/>
            </a:lvl3pPr>
            <a:lvl4pPr marL="2522764" indent="-1494064" algn="l">
              <a:spcBef>
                <a:spcPts val="14100"/>
              </a:spcBef>
              <a:buSzPct val="145000"/>
              <a:buChar char="•"/>
              <a:defRPr sz="12200"/>
            </a:lvl4pPr>
            <a:lvl5pPr marL="2865664" indent="-1494064" algn="l">
              <a:spcBef>
                <a:spcPts val="14100"/>
              </a:spcBef>
              <a:buSzPct val="145000"/>
              <a:buChar char="•"/>
              <a:defRPr sz="12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5563227" y="32606505"/>
            <a:ext cx="1254373" cy="131990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2372878" y="12611048"/>
            <a:ext cx="27651944" cy="17970604"/>
          </a:xfrm>
          <a:prstGeom prst="rect">
            <a:avLst/>
          </a:prstGeom>
        </p:spPr>
        <p:txBody>
          <a:bodyPr anchor="ctr"/>
          <a:lstStyle>
            <a:lvl1pPr marL="1944685" indent="-1944685" algn="l">
              <a:spcBef>
                <a:spcPts val="18500"/>
              </a:spcBef>
              <a:buSzPct val="145000"/>
              <a:buChar char="•"/>
              <a:defRPr sz="14000"/>
            </a:lvl1pPr>
            <a:lvl2pPr marL="2389185" indent="-1944685" algn="l">
              <a:spcBef>
                <a:spcPts val="18500"/>
              </a:spcBef>
              <a:buSzPct val="145000"/>
              <a:buChar char="•"/>
              <a:defRPr sz="14000"/>
            </a:lvl2pPr>
            <a:lvl3pPr marL="2833685" indent="-1944685" algn="l">
              <a:spcBef>
                <a:spcPts val="18500"/>
              </a:spcBef>
              <a:buSzPct val="145000"/>
              <a:buChar char="•"/>
              <a:defRPr sz="14000"/>
            </a:lvl3pPr>
            <a:lvl4pPr marL="3278187" indent="-1944685" algn="l">
              <a:spcBef>
                <a:spcPts val="18500"/>
              </a:spcBef>
              <a:buSzPct val="145000"/>
              <a:buChar char="•"/>
              <a:defRPr sz="14000"/>
            </a:lvl4pPr>
            <a:lvl5pPr marL="3722687" indent="-1944685" algn="l">
              <a:spcBef>
                <a:spcPts val="18500"/>
              </a:spcBef>
              <a:buSzPct val="145000"/>
              <a:buChar char="•"/>
              <a:defRPr sz="140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>
            <a:spLocks noGrp="1"/>
          </p:cNvSpPr>
          <p:nvPr>
            <p:ph type="pic" sz="quarter" idx="13"/>
          </p:nvPr>
        </p:nvSpPr>
        <p:spPr>
          <a:xfrm>
            <a:off x="16736702" y="22134202"/>
            <a:ext cx="13288123" cy="9396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Imagem"/>
          <p:cNvSpPr>
            <a:spLocks noGrp="1"/>
          </p:cNvSpPr>
          <p:nvPr>
            <p:ph type="pic" sz="quarter" idx="14"/>
          </p:nvPr>
        </p:nvSpPr>
        <p:spPr>
          <a:xfrm>
            <a:off x="16736702" y="11661899"/>
            <a:ext cx="13288123" cy="9396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Imagem"/>
          <p:cNvSpPr>
            <a:spLocks noGrp="1"/>
          </p:cNvSpPr>
          <p:nvPr>
            <p:ph type="pic" sz="quarter" idx="15"/>
          </p:nvPr>
        </p:nvSpPr>
        <p:spPr>
          <a:xfrm>
            <a:off x="2372878" y="11661899"/>
            <a:ext cx="13288121" cy="198689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3163835" y="13528563"/>
            <a:ext cx="26070032" cy="822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552" tIns="126552" rIns="126552" bIns="126552" anchor="b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163835" y="22007647"/>
            <a:ext cx="26070032" cy="281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552" tIns="126552" rIns="126552" bIns="126552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5563227" y="32606505"/>
            <a:ext cx="1254373" cy="1306824"/>
          </a:xfrm>
          <a:prstGeom prst="rect">
            <a:avLst/>
          </a:prstGeom>
          <a:ln w="12700">
            <a:miter lim="400000"/>
          </a:ln>
        </p:spPr>
        <p:txBody>
          <a:bodyPr wrap="none" lIns="126552" tIns="126552" rIns="126552" bIns="126552">
            <a:spAutoFit/>
          </a:bodyPr>
          <a:lstStyle>
            <a:lvl1pPr>
              <a:defRPr sz="70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0" algn="ctr" defTabSz="2587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5" Type="http://schemas.openxmlformats.org/officeDocument/2006/relationships/image" Target="../media/image4.png"/><Relationship Id="rId4" Type="http://schemas.openxmlformats.org/officeDocument/2006/relationships/image" Target="../media/image3.ti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Retângulo 5"/>
          <p:cNvGrpSpPr/>
          <p:nvPr/>
        </p:nvGrpSpPr>
        <p:grpSpPr>
          <a:xfrm>
            <a:off x="-30610" y="12374"/>
            <a:ext cx="32419238" cy="3205142"/>
            <a:chOff x="0" y="0"/>
            <a:chExt cx="32419237" cy="3205141"/>
          </a:xfrm>
        </p:grpSpPr>
        <p:sp>
          <p:nvSpPr>
            <p:cNvPr id="119" name="Retângulo"/>
            <p:cNvSpPr/>
            <p:nvPr/>
          </p:nvSpPr>
          <p:spPr>
            <a:xfrm>
              <a:off x="0" y="0"/>
              <a:ext cx="32419237" cy="3205141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126552" tIns="126552" rIns="126552" bIns="126552" numCol="1" anchor="ctr">
              <a:noAutofit/>
            </a:bodyPr>
            <a:lstStyle/>
            <a:p>
              <a:pPr defTabSz="4286648">
                <a:defRPr sz="2800" b="1">
                  <a:solidFill>
                    <a:srgbClr val="D9D9D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0" name="CERATITE NEUROTRÓFICA  SECUNDÁRIA À DIABETES MELLITUS…"/>
            <p:cNvSpPr txBox="1"/>
            <p:nvPr/>
          </p:nvSpPr>
          <p:spPr>
            <a:xfrm>
              <a:off x="0" y="39874"/>
              <a:ext cx="32419237" cy="312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9303" tIns="69303" rIns="69303" bIns="69303" numCol="1" anchor="ctr">
              <a:spAutoFit/>
            </a:bodyPr>
            <a:lstStyle/>
            <a:p>
              <a:pPr defTabSz="4286648">
                <a:defRPr sz="5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RESPOSTA AO TRATAMENTO DA NEUROPATIA ÓPTICA HEREDITÁRIA DE LEBER COM IDEBENONA</a:t>
              </a:r>
            </a:p>
            <a:p>
              <a:pPr defTabSz="4286648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  <a:p>
              <a:pPr defTabSz="4286648">
                <a:defRPr sz="3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Pedro Henrique Macedo dos Santos, Marina Souza Rocha, Victor </a:t>
              </a:r>
              <a:r>
                <a:rPr dirty="0" err="1"/>
                <a:t>Falcão</a:t>
              </a:r>
              <a:r>
                <a:rPr dirty="0"/>
                <a:t> Pereira Costa, </a:t>
              </a:r>
              <a:r>
                <a:rPr dirty="0" err="1"/>
                <a:t>Déborah</a:t>
              </a:r>
              <a:r>
                <a:rPr dirty="0"/>
                <a:t> Capel Modesto</a:t>
              </a:r>
              <a:r>
                <a:rPr lang="pt-BR" dirty="0"/>
                <a:t>, Luiz Arthur Franco </a:t>
              </a:r>
              <a:r>
                <a:rPr lang="pt-BR" dirty="0" err="1"/>
                <a:t>Beniz</a:t>
              </a:r>
              <a:r>
                <a:rPr lang="pt-BR" dirty="0"/>
                <a:t>, Hugo Mendes Silva</a:t>
              </a:r>
              <a:endParaRPr dirty="0"/>
            </a:p>
            <a:p>
              <a:pPr defTabSz="4286648">
                <a:defRPr sz="3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Centro de </a:t>
              </a:r>
              <a:r>
                <a:rPr dirty="0" err="1"/>
                <a:t>Referência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Oftalmologia</a:t>
              </a:r>
              <a:r>
                <a:rPr dirty="0"/>
                <a:t> (CEROF) da </a:t>
              </a:r>
              <a:r>
                <a:rPr dirty="0" err="1"/>
                <a:t>Universidade</a:t>
              </a:r>
              <a:r>
                <a:rPr dirty="0"/>
                <a:t> Federal de </a:t>
              </a:r>
              <a:r>
                <a:rPr dirty="0" err="1"/>
                <a:t>Goiás</a:t>
              </a:r>
              <a:r>
                <a:rPr dirty="0"/>
                <a:t> - EBSERH/HC/UFG</a:t>
              </a:r>
            </a:p>
          </p:txBody>
        </p:sp>
      </p:grpSp>
      <p:grpSp>
        <p:nvGrpSpPr>
          <p:cNvPr id="124" name="Retângulo 8"/>
          <p:cNvGrpSpPr/>
          <p:nvPr/>
        </p:nvGrpSpPr>
        <p:grpSpPr>
          <a:xfrm>
            <a:off x="630510" y="3491753"/>
            <a:ext cx="14536501" cy="1151999"/>
            <a:chOff x="0" y="0"/>
            <a:chExt cx="14536500" cy="1151997"/>
          </a:xfrm>
        </p:grpSpPr>
        <p:sp>
          <p:nvSpPr>
            <p:cNvPr id="122" name="Retângulo"/>
            <p:cNvSpPr/>
            <p:nvPr/>
          </p:nvSpPr>
          <p:spPr>
            <a:xfrm>
              <a:off x="-1" y="0"/>
              <a:ext cx="14536501" cy="1151999"/>
            </a:xfrm>
            <a:prstGeom prst="rect">
              <a:avLst/>
            </a:prstGeom>
            <a:solidFill>
              <a:srgbClr val="D9D9D9"/>
            </a:solidFill>
            <a:ln w="12700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126552" tIns="126552" rIns="126552" bIns="126552" numCol="1" anchor="ctr">
              <a:noAutofit/>
            </a:bodyPr>
            <a:lstStyle/>
            <a:p>
              <a:pPr algn="l" defTabSz="4286648">
                <a:defRPr sz="82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23" name="INTRODUÇÃO"/>
            <p:cNvSpPr txBox="1"/>
            <p:nvPr/>
          </p:nvSpPr>
          <p:spPr>
            <a:xfrm>
              <a:off x="-1" y="198336"/>
              <a:ext cx="14536501" cy="755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9303" tIns="69303" rIns="69303" bIns="69303" numCol="1" anchor="ctr">
              <a:spAutoFit/>
            </a:bodyPr>
            <a:lstStyle>
              <a:lvl1pPr algn="l" defTabSz="4286648">
                <a:defRPr sz="4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INTRODUÇÃO</a:t>
              </a:r>
            </a:p>
          </p:txBody>
        </p:sp>
      </p:grpSp>
      <p:sp>
        <p:nvSpPr>
          <p:cNvPr id="125" name="Retângulo 9"/>
          <p:cNvSpPr txBox="1"/>
          <p:nvPr/>
        </p:nvSpPr>
        <p:spPr>
          <a:xfrm>
            <a:off x="623308" y="5961672"/>
            <a:ext cx="14721628" cy="6470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9303" tIns="69303" rIns="69303" bIns="69303">
            <a:spAutoFit/>
          </a:bodyPr>
          <a:lstStyle/>
          <a:p>
            <a:pPr lvl="3" algn="just" defTabSz="4286648"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          A </a:t>
            </a:r>
            <a:r>
              <a:rPr dirty="0" err="1"/>
              <a:t>Neuropatia</a:t>
            </a:r>
            <a:r>
              <a:rPr dirty="0"/>
              <a:t> </a:t>
            </a:r>
            <a:r>
              <a:rPr dirty="0" err="1"/>
              <a:t>Óptica</a:t>
            </a:r>
            <a:r>
              <a:rPr dirty="0"/>
              <a:t> </a:t>
            </a:r>
            <a:r>
              <a:rPr dirty="0" err="1"/>
              <a:t>Hereditária</a:t>
            </a:r>
            <a:r>
              <a:rPr dirty="0"/>
              <a:t> de </a:t>
            </a:r>
            <a:r>
              <a:rPr dirty="0" err="1"/>
              <a:t>Leber</a:t>
            </a:r>
            <a:r>
              <a:rPr dirty="0"/>
              <a:t> (NOHL) é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doença</a:t>
            </a:r>
            <a:r>
              <a:rPr dirty="0"/>
              <a:t> de </a:t>
            </a:r>
            <a:r>
              <a:rPr dirty="0" err="1"/>
              <a:t>herança</a:t>
            </a:r>
            <a:r>
              <a:rPr dirty="0"/>
              <a:t> </a:t>
            </a:r>
            <a:r>
              <a:rPr dirty="0" err="1"/>
              <a:t>materna</a:t>
            </a:r>
            <a:r>
              <a:rPr dirty="0"/>
              <a:t>, </a:t>
            </a:r>
            <a:r>
              <a:rPr dirty="0" err="1"/>
              <a:t>caracteriza</a:t>
            </a:r>
            <a:r>
              <a:rPr dirty="0"/>
              <a:t>-se por </a:t>
            </a:r>
            <a:r>
              <a:rPr dirty="0" err="1"/>
              <a:t>perda</a:t>
            </a:r>
            <a:r>
              <a:rPr dirty="0"/>
              <a:t> visual central bilateral grave e de </a:t>
            </a:r>
            <a:r>
              <a:rPr dirty="0" err="1"/>
              <a:t>rápida</a:t>
            </a:r>
            <a:r>
              <a:rPr dirty="0"/>
              <a:t> </a:t>
            </a:r>
            <a:r>
              <a:rPr dirty="0" err="1"/>
              <a:t>evolução</a:t>
            </a:r>
            <a:r>
              <a:rPr dirty="0"/>
              <a:t>, </a:t>
            </a:r>
            <a:r>
              <a:rPr dirty="0" err="1"/>
              <a:t>acometendo</a:t>
            </a:r>
            <a:r>
              <a:rPr dirty="0"/>
              <a:t> </a:t>
            </a:r>
            <a:r>
              <a:rPr dirty="0" err="1"/>
              <a:t>geralmente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indivíduos</a:t>
            </a:r>
            <a:r>
              <a:rPr dirty="0"/>
              <a:t> </a:t>
            </a:r>
            <a:r>
              <a:rPr dirty="0" err="1"/>
              <a:t>jovens</a:t>
            </a:r>
            <a:r>
              <a:rPr dirty="0"/>
              <a:t> do </a:t>
            </a:r>
            <a:r>
              <a:rPr dirty="0" err="1"/>
              <a:t>sexo</a:t>
            </a:r>
            <a:r>
              <a:rPr dirty="0"/>
              <a:t> </a:t>
            </a:r>
            <a:r>
              <a:rPr dirty="0" err="1"/>
              <a:t>masculino</a:t>
            </a:r>
            <a:r>
              <a:rPr dirty="0"/>
              <a:t>. </a:t>
            </a:r>
            <a:r>
              <a:rPr dirty="0" err="1"/>
              <a:t>Ainda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há</a:t>
            </a:r>
            <a:r>
              <a:rPr dirty="0"/>
              <a:t> um </a:t>
            </a:r>
            <a:r>
              <a:rPr dirty="0" err="1"/>
              <a:t>tratamento</a:t>
            </a:r>
            <a:r>
              <a:rPr dirty="0"/>
              <a:t> </a:t>
            </a:r>
            <a:r>
              <a:rPr dirty="0" err="1"/>
              <a:t>comprovadamente</a:t>
            </a:r>
            <a:r>
              <a:rPr dirty="0"/>
              <a:t> </a:t>
            </a:r>
            <a:r>
              <a:rPr dirty="0" err="1"/>
              <a:t>eficaz</a:t>
            </a:r>
            <a:r>
              <a:rPr dirty="0"/>
              <a:t> para a NOHL, </a:t>
            </a:r>
            <a:r>
              <a:rPr dirty="0" err="1"/>
              <a:t>embora</a:t>
            </a:r>
            <a:r>
              <a:rPr dirty="0"/>
              <a:t> </a:t>
            </a:r>
            <a:r>
              <a:rPr dirty="0" err="1"/>
              <a:t>existam</a:t>
            </a:r>
            <a:r>
              <a:rPr dirty="0"/>
              <a:t> </a:t>
            </a:r>
            <a:r>
              <a:rPr dirty="0" err="1"/>
              <a:t>tratamentos</a:t>
            </a:r>
            <a:r>
              <a:rPr dirty="0"/>
              <a:t> que </a:t>
            </a:r>
            <a:r>
              <a:rPr dirty="0" err="1"/>
              <a:t>busquem</a:t>
            </a:r>
            <a:r>
              <a:rPr dirty="0"/>
              <a:t> </a:t>
            </a:r>
            <a:r>
              <a:rPr dirty="0" err="1"/>
              <a:t>atuar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função</a:t>
            </a:r>
            <a:r>
              <a:rPr dirty="0"/>
              <a:t> </a:t>
            </a:r>
            <a:r>
              <a:rPr dirty="0" err="1"/>
              <a:t>mitocondrial</a:t>
            </a:r>
            <a:r>
              <a:rPr dirty="0"/>
              <a:t>. Uma dessas </a:t>
            </a:r>
            <a:r>
              <a:rPr dirty="0" err="1"/>
              <a:t>medicações</a:t>
            </a:r>
            <a:r>
              <a:rPr dirty="0"/>
              <a:t>, </a:t>
            </a:r>
            <a:r>
              <a:rPr dirty="0" err="1"/>
              <a:t>já</a:t>
            </a:r>
            <a:r>
              <a:rPr dirty="0"/>
              <a:t> </a:t>
            </a:r>
            <a:r>
              <a:rPr dirty="0" err="1"/>
              <a:t>disponível</a:t>
            </a:r>
            <a:r>
              <a:rPr dirty="0"/>
              <a:t> e </a:t>
            </a:r>
            <a:r>
              <a:rPr dirty="0" err="1"/>
              <a:t>aprovada</a:t>
            </a:r>
            <a:r>
              <a:rPr dirty="0"/>
              <a:t>, é a </a:t>
            </a:r>
            <a:r>
              <a:rPr dirty="0" err="1"/>
              <a:t>Idebenona</a:t>
            </a:r>
            <a:r>
              <a:rPr dirty="0"/>
              <a:t>, que </a:t>
            </a:r>
            <a:r>
              <a:rPr dirty="0" err="1"/>
              <a:t>atua</a:t>
            </a:r>
            <a:r>
              <a:rPr dirty="0"/>
              <a:t> </a:t>
            </a:r>
            <a:r>
              <a:rPr dirty="0" err="1"/>
              <a:t>aumentando</a:t>
            </a:r>
            <a:r>
              <a:rPr dirty="0"/>
              <a:t> a </a:t>
            </a:r>
            <a:r>
              <a:rPr dirty="0" err="1"/>
              <a:t>produção</a:t>
            </a:r>
            <a:r>
              <a:rPr dirty="0"/>
              <a:t> de </a:t>
            </a:r>
            <a:r>
              <a:rPr dirty="0" err="1"/>
              <a:t>energia</a:t>
            </a:r>
            <a:r>
              <a:rPr dirty="0"/>
              <a:t> da </a:t>
            </a:r>
            <a:r>
              <a:rPr dirty="0" err="1"/>
              <a:t>mitocôndria</a:t>
            </a:r>
            <a:r>
              <a:rPr dirty="0"/>
              <a:t>, </a:t>
            </a:r>
            <a:r>
              <a:rPr dirty="0" err="1"/>
              <a:t>além</a:t>
            </a:r>
            <a:r>
              <a:rPr dirty="0"/>
              <a:t> de </a:t>
            </a:r>
            <a:r>
              <a:rPr dirty="0" err="1"/>
              <a:t>ter</a:t>
            </a:r>
            <a:r>
              <a:rPr dirty="0"/>
              <a:t> </a:t>
            </a:r>
            <a:r>
              <a:rPr dirty="0" err="1"/>
              <a:t>capacidades</a:t>
            </a:r>
            <a:r>
              <a:rPr dirty="0"/>
              <a:t> </a:t>
            </a:r>
            <a:r>
              <a:rPr dirty="0" err="1"/>
              <a:t>antioxidantes</a:t>
            </a:r>
            <a:r>
              <a:rPr dirty="0"/>
              <a:t>. </a:t>
            </a:r>
          </a:p>
        </p:txBody>
      </p:sp>
      <p:grpSp>
        <p:nvGrpSpPr>
          <p:cNvPr id="128" name="Retângulo 16"/>
          <p:cNvGrpSpPr/>
          <p:nvPr/>
        </p:nvGrpSpPr>
        <p:grpSpPr>
          <a:xfrm>
            <a:off x="630510" y="18909740"/>
            <a:ext cx="14536501" cy="1151999"/>
            <a:chOff x="0" y="0"/>
            <a:chExt cx="14536500" cy="1151997"/>
          </a:xfrm>
        </p:grpSpPr>
        <p:sp>
          <p:nvSpPr>
            <p:cNvPr id="126" name="Retângulo"/>
            <p:cNvSpPr/>
            <p:nvPr/>
          </p:nvSpPr>
          <p:spPr>
            <a:xfrm>
              <a:off x="-1" y="0"/>
              <a:ext cx="14536501" cy="1151999"/>
            </a:xfrm>
            <a:prstGeom prst="rect">
              <a:avLst/>
            </a:prstGeom>
            <a:solidFill>
              <a:srgbClr val="D9D9D9"/>
            </a:solidFill>
            <a:ln w="12700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126552" tIns="126552" rIns="126552" bIns="126552" numCol="1" anchor="ctr">
              <a:noAutofit/>
            </a:bodyPr>
            <a:lstStyle/>
            <a:p>
              <a:pPr algn="l" defTabSz="4286648">
                <a:defRPr sz="82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27" name="RESULTADO"/>
            <p:cNvSpPr txBox="1"/>
            <p:nvPr/>
          </p:nvSpPr>
          <p:spPr>
            <a:xfrm>
              <a:off x="-1" y="198335"/>
              <a:ext cx="14536501" cy="755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9303" tIns="69303" rIns="69303" bIns="69303" numCol="1" anchor="ctr">
              <a:spAutoFit/>
            </a:bodyPr>
            <a:lstStyle>
              <a:lvl1pPr algn="l" defTabSz="4286648">
                <a:defRPr sz="4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RESULTADO</a:t>
              </a:r>
            </a:p>
          </p:txBody>
        </p:sp>
      </p:grpSp>
      <p:sp>
        <p:nvSpPr>
          <p:cNvPr id="129" name="Retângulo 17"/>
          <p:cNvSpPr txBox="1"/>
          <p:nvPr/>
        </p:nvSpPr>
        <p:spPr>
          <a:xfrm>
            <a:off x="577315" y="20238500"/>
            <a:ext cx="14536499" cy="1726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9303" tIns="69303" rIns="69303" bIns="69303">
            <a:spAutoFit/>
          </a:bodyPr>
          <a:lstStyle>
            <a:lvl1pPr algn="just" defTabSz="4286648"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      </a:t>
            </a:r>
            <a:r>
              <a:rPr dirty="0" err="1"/>
              <a:t>Paciente</a:t>
            </a:r>
            <a:r>
              <a:rPr dirty="0"/>
              <a:t> V.F.P., 21 </a:t>
            </a:r>
            <a:r>
              <a:rPr dirty="0" err="1"/>
              <a:t>anos</a:t>
            </a:r>
            <a:r>
              <a:rPr dirty="0"/>
              <a:t>, </a:t>
            </a:r>
            <a:r>
              <a:rPr dirty="0" err="1"/>
              <a:t>deu</a:t>
            </a:r>
            <a:r>
              <a:rPr dirty="0"/>
              <a:t> entrada no Pronto Socorro </a:t>
            </a:r>
            <a:r>
              <a:rPr dirty="0" err="1"/>
              <a:t>queixando</a:t>
            </a:r>
            <a:r>
              <a:rPr dirty="0"/>
              <a:t>-se de </a:t>
            </a:r>
            <a:r>
              <a:rPr dirty="0" err="1"/>
              <a:t>baixa</a:t>
            </a:r>
            <a:r>
              <a:rPr dirty="0"/>
              <a:t> da </a:t>
            </a:r>
            <a:r>
              <a:rPr dirty="0" err="1"/>
              <a:t>visão</a:t>
            </a:r>
            <a:r>
              <a:rPr dirty="0"/>
              <a:t> central </a:t>
            </a:r>
            <a:r>
              <a:rPr dirty="0" err="1"/>
              <a:t>há</a:t>
            </a:r>
            <a:r>
              <a:rPr dirty="0"/>
              <a:t> 1 </a:t>
            </a:r>
            <a:r>
              <a:rPr dirty="0" err="1"/>
              <a:t>mês</a:t>
            </a:r>
            <a:r>
              <a:rPr dirty="0"/>
              <a:t>, </a:t>
            </a:r>
            <a:r>
              <a:rPr dirty="0" err="1"/>
              <a:t>indolor</a:t>
            </a:r>
            <a:r>
              <a:rPr dirty="0"/>
              <a:t>, que se </a:t>
            </a:r>
            <a:r>
              <a:rPr dirty="0" err="1"/>
              <a:t>iniciou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olho</a:t>
            </a:r>
            <a:r>
              <a:rPr dirty="0"/>
              <a:t> </a:t>
            </a:r>
            <a:r>
              <a:rPr dirty="0" err="1"/>
              <a:t>direito</a:t>
            </a:r>
            <a:r>
              <a:rPr dirty="0"/>
              <a:t> e </a:t>
            </a:r>
            <a:r>
              <a:rPr dirty="0" err="1"/>
              <a:t>progrediu</a:t>
            </a:r>
            <a:r>
              <a:rPr dirty="0"/>
              <a:t> para o </a:t>
            </a:r>
            <a:r>
              <a:rPr dirty="0" err="1"/>
              <a:t>olho</a:t>
            </a:r>
            <a:r>
              <a:rPr dirty="0"/>
              <a:t> </a:t>
            </a:r>
            <a:r>
              <a:rPr dirty="0" err="1"/>
              <a:t>esquerdo</a:t>
            </a:r>
            <a:r>
              <a:rPr dirty="0"/>
              <a:t> </a:t>
            </a:r>
            <a:r>
              <a:rPr dirty="0" err="1"/>
              <a:t>duas</a:t>
            </a:r>
            <a:r>
              <a:rPr dirty="0"/>
              <a:t> </a:t>
            </a:r>
            <a:r>
              <a:rPr dirty="0" err="1"/>
              <a:t>semanas</a:t>
            </a:r>
            <a:r>
              <a:rPr dirty="0"/>
              <a:t> </a:t>
            </a:r>
            <a:r>
              <a:rPr dirty="0" err="1"/>
              <a:t>após</a:t>
            </a:r>
            <a:r>
              <a:rPr dirty="0"/>
              <a:t>. </a:t>
            </a:r>
            <a:r>
              <a:rPr dirty="0" err="1"/>
              <a:t>Diagnosticado</a:t>
            </a:r>
            <a:r>
              <a:rPr dirty="0"/>
              <a:t> com Diabetes Mellitus </a:t>
            </a:r>
            <a:r>
              <a:rPr dirty="0" err="1"/>
              <a:t>tipo</a:t>
            </a:r>
            <a:r>
              <a:rPr dirty="0"/>
              <a:t> 1 </a:t>
            </a:r>
            <a:r>
              <a:rPr dirty="0" err="1"/>
              <a:t>há</a:t>
            </a:r>
            <a:r>
              <a:rPr dirty="0"/>
              <a:t> 1 </a:t>
            </a:r>
            <a:r>
              <a:rPr dirty="0" err="1"/>
              <a:t>ano</a:t>
            </a:r>
            <a:r>
              <a:rPr dirty="0"/>
              <a:t>. </a:t>
            </a:r>
            <a:r>
              <a:rPr dirty="0" err="1"/>
              <a:t>Apresentava</a:t>
            </a:r>
            <a:r>
              <a:rPr dirty="0"/>
              <a:t> </a:t>
            </a:r>
            <a:r>
              <a:rPr dirty="0" err="1"/>
              <a:t>história</a:t>
            </a:r>
            <a:r>
              <a:rPr dirty="0"/>
              <a:t> de </a:t>
            </a:r>
            <a:r>
              <a:rPr dirty="0" err="1"/>
              <a:t>perda</a:t>
            </a:r>
            <a:r>
              <a:rPr dirty="0"/>
              <a:t> visual </a:t>
            </a:r>
            <a:r>
              <a:rPr dirty="0" err="1"/>
              <a:t>semelhante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dois</a:t>
            </a:r>
            <a:r>
              <a:rPr dirty="0"/>
              <a:t> </a:t>
            </a:r>
            <a:r>
              <a:rPr dirty="0" err="1"/>
              <a:t>primos</a:t>
            </a:r>
            <a:r>
              <a:rPr dirty="0"/>
              <a:t> do </a:t>
            </a:r>
            <a:r>
              <a:rPr dirty="0" err="1"/>
              <a:t>sexo</a:t>
            </a:r>
            <a:r>
              <a:rPr dirty="0"/>
              <a:t> </a:t>
            </a:r>
            <a:r>
              <a:rPr dirty="0" err="1"/>
              <a:t>masculino</a:t>
            </a:r>
            <a:r>
              <a:rPr dirty="0"/>
              <a:t>, </a:t>
            </a:r>
            <a:r>
              <a:rPr dirty="0" err="1"/>
              <a:t>aproximadamente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mesma</a:t>
            </a:r>
            <a:r>
              <a:rPr dirty="0"/>
              <a:t> </a:t>
            </a:r>
            <a:r>
              <a:rPr dirty="0" err="1"/>
              <a:t>faixa</a:t>
            </a:r>
            <a:r>
              <a:rPr dirty="0"/>
              <a:t> </a:t>
            </a:r>
            <a:r>
              <a:rPr dirty="0" err="1"/>
              <a:t>etária</a:t>
            </a:r>
            <a:r>
              <a:rPr dirty="0"/>
              <a:t>.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exame</a:t>
            </a:r>
            <a:r>
              <a:rPr dirty="0"/>
              <a:t>,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apresentava</a:t>
            </a:r>
            <a:r>
              <a:rPr dirty="0"/>
              <a:t> </a:t>
            </a:r>
            <a:r>
              <a:rPr dirty="0" err="1"/>
              <a:t>alterações</a:t>
            </a:r>
            <a:r>
              <a:rPr dirty="0"/>
              <a:t> </a:t>
            </a:r>
            <a:r>
              <a:rPr dirty="0" err="1"/>
              <a:t>biomicroscópicas</a:t>
            </a:r>
            <a:r>
              <a:rPr dirty="0"/>
              <a:t>. À </a:t>
            </a:r>
            <a:r>
              <a:rPr dirty="0" err="1"/>
              <a:t>fundoscopia</a:t>
            </a:r>
            <a:r>
              <a:rPr dirty="0"/>
              <a:t> </a:t>
            </a:r>
            <a:r>
              <a:rPr dirty="0" err="1"/>
              <a:t>observou</a:t>
            </a:r>
            <a:r>
              <a:rPr dirty="0"/>
              <a:t>-se </a:t>
            </a:r>
            <a:r>
              <a:rPr dirty="0" err="1"/>
              <a:t>discreto</a:t>
            </a:r>
            <a:r>
              <a:rPr dirty="0"/>
              <a:t> edema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camada</a:t>
            </a:r>
            <a:r>
              <a:rPr dirty="0"/>
              <a:t> de </a:t>
            </a:r>
            <a:r>
              <a:rPr dirty="0" err="1"/>
              <a:t>fibras</a:t>
            </a:r>
            <a:r>
              <a:rPr dirty="0"/>
              <a:t> nervosas, </a:t>
            </a:r>
            <a:r>
              <a:rPr dirty="0" err="1"/>
              <a:t>sem</a:t>
            </a:r>
            <a:r>
              <a:rPr dirty="0"/>
              <a:t> </a:t>
            </a:r>
            <a:r>
              <a:rPr dirty="0" err="1"/>
              <a:t>alterações</a:t>
            </a:r>
            <a:r>
              <a:rPr dirty="0"/>
              <a:t> no disco </a:t>
            </a:r>
            <a:r>
              <a:rPr dirty="0" err="1"/>
              <a:t>óptico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vasos</a:t>
            </a:r>
            <a:r>
              <a:rPr dirty="0"/>
              <a:t> </a:t>
            </a:r>
            <a:r>
              <a:rPr dirty="0" err="1"/>
              <a:t>retinianos</a:t>
            </a:r>
            <a:r>
              <a:rPr dirty="0"/>
              <a:t>. </a:t>
            </a:r>
            <a:r>
              <a:rPr dirty="0" err="1"/>
              <a:t>Motilidade</a:t>
            </a:r>
            <a:r>
              <a:rPr dirty="0"/>
              <a:t> ocular </a:t>
            </a:r>
            <a:r>
              <a:rPr dirty="0" err="1"/>
              <a:t>preservada</a:t>
            </a:r>
            <a:r>
              <a:rPr dirty="0"/>
              <a:t>, </a:t>
            </a:r>
            <a:r>
              <a:rPr dirty="0" err="1"/>
              <a:t>reflexos</a:t>
            </a:r>
            <a:r>
              <a:rPr dirty="0"/>
              <a:t> </a:t>
            </a:r>
            <a:r>
              <a:rPr dirty="0" err="1"/>
              <a:t>fotomotores</a:t>
            </a:r>
            <a:r>
              <a:rPr dirty="0"/>
              <a:t> </a:t>
            </a:r>
            <a:r>
              <a:rPr dirty="0" err="1"/>
              <a:t>preservados</a:t>
            </a:r>
            <a:r>
              <a:rPr dirty="0"/>
              <a:t> e </a:t>
            </a:r>
            <a:r>
              <a:rPr dirty="0" err="1"/>
              <a:t>acuidade</a:t>
            </a:r>
            <a:r>
              <a:rPr dirty="0"/>
              <a:t> visual 20/200 </a:t>
            </a:r>
            <a:r>
              <a:rPr dirty="0" err="1"/>
              <a:t>em</a:t>
            </a:r>
            <a:r>
              <a:rPr dirty="0"/>
              <a:t> ambos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olhos</a:t>
            </a:r>
            <a:r>
              <a:rPr dirty="0"/>
              <a:t>. OCT de </a:t>
            </a:r>
            <a:r>
              <a:rPr dirty="0" err="1"/>
              <a:t>mácula</a:t>
            </a:r>
            <a:r>
              <a:rPr dirty="0"/>
              <a:t> </a:t>
            </a:r>
            <a:r>
              <a:rPr dirty="0" err="1"/>
              <a:t>evidenciou</a:t>
            </a:r>
            <a:r>
              <a:rPr dirty="0"/>
              <a:t> </a:t>
            </a:r>
            <a:r>
              <a:rPr dirty="0" err="1"/>
              <a:t>discreta</a:t>
            </a:r>
            <a:r>
              <a:rPr dirty="0"/>
              <a:t> </a:t>
            </a:r>
            <a:r>
              <a:rPr dirty="0" err="1"/>
              <a:t>diminuição</a:t>
            </a:r>
            <a:r>
              <a:rPr dirty="0"/>
              <a:t> da </a:t>
            </a:r>
            <a:r>
              <a:rPr dirty="0" err="1"/>
              <a:t>espessura</a:t>
            </a:r>
            <a:r>
              <a:rPr dirty="0"/>
              <a:t> da retina </a:t>
            </a:r>
            <a:r>
              <a:rPr dirty="0" err="1"/>
              <a:t>em</a:t>
            </a:r>
            <a:r>
              <a:rPr dirty="0"/>
              <a:t> ambos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olhos</a:t>
            </a:r>
            <a:r>
              <a:rPr dirty="0"/>
              <a:t>. A </a:t>
            </a:r>
            <a:r>
              <a:rPr dirty="0" err="1"/>
              <a:t>angiofluoresceinografia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evidenciou</a:t>
            </a:r>
            <a:r>
              <a:rPr dirty="0"/>
              <a:t> </a:t>
            </a:r>
            <a:r>
              <a:rPr dirty="0" err="1"/>
              <a:t>alterações</a:t>
            </a:r>
            <a:r>
              <a:rPr dirty="0"/>
              <a:t>, </a:t>
            </a:r>
            <a:r>
              <a:rPr dirty="0" err="1"/>
              <a:t>assim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a </a:t>
            </a:r>
            <a:r>
              <a:rPr dirty="0" err="1"/>
              <a:t>ressonância</a:t>
            </a:r>
            <a:r>
              <a:rPr dirty="0"/>
              <a:t> </a:t>
            </a:r>
            <a:r>
              <a:rPr dirty="0" err="1"/>
              <a:t>magnética</a:t>
            </a:r>
            <a:r>
              <a:rPr dirty="0"/>
              <a:t> de </a:t>
            </a:r>
            <a:r>
              <a:rPr dirty="0" err="1"/>
              <a:t>crânio</a:t>
            </a:r>
            <a:r>
              <a:rPr dirty="0"/>
              <a:t> e </a:t>
            </a:r>
            <a:r>
              <a:rPr dirty="0" err="1"/>
              <a:t>órbitas</a:t>
            </a:r>
            <a:r>
              <a:rPr dirty="0"/>
              <a:t>. A </a:t>
            </a:r>
            <a:r>
              <a:rPr dirty="0" err="1"/>
              <a:t>campimetria</a:t>
            </a:r>
            <a:r>
              <a:rPr dirty="0"/>
              <a:t> visual manual </a:t>
            </a:r>
            <a:r>
              <a:rPr dirty="0" err="1"/>
              <a:t>demonstrou</a:t>
            </a:r>
            <a:r>
              <a:rPr dirty="0"/>
              <a:t> </a:t>
            </a:r>
            <a:r>
              <a:rPr dirty="0" err="1"/>
              <a:t>escotoma</a:t>
            </a:r>
            <a:r>
              <a:rPr dirty="0"/>
              <a:t> central </a:t>
            </a:r>
            <a:r>
              <a:rPr dirty="0" err="1"/>
              <a:t>em</a:t>
            </a:r>
            <a:r>
              <a:rPr dirty="0"/>
              <a:t> ambos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olhos</a:t>
            </a:r>
            <a:r>
              <a:rPr dirty="0"/>
              <a:t>. Com base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história</a:t>
            </a:r>
            <a:r>
              <a:rPr dirty="0"/>
              <a:t> </a:t>
            </a:r>
            <a:r>
              <a:rPr dirty="0" err="1"/>
              <a:t>clínica</a:t>
            </a:r>
            <a:r>
              <a:rPr dirty="0"/>
              <a:t> e </a:t>
            </a:r>
            <a:r>
              <a:rPr dirty="0" err="1"/>
              <a:t>resultado</a:t>
            </a:r>
            <a:r>
              <a:rPr dirty="0"/>
              <a:t> de </a:t>
            </a:r>
            <a:r>
              <a:rPr dirty="0" err="1"/>
              <a:t>exames</a:t>
            </a:r>
            <a:r>
              <a:rPr dirty="0"/>
              <a:t> </a:t>
            </a:r>
            <a:r>
              <a:rPr dirty="0" err="1"/>
              <a:t>complementares</a:t>
            </a:r>
            <a:r>
              <a:rPr dirty="0"/>
              <a:t>, </a:t>
            </a:r>
            <a:r>
              <a:rPr dirty="0" err="1"/>
              <a:t>foi</a:t>
            </a:r>
            <a:r>
              <a:rPr dirty="0"/>
              <a:t> </a:t>
            </a:r>
            <a:r>
              <a:rPr dirty="0" err="1"/>
              <a:t>feito</a:t>
            </a:r>
            <a:r>
              <a:rPr dirty="0"/>
              <a:t> a </a:t>
            </a:r>
            <a:r>
              <a:rPr dirty="0" err="1"/>
              <a:t>hipótese</a:t>
            </a:r>
            <a:r>
              <a:rPr dirty="0"/>
              <a:t> </a:t>
            </a:r>
            <a:r>
              <a:rPr dirty="0" err="1"/>
              <a:t>diagnóstica</a:t>
            </a:r>
            <a:r>
              <a:rPr dirty="0"/>
              <a:t> de </a:t>
            </a:r>
            <a:r>
              <a:rPr dirty="0" err="1"/>
              <a:t>Neuropatia</a:t>
            </a:r>
            <a:r>
              <a:rPr dirty="0"/>
              <a:t> </a:t>
            </a:r>
            <a:r>
              <a:rPr dirty="0" err="1"/>
              <a:t>Óptica</a:t>
            </a:r>
            <a:r>
              <a:rPr dirty="0"/>
              <a:t> </a:t>
            </a:r>
            <a:r>
              <a:rPr dirty="0" err="1"/>
              <a:t>Hereditária</a:t>
            </a:r>
            <a:r>
              <a:rPr dirty="0"/>
              <a:t> de </a:t>
            </a:r>
            <a:r>
              <a:rPr dirty="0" err="1"/>
              <a:t>Leber</a:t>
            </a:r>
            <a:r>
              <a:rPr dirty="0"/>
              <a:t>, que </a:t>
            </a:r>
            <a:r>
              <a:rPr dirty="0" err="1"/>
              <a:t>foi</a:t>
            </a:r>
            <a:r>
              <a:rPr dirty="0"/>
              <a:t> </a:t>
            </a:r>
            <a:r>
              <a:rPr dirty="0" err="1"/>
              <a:t>confirmada</a:t>
            </a:r>
            <a:r>
              <a:rPr dirty="0"/>
              <a:t> </a:t>
            </a:r>
            <a:r>
              <a:rPr dirty="0" err="1"/>
              <a:t>pelo</a:t>
            </a:r>
            <a:r>
              <a:rPr dirty="0"/>
              <a:t> </a:t>
            </a:r>
            <a:r>
              <a:rPr dirty="0" err="1"/>
              <a:t>estudo</a:t>
            </a:r>
            <a:r>
              <a:rPr dirty="0"/>
              <a:t> </a:t>
            </a:r>
            <a:r>
              <a:rPr dirty="0" err="1"/>
              <a:t>genético</a:t>
            </a:r>
            <a:r>
              <a:rPr dirty="0"/>
              <a:t>, que </a:t>
            </a:r>
            <a:r>
              <a:rPr dirty="0" err="1"/>
              <a:t>evidenciou</a:t>
            </a:r>
            <a:r>
              <a:rPr dirty="0"/>
              <a:t> a </a:t>
            </a:r>
            <a:r>
              <a:rPr dirty="0" err="1"/>
              <a:t>mutação</a:t>
            </a:r>
            <a:r>
              <a:rPr dirty="0"/>
              <a:t> m.14484T&gt;C no gene MT-ND6. </a:t>
            </a:r>
            <a:r>
              <a:rPr dirty="0" err="1"/>
              <a:t>Foi</a:t>
            </a:r>
            <a:r>
              <a:rPr dirty="0"/>
              <a:t> </a:t>
            </a:r>
            <a:r>
              <a:rPr dirty="0" err="1"/>
              <a:t>então</a:t>
            </a:r>
            <a:r>
              <a:rPr dirty="0"/>
              <a:t> </a:t>
            </a:r>
            <a:r>
              <a:rPr dirty="0" err="1"/>
              <a:t>iniciado</a:t>
            </a:r>
            <a:r>
              <a:rPr dirty="0"/>
              <a:t> o </a:t>
            </a:r>
            <a:r>
              <a:rPr dirty="0" err="1"/>
              <a:t>tratamento</a:t>
            </a:r>
            <a:r>
              <a:rPr dirty="0"/>
              <a:t> com </a:t>
            </a:r>
            <a:r>
              <a:rPr dirty="0" err="1"/>
              <a:t>Idebenona</a:t>
            </a:r>
            <a:r>
              <a:rPr dirty="0"/>
              <a:t> 300 mg 1 </a:t>
            </a:r>
            <a:r>
              <a:rPr dirty="0" err="1"/>
              <a:t>comprimido</a:t>
            </a:r>
            <a:r>
              <a:rPr dirty="0"/>
              <a:t> de 08/08 horas. Um </a:t>
            </a:r>
            <a:r>
              <a:rPr dirty="0" err="1"/>
              <a:t>ano</a:t>
            </a:r>
            <a:r>
              <a:rPr dirty="0"/>
              <a:t> </a:t>
            </a:r>
            <a:r>
              <a:rPr dirty="0" err="1"/>
              <a:t>após</a:t>
            </a:r>
            <a:r>
              <a:rPr dirty="0"/>
              <a:t> o </a:t>
            </a:r>
            <a:r>
              <a:rPr dirty="0" err="1"/>
              <a:t>início</a:t>
            </a:r>
            <a:r>
              <a:rPr dirty="0"/>
              <a:t> do </a:t>
            </a:r>
            <a:r>
              <a:rPr dirty="0" err="1"/>
              <a:t>tratamento</a:t>
            </a:r>
            <a:r>
              <a:rPr dirty="0"/>
              <a:t>, o </a:t>
            </a:r>
            <a:r>
              <a:rPr dirty="0" err="1"/>
              <a:t>paciente</a:t>
            </a:r>
            <a:r>
              <a:rPr dirty="0"/>
              <a:t> </a:t>
            </a:r>
            <a:r>
              <a:rPr dirty="0" err="1"/>
              <a:t>apresenta</a:t>
            </a:r>
            <a:r>
              <a:rPr dirty="0"/>
              <a:t> </a:t>
            </a:r>
            <a:r>
              <a:rPr dirty="0" err="1"/>
              <a:t>acuidade</a:t>
            </a:r>
            <a:r>
              <a:rPr dirty="0"/>
              <a:t> visual de 20/80, </a:t>
            </a:r>
            <a:r>
              <a:rPr dirty="0" err="1"/>
              <a:t>tendo</a:t>
            </a:r>
            <a:r>
              <a:rPr dirty="0"/>
              <a:t> </a:t>
            </a:r>
            <a:r>
              <a:rPr dirty="0" err="1"/>
              <a:t>retornado</a:t>
            </a:r>
            <a:r>
              <a:rPr dirty="0"/>
              <a:t> </a:t>
            </a:r>
            <a:r>
              <a:rPr dirty="0" err="1"/>
              <a:t>às</a:t>
            </a:r>
            <a:r>
              <a:rPr dirty="0"/>
              <a:t> </a:t>
            </a:r>
            <a:r>
              <a:rPr dirty="0" err="1"/>
              <a:t>suas</a:t>
            </a:r>
            <a:r>
              <a:rPr dirty="0"/>
              <a:t> </a:t>
            </a:r>
            <a:r>
              <a:rPr dirty="0" err="1"/>
              <a:t>atividades</a:t>
            </a:r>
            <a:r>
              <a:rPr dirty="0"/>
              <a:t> </a:t>
            </a:r>
            <a:r>
              <a:rPr dirty="0" err="1"/>
              <a:t>normais</a:t>
            </a:r>
            <a:r>
              <a:rPr dirty="0"/>
              <a:t>. </a:t>
            </a:r>
          </a:p>
        </p:txBody>
      </p:sp>
      <p:grpSp>
        <p:nvGrpSpPr>
          <p:cNvPr id="132" name="Retângulo 18"/>
          <p:cNvGrpSpPr/>
          <p:nvPr/>
        </p:nvGrpSpPr>
        <p:grpSpPr>
          <a:xfrm>
            <a:off x="16467633" y="28381173"/>
            <a:ext cx="14628085" cy="1159256"/>
            <a:chOff x="0" y="0"/>
            <a:chExt cx="14628083" cy="1159255"/>
          </a:xfrm>
        </p:grpSpPr>
        <p:sp>
          <p:nvSpPr>
            <p:cNvPr id="130" name="Retângulo"/>
            <p:cNvSpPr/>
            <p:nvPr/>
          </p:nvSpPr>
          <p:spPr>
            <a:xfrm>
              <a:off x="-1" y="0"/>
              <a:ext cx="14628085" cy="1159256"/>
            </a:xfrm>
            <a:prstGeom prst="rect">
              <a:avLst/>
            </a:prstGeom>
            <a:solidFill>
              <a:srgbClr val="D9D9D9"/>
            </a:solidFill>
            <a:ln w="12700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126552" tIns="126552" rIns="126552" bIns="126552" numCol="1" anchor="ctr">
              <a:noAutofit/>
            </a:bodyPr>
            <a:lstStyle/>
            <a:p>
              <a:pPr algn="l" defTabSz="4286648">
                <a:defRPr sz="82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31" name="CONCLUSÃO"/>
            <p:cNvSpPr txBox="1"/>
            <p:nvPr/>
          </p:nvSpPr>
          <p:spPr>
            <a:xfrm>
              <a:off x="-1" y="201964"/>
              <a:ext cx="14628085" cy="755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9303" tIns="69303" rIns="69303" bIns="69303" numCol="1" anchor="ctr">
              <a:spAutoFit/>
            </a:bodyPr>
            <a:lstStyle>
              <a:lvl1pPr algn="l" defTabSz="4286648">
                <a:defRPr sz="4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CONCLUSÃO</a:t>
              </a:r>
            </a:p>
          </p:txBody>
        </p:sp>
      </p:grpSp>
      <p:sp>
        <p:nvSpPr>
          <p:cNvPr id="133" name="Retângulo 9"/>
          <p:cNvSpPr txBox="1"/>
          <p:nvPr/>
        </p:nvSpPr>
        <p:spPr>
          <a:xfrm>
            <a:off x="16513426" y="30199198"/>
            <a:ext cx="14536498" cy="7740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9303" tIns="69303" rIns="69303" bIns="69303">
            <a:spAutoFit/>
          </a:bodyPr>
          <a:lstStyle>
            <a:lvl1pPr algn="just" defTabSz="4286648"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    A </a:t>
            </a:r>
            <a:r>
              <a:rPr dirty="0" err="1"/>
              <a:t>Neuropatia</a:t>
            </a:r>
            <a:r>
              <a:rPr dirty="0"/>
              <a:t> </a:t>
            </a:r>
            <a:r>
              <a:rPr dirty="0" err="1"/>
              <a:t>Óptica</a:t>
            </a:r>
            <a:r>
              <a:rPr dirty="0"/>
              <a:t> </a:t>
            </a:r>
            <a:r>
              <a:rPr dirty="0" err="1"/>
              <a:t>Hereditária</a:t>
            </a:r>
            <a:r>
              <a:rPr dirty="0"/>
              <a:t> de </a:t>
            </a:r>
            <a:r>
              <a:rPr dirty="0" err="1"/>
              <a:t>Leber</a:t>
            </a:r>
            <a:r>
              <a:rPr dirty="0"/>
              <a:t> é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doença</a:t>
            </a:r>
            <a:r>
              <a:rPr dirty="0"/>
              <a:t> grave que </a:t>
            </a:r>
            <a:r>
              <a:rPr dirty="0" err="1"/>
              <a:t>afeta</a:t>
            </a:r>
            <a:r>
              <a:rPr dirty="0"/>
              <a:t> </a:t>
            </a:r>
            <a:r>
              <a:rPr dirty="0" err="1"/>
              <a:t>indivíduos</a:t>
            </a:r>
            <a:r>
              <a:rPr dirty="0"/>
              <a:t> </a:t>
            </a:r>
            <a:r>
              <a:rPr dirty="0" err="1"/>
              <a:t>jovens</a:t>
            </a:r>
            <a:r>
              <a:rPr dirty="0"/>
              <a:t>, </a:t>
            </a:r>
            <a:r>
              <a:rPr dirty="0" err="1"/>
              <a:t>causando</a:t>
            </a:r>
            <a:r>
              <a:rPr dirty="0"/>
              <a:t> </a:t>
            </a:r>
            <a:r>
              <a:rPr dirty="0" err="1"/>
              <a:t>grande</a:t>
            </a:r>
            <a:r>
              <a:rPr dirty="0"/>
              <a:t> </a:t>
            </a:r>
            <a:r>
              <a:rPr dirty="0" err="1"/>
              <a:t>impacto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suas</a:t>
            </a:r>
            <a:r>
              <a:rPr dirty="0"/>
              <a:t> </a:t>
            </a:r>
            <a:r>
              <a:rPr dirty="0" err="1"/>
              <a:t>vidas</a:t>
            </a:r>
            <a:r>
              <a:rPr dirty="0"/>
              <a:t>. É </a:t>
            </a:r>
            <a:r>
              <a:rPr dirty="0" err="1"/>
              <a:t>difícil</a:t>
            </a:r>
            <a:r>
              <a:rPr dirty="0"/>
              <a:t> </a:t>
            </a:r>
            <a:r>
              <a:rPr dirty="0" err="1"/>
              <a:t>afirmar</a:t>
            </a:r>
            <a:r>
              <a:rPr dirty="0"/>
              <a:t> que a </a:t>
            </a:r>
            <a:r>
              <a:rPr dirty="0" err="1"/>
              <a:t>melhora</a:t>
            </a:r>
            <a:r>
              <a:rPr dirty="0"/>
              <a:t> visual </a:t>
            </a:r>
            <a:r>
              <a:rPr dirty="0" err="1"/>
              <a:t>observada</a:t>
            </a:r>
            <a:r>
              <a:rPr dirty="0"/>
              <a:t> </a:t>
            </a:r>
            <a:r>
              <a:rPr dirty="0" err="1"/>
              <a:t>nesse</a:t>
            </a:r>
            <a:r>
              <a:rPr dirty="0"/>
              <a:t> </a:t>
            </a:r>
            <a:r>
              <a:rPr dirty="0" err="1"/>
              <a:t>caso</a:t>
            </a:r>
            <a:r>
              <a:rPr dirty="0"/>
              <a:t> deva-se </a:t>
            </a:r>
            <a:r>
              <a:rPr dirty="0" err="1"/>
              <a:t>exclusivamente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tratamento</a:t>
            </a:r>
            <a:r>
              <a:rPr dirty="0"/>
              <a:t> com a </a:t>
            </a:r>
            <a:r>
              <a:rPr dirty="0" err="1"/>
              <a:t>Idebenona</a:t>
            </a:r>
            <a:r>
              <a:rPr dirty="0"/>
              <a:t>, </a:t>
            </a:r>
            <a:r>
              <a:rPr dirty="0" err="1"/>
              <a:t>já</a:t>
            </a:r>
            <a:r>
              <a:rPr dirty="0"/>
              <a:t> que </a:t>
            </a:r>
            <a:r>
              <a:rPr dirty="0" err="1"/>
              <a:t>até</a:t>
            </a:r>
            <a:r>
              <a:rPr dirty="0"/>
              <a:t> 35-40% dos </a:t>
            </a:r>
            <a:r>
              <a:rPr dirty="0" err="1"/>
              <a:t>casos</a:t>
            </a:r>
            <a:r>
              <a:rPr dirty="0"/>
              <a:t> de NOHL </a:t>
            </a:r>
            <a:r>
              <a:rPr dirty="0" err="1"/>
              <a:t>portadores</a:t>
            </a:r>
            <a:r>
              <a:rPr dirty="0"/>
              <a:t> da </a:t>
            </a:r>
            <a:r>
              <a:rPr dirty="0" err="1"/>
              <a:t>mutação</a:t>
            </a:r>
            <a:r>
              <a:rPr dirty="0"/>
              <a:t> 14484 </a:t>
            </a:r>
            <a:r>
              <a:rPr dirty="0" err="1"/>
              <a:t>podem</a:t>
            </a:r>
            <a:r>
              <a:rPr dirty="0"/>
              <a:t> </a:t>
            </a:r>
            <a:r>
              <a:rPr dirty="0" err="1"/>
              <a:t>ter</a:t>
            </a:r>
            <a:r>
              <a:rPr dirty="0"/>
              <a:t> </a:t>
            </a:r>
            <a:r>
              <a:rPr dirty="0" err="1"/>
              <a:t>melhora</a:t>
            </a:r>
            <a:r>
              <a:rPr dirty="0"/>
              <a:t> </a:t>
            </a:r>
            <a:r>
              <a:rPr dirty="0" err="1"/>
              <a:t>espontânea</a:t>
            </a:r>
            <a:r>
              <a:rPr dirty="0"/>
              <a:t>. </a:t>
            </a:r>
            <a:r>
              <a:rPr dirty="0" err="1"/>
              <a:t>Entretanto</a:t>
            </a:r>
            <a:r>
              <a:rPr dirty="0"/>
              <a:t>, a </a:t>
            </a:r>
            <a:r>
              <a:rPr dirty="0" err="1"/>
              <a:t>medicação</a:t>
            </a:r>
            <a:r>
              <a:rPr dirty="0"/>
              <a:t> é </a:t>
            </a:r>
            <a:r>
              <a:rPr dirty="0" err="1"/>
              <a:t>normalmente</a:t>
            </a:r>
            <a:r>
              <a:rPr dirty="0"/>
              <a:t>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tolerada</a:t>
            </a:r>
            <a:r>
              <a:rPr dirty="0"/>
              <a:t> e </a:t>
            </a:r>
            <a:r>
              <a:rPr dirty="0" err="1"/>
              <a:t>há</a:t>
            </a:r>
            <a:r>
              <a:rPr dirty="0"/>
              <a:t> </a:t>
            </a:r>
            <a:r>
              <a:rPr dirty="0" err="1"/>
              <a:t>estudos</a:t>
            </a:r>
            <a:r>
              <a:rPr dirty="0"/>
              <a:t> </a:t>
            </a:r>
            <a:r>
              <a:rPr dirty="0" err="1"/>
              <a:t>clínicos</a:t>
            </a:r>
            <a:r>
              <a:rPr dirty="0"/>
              <a:t> que </a:t>
            </a:r>
            <a:r>
              <a:rPr dirty="0" err="1"/>
              <a:t>demonstraram</a:t>
            </a:r>
            <a:r>
              <a:rPr dirty="0"/>
              <a:t>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superioridade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comparação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placebo. Dessa forma,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decisão</a:t>
            </a:r>
            <a:r>
              <a:rPr dirty="0"/>
              <a:t> </a:t>
            </a:r>
            <a:r>
              <a:rPr dirty="0" err="1"/>
              <a:t>conjunta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paciente</a:t>
            </a:r>
            <a:r>
              <a:rPr dirty="0"/>
              <a:t>, </a:t>
            </a:r>
            <a:r>
              <a:rPr dirty="0" err="1"/>
              <a:t>optamos</a:t>
            </a:r>
            <a:r>
              <a:rPr dirty="0"/>
              <a:t> </a:t>
            </a:r>
            <a:r>
              <a:rPr dirty="0" err="1"/>
              <a:t>pelo</a:t>
            </a:r>
            <a:r>
              <a:rPr dirty="0"/>
              <a:t> </a:t>
            </a:r>
            <a:r>
              <a:rPr dirty="0" err="1"/>
              <a:t>uso</a:t>
            </a:r>
            <a:r>
              <a:rPr dirty="0"/>
              <a:t> da </a:t>
            </a:r>
            <a:r>
              <a:rPr dirty="0" err="1"/>
              <a:t>medicação</a:t>
            </a:r>
            <a:r>
              <a:rPr dirty="0"/>
              <a:t>, e </a:t>
            </a:r>
            <a:r>
              <a:rPr dirty="0" err="1"/>
              <a:t>obtivemos</a:t>
            </a:r>
            <a:r>
              <a:rPr dirty="0"/>
              <a:t> </a:t>
            </a:r>
            <a:r>
              <a:rPr dirty="0" err="1"/>
              <a:t>sucesso</a:t>
            </a:r>
            <a:r>
              <a:rPr dirty="0"/>
              <a:t> </a:t>
            </a:r>
            <a:r>
              <a:rPr dirty="0" err="1"/>
              <a:t>terapêutico</a:t>
            </a:r>
            <a:r>
              <a:rPr dirty="0"/>
              <a:t>.</a:t>
            </a:r>
          </a:p>
        </p:txBody>
      </p:sp>
      <p:grpSp>
        <p:nvGrpSpPr>
          <p:cNvPr id="136" name="Retângulo 20"/>
          <p:cNvGrpSpPr/>
          <p:nvPr/>
        </p:nvGrpSpPr>
        <p:grpSpPr>
          <a:xfrm>
            <a:off x="720539" y="39013855"/>
            <a:ext cx="30942514" cy="1366467"/>
            <a:chOff x="0" y="0"/>
            <a:chExt cx="29782907" cy="1050731"/>
          </a:xfrm>
        </p:grpSpPr>
        <p:sp>
          <p:nvSpPr>
            <p:cNvPr id="134" name="Retângulo"/>
            <p:cNvSpPr/>
            <p:nvPr/>
          </p:nvSpPr>
          <p:spPr>
            <a:xfrm>
              <a:off x="-1" y="-1"/>
              <a:ext cx="29782909" cy="1050732"/>
            </a:xfrm>
            <a:prstGeom prst="rect">
              <a:avLst/>
            </a:prstGeom>
            <a:solidFill>
              <a:srgbClr val="D9D9D9"/>
            </a:solidFill>
            <a:ln w="12700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126552" tIns="126552" rIns="126552" bIns="126552" numCol="1" anchor="ctr">
              <a:noAutofit/>
            </a:bodyPr>
            <a:lstStyle/>
            <a:p>
              <a:pPr algn="l" defTabSz="4286648">
                <a:defRPr sz="82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35" name="REFERÊNCIAS BIBLIOGRÁFICAS"/>
            <p:cNvSpPr txBox="1"/>
            <p:nvPr/>
          </p:nvSpPr>
          <p:spPr>
            <a:xfrm>
              <a:off x="-1" y="147703"/>
              <a:ext cx="29782909" cy="755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9303" tIns="69303" rIns="69303" bIns="69303" numCol="1" anchor="ctr">
              <a:spAutoFit/>
            </a:bodyPr>
            <a:lstStyle>
              <a:lvl1pPr algn="l" defTabSz="4286648">
                <a:defRPr sz="4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REFERÊNCIAS BIBLIOGRÁFICAS</a:t>
              </a:r>
            </a:p>
          </p:txBody>
        </p:sp>
      </p:grpSp>
      <p:sp>
        <p:nvSpPr>
          <p:cNvPr id="137" name="Retângulo 21"/>
          <p:cNvSpPr txBox="1"/>
          <p:nvPr/>
        </p:nvSpPr>
        <p:spPr>
          <a:xfrm>
            <a:off x="678435" y="40582289"/>
            <a:ext cx="30469108" cy="202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9303" tIns="69303" rIns="69303" bIns="69303">
            <a:spAutoFit/>
          </a:bodyPr>
          <a:lstStyle/>
          <a:p>
            <a:pPr algn="just" defTabSz="1443767"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1. </a:t>
            </a:r>
            <a:r>
              <a:rPr dirty="0" err="1"/>
              <a:t>Conselho</a:t>
            </a:r>
            <a:r>
              <a:rPr dirty="0"/>
              <a:t> </a:t>
            </a:r>
            <a:r>
              <a:rPr dirty="0" err="1"/>
              <a:t>Brasileiro</a:t>
            </a:r>
            <a:r>
              <a:rPr dirty="0"/>
              <a:t> de </a:t>
            </a:r>
            <a:r>
              <a:rPr dirty="0" err="1"/>
              <a:t>Oftalmologia</a:t>
            </a:r>
            <a:r>
              <a:rPr dirty="0"/>
              <a:t>. Série </a:t>
            </a:r>
            <a:r>
              <a:rPr dirty="0" err="1"/>
              <a:t>Oftalmologia</a:t>
            </a:r>
            <a:r>
              <a:rPr dirty="0"/>
              <a:t> </a:t>
            </a:r>
            <a:r>
              <a:rPr dirty="0" err="1"/>
              <a:t>Brasileira</a:t>
            </a:r>
            <a:r>
              <a:rPr dirty="0"/>
              <a:t> 3 ed. Volume </a:t>
            </a:r>
            <a:r>
              <a:rPr dirty="0" err="1"/>
              <a:t>Neuroftalmologia</a:t>
            </a:r>
            <a:r>
              <a:rPr dirty="0"/>
              <a:t>, pp. 124-127.</a:t>
            </a:r>
          </a:p>
          <a:p>
            <a:pPr algn="l" defTabSz="457200"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2. </a:t>
            </a:r>
            <a:r>
              <a:rPr dirty="0" err="1"/>
              <a:t>Jurkute</a:t>
            </a:r>
            <a:r>
              <a:rPr dirty="0"/>
              <a:t> N1, Harvey J1,2, Yu-Wai-Man P. Treatment strategies for </a:t>
            </a:r>
            <a:r>
              <a:rPr dirty="0" err="1"/>
              <a:t>Leber</a:t>
            </a:r>
            <a:r>
              <a:rPr dirty="0"/>
              <a:t> hereditary optic neuropathy. </a:t>
            </a:r>
            <a:r>
              <a:rPr dirty="0" err="1"/>
              <a:t>Curr</a:t>
            </a:r>
            <a:r>
              <a:rPr dirty="0"/>
              <a:t> </a:t>
            </a:r>
            <a:r>
              <a:rPr dirty="0" err="1"/>
              <a:t>Opin</a:t>
            </a:r>
            <a:r>
              <a:rPr dirty="0"/>
              <a:t> Neurol. 2019 Feb;32(1):99-104</a:t>
            </a:r>
          </a:p>
        </p:txBody>
      </p:sp>
      <p:grpSp>
        <p:nvGrpSpPr>
          <p:cNvPr id="140" name="Retângulo 16"/>
          <p:cNvGrpSpPr/>
          <p:nvPr/>
        </p:nvGrpSpPr>
        <p:grpSpPr>
          <a:xfrm>
            <a:off x="630510" y="14067893"/>
            <a:ext cx="14536501" cy="1151999"/>
            <a:chOff x="0" y="0"/>
            <a:chExt cx="14536500" cy="1151997"/>
          </a:xfrm>
        </p:grpSpPr>
        <p:sp>
          <p:nvSpPr>
            <p:cNvPr id="138" name="Retângulo"/>
            <p:cNvSpPr/>
            <p:nvPr/>
          </p:nvSpPr>
          <p:spPr>
            <a:xfrm>
              <a:off x="-1" y="0"/>
              <a:ext cx="14536501" cy="1151999"/>
            </a:xfrm>
            <a:prstGeom prst="rect">
              <a:avLst/>
            </a:prstGeom>
            <a:solidFill>
              <a:srgbClr val="D9D9D9"/>
            </a:solidFill>
            <a:ln w="12700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126552" tIns="126552" rIns="126552" bIns="126552" numCol="1" anchor="ctr">
              <a:noAutofit/>
            </a:bodyPr>
            <a:lstStyle/>
            <a:p>
              <a:pPr algn="l" defTabSz="4286648">
                <a:defRPr sz="820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39" name="MÉTODO"/>
            <p:cNvSpPr txBox="1"/>
            <p:nvPr/>
          </p:nvSpPr>
          <p:spPr>
            <a:xfrm>
              <a:off x="-1" y="198335"/>
              <a:ext cx="14536501" cy="755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9303" tIns="69303" rIns="69303" bIns="69303" numCol="1" anchor="ctr">
              <a:spAutoFit/>
            </a:bodyPr>
            <a:lstStyle>
              <a:lvl1pPr algn="l" defTabSz="4286648">
                <a:defRPr sz="4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MÉTODO</a:t>
              </a:r>
            </a:p>
          </p:txBody>
        </p:sp>
      </p:grpSp>
      <p:sp>
        <p:nvSpPr>
          <p:cNvPr id="141" name="Relato de caso atendido no Pronto Socorro do Centro de Referência em Oftalmologia da UFG."/>
          <p:cNvSpPr txBox="1"/>
          <p:nvPr/>
        </p:nvSpPr>
        <p:spPr>
          <a:xfrm>
            <a:off x="584718" y="16118183"/>
            <a:ext cx="14628084" cy="150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552" tIns="126552" rIns="126552" bIns="126552" anchor="ctr">
            <a:spAutoFit/>
          </a:bodyPr>
          <a:lstStyle>
            <a:lvl1pPr algn="just"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       </a:t>
            </a:r>
            <a:r>
              <a:rPr dirty="0" err="1"/>
              <a:t>Relato</a:t>
            </a:r>
            <a:r>
              <a:rPr dirty="0"/>
              <a:t> de </a:t>
            </a:r>
            <a:r>
              <a:rPr dirty="0" err="1"/>
              <a:t>caso</a:t>
            </a:r>
            <a:r>
              <a:rPr dirty="0"/>
              <a:t> </a:t>
            </a:r>
            <a:r>
              <a:rPr dirty="0" err="1"/>
              <a:t>atendido</a:t>
            </a:r>
            <a:r>
              <a:rPr dirty="0"/>
              <a:t> no Pronto Socorro do Centro de </a:t>
            </a:r>
            <a:r>
              <a:rPr dirty="0" err="1"/>
              <a:t>Referência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Oftalmologia</a:t>
            </a:r>
            <a:r>
              <a:rPr dirty="0"/>
              <a:t> da UFG.</a:t>
            </a:r>
          </a:p>
        </p:txBody>
      </p:sp>
      <p:grpSp>
        <p:nvGrpSpPr>
          <p:cNvPr id="144" name="Campimetria Visual Manual antes do tratamento"/>
          <p:cNvGrpSpPr/>
          <p:nvPr/>
        </p:nvGrpSpPr>
        <p:grpSpPr>
          <a:xfrm>
            <a:off x="16976788" y="3414696"/>
            <a:ext cx="13609773" cy="8471286"/>
            <a:chOff x="0" y="0"/>
            <a:chExt cx="13609772" cy="8471284"/>
          </a:xfrm>
        </p:grpSpPr>
        <p:pic>
          <p:nvPicPr>
            <p:cNvPr id="142" name="Campimetria Visual Manual antes do tratamento" descr="Campimetria Visual Manual antes do tratamento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3064543" y="-2035843"/>
              <a:ext cx="7328286" cy="12517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Campimetria Visual Manual antes do tratamento" descr="Campimetria Visual Manual antes do tratamento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2569243" y="-2569244"/>
              <a:ext cx="8471286" cy="136097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7" name="Imagem"/>
          <p:cNvGrpSpPr/>
          <p:nvPr/>
        </p:nvGrpSpPr>
        <p:grpSpPr>
          <a:xfrm>
            <a:off x="16899807" y="11902447"/>
            <a:ext cx="13763736" cy="8079409"/>
            <a:chOff x="0" y="0"/>
            <a:chExt cx="13763735" cy="8079408"/>
          </a:xfrm>
        </p:grpSpPr>
        <p:pic>
          <p:nvPicPr>
            <p:cNvPr id="145" name="Imagem" descr="Image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3337463" y="-2308763"/>
              <a:ext cx="6936409" cy="126715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Imagem" descr="Imagem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2842163" y="-2842164"/>
              <a:ext cx="8079409" cy="1376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0" name="Imagem"/>
          <p:cNvGrpSpPr/>
          <p:nvPr/>
        </p:nvGrpSpPr>
        <p:grpSpPr>
          <a:xfrm>
            <a:off x="15672615" y="20238501"/>
            <a:ext cx="8780663" cy="7483902"/>
            <a:chOff x="-1" y="0"/>
            <a:chExt cx="8780661" cy="7483900"/>
          </a:xfrm>
        </p:grpSpPr>
        <p:pic>
          <p:nvPicPr>
            <p:cNvPr id="148" name="Imagem" descr="Imagem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084" t="18119" r="7566" b="26427"/>
            <a:stretch>
              <a:fillRect/>
            </a:stretch>
          </p:blipFill>
          <p:spPr>
            <a:xfrm>
              <a:off x="584199" y="469900"/>
              <a:ext cx="7637662" cy="6391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" name="Imagem" descr="Imagem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" y="-1"/>
              <a:ext cx="8780663" cy="7483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3" name="Imagem"/>
          <p:cNvGrpSpPr/>
          <p:nvPr/>
        </p:nvGrpSpPr>
        <p:grpSpPr>
          <a:xfrm>
            <a:off x="23864533" y="20273078"/>
            <a:ext cx="8357320" cy="7414748"/>
            <a:chOff x="0" y="0"/>
            <a:chExt cx="8357319" cy="7414746"/>
          </a:xfrm>
        </p:grpSpPr>
        <p:pic>
          <p:nvPicPr>
            <p:cNvPr id="151" name="Imagem" descr="Imagem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5211" t="17996" b="26271"/>
            <a:stretch>
              <a:fillRect/>
            </a:stretch>
          </p:blipFill>
          <p:spPr>
            <a:xfrm>
              <a:off x="584199" y="469899"/>
              <a:ext cx="7214320" cy="6322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Imagem" descr="Imagem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8357320" cy="7414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26552" tIns="126552" rIns="126552" bIns="126552" numCol="1" spcCol="38100" rtlCol="0" anchor="ctr">
        <a:spAutoFit/>
      </a:bodyPr>
      <a:lstStyle>
        <a:defPPr marL="0" marR="0" indent="0" algn="ctr" defTabSz="25870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6552" tIns="126552" rIns="126552" bIns="126552" numCol="1" spcCol="38100" rtlCol="0" anchor="ctr">
        <a:spAutoFit/>
      </a:bodyPr>
      <a:lstStyle>
        <a:defPPr marL="0" marR="0" indent="0" algn="ctr" defTabSz="25870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26552" tIns="126552" rIns="126552" bIns="126552" numCol="1" spcCol="38100" rtlCol="0" anchor="ctr">
        <a:spAutoFit/>
      </a:bodyPr>
      <a:lstStyle>
        <a:defPPr marL="0" marR="0" indent="0" algn="ctr" defTabSz="25870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6552" tIns="126552" rIns="126552" bIns="126552" numCol="1" spcCol="38100" rtlCol="0" anchor="ctr">
        <a:spAutoFit/>
      </a:bodyPr>
      <a:lstStyle>
        <a:defPPr marL="0" marR="0" indent="0" algn="ctr" defTabSz="25870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558</Words>
  <Application>Microsoft Office PowerPoint</Application>
  <PresentationFormat>Personalizar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9" baseType="lpstr">
      <vt:lpstr>Arial</vt:lpstr>
      <vt:lpstr>Georgia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Elisabete</dc:creator>
  <cp:lastModifiedBy>Elisabete</cp:lastModifiedBy>
  <cp:revision>1</cp:revision>
  <dcterms:modified xsi:type="dcterms:W3CDTF">2019-01-09T13:45:07Z</dcterms:modified>
</cp:coreProperties>
</file>