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7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9F948-5097-4161-9DD9-7ABEAB03C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E37F25-E75E-462E-BAC5-8572EE1E2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057D7-3B6D-41F3-B114-59C5FD39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0C54B0-364D-4CD6-96DF-C8D828B6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1A74C8-1A58-41F0-B395-A2719B29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31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5146A-0B6A-4DF4-888C-9747442E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C4A056-7234-4E82-8AB3-F1096694B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AF0FD9-4487-4E33-96A7-8E31F1FD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1EECF3-00DF-4387-AA02-358B3A1F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85FBFC-1F94-4E97-9FBC-4575281F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60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B75D4C-FEF8-4FEB-A1F1-7E919A611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C56A1AF-AE59-4DB6-8B86-75632FDFB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1F809C-899A-4396-89B9-E60CCC8B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FBE594-0CEB-4BD8-977B-7F663A86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3B6804-DCDF-4C62-9DA7-F4034CCC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76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5591A-154F-4013-BCD9-2228A9046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50F696-FB8F-4C2C-A798-2A1402361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DC6C3E-C26E-44A2-AF9F-04114F00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AFF8DC-952F-4D5A-BBB3-398EDB7C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5DB3AD-CCD8-472C-B29D-A42BCC32E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88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DD294-93CA-43A8-BD9A-2FF17CAC3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48A05A-DE99-46DF-A289-73240AD5A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B02857-25CF-4289-80A1-43B3D82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2DE17F-3C33-4421-8042-947361A0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32517C-B1CD-4912-A21D-9F35AAD0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61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5C058-53D5-42A6-A830-E7362874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F3D-1AB5-4837-A543-A1503F691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68AE50-11DD-4658-B134-D3EBC4637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EC2C547-D71C-4B01-A761-5719F11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872127-F149-4CAF-A1C4-6513EB7A1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0BC3BA-D199-4677-B067-0A180552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4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24FF3-649C-4D8A-BF13-48CBA6D7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D89397-97A7-4DA5-9385-291B56BD5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1A2A1D-EF94-4A7A-AE38-DDD848BBD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AE1060C-51B7-4C11-AB8D-3BCD66635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77EE6E0-5024-46E4-BDE1-0DD5773C4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BD388BC-D00F-4E6F-9950-FFE890A32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ACD7631-6013-4948-9E1A-CAE84ADAF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3F4FEF6-6890-4A3F-BAA4-6C073123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96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15C60-778B-43BF-B55E-AED6AD2D9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2EF490A-8B7F-49BA-8172-56E684F6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1C0186-DBAF-4E15-9D9F-CA35B1CF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B976296-F466-49C2-8996-EAB8135CD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90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596573E-9EDE-45B1-9A05-35E05D88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854B65-61BE-42F1-BD3B-A819B1D2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65263C-A361-460C-9DC0-1D4D68FFE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7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E7B86-7CBB-4D65-913F-DAB9A91AD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D4FB0A-B29D-4B35-8999-2FB434CAF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C6C088D-E9B8-49E0-958A-E1C4B8B17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28CBA8-1432-44D2-9DC0-452FFB53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83A47F3-2149-423A-8511-31A6D5B4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D7D7AF0-6261-4EF8-BCE2-32F3EAA8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76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ED10-1130-4556-8990-FFA72B8AE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2521C7-DE3C-46FA-9570-16F5B5C18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42E400-34F4-4C57-A406-674D788E8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3B0200-9401-4B41-B3FB-D7DBD25D0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7CB4D-3419-4FAD-ACE6-23708C11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C15907-443E-4538-B403-92BCAB12F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50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C8B5DD9-CD1F-4C69-9567-4C1ECBFD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CCCD60-D071-4125-8257-43FBC50EC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04DBBA-FEBA-4FA1-B06E-CED95F964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B8FF-F81A-4F9A-A9B7-21B5AD1BBEB4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0B9A74-3E7F-440D-A916-2163BE957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8DAF92-9542-4DB4-A22D-6D13B3DA9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28688-752C-461A-97F2-71E657D8C8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91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C8013-375D-4E7D-848B-34BF039A5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Protocolo de Atenas após implante de anel </a:t>
            </a:r>
            <a:r>
              <a:rPr lang="pt-BR" dirty="0" err="1"/>
              <a:t>intra-estromal</a:t>
            </a:r>
            <a:r>
              <a:rPr lang="pt-BR" dirty="0"/>
              <a:t> assistido por laser de </a:t>
            </a:r>
            <a:r>
              <a:rPr lang="pt-BR" dirty="0" err="1"/>
              <a:t>femtossegundo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CCE38A-7940-4212-BCF8-88FA3F69B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Mello, J A</a:t>
            </a:r>
          </a:p>
          <a:p>
            <a:r>
              <a:rPr lang="pt-BR" dirty="0" err="1"/>
              <a:t>Ambrosio</a:t>
            </a:r>
            <a:r>
              <a:rPr lang="pt-BR" dirty="0"/>
              <a:t> Jr, R</a:t>
            </a:r>
          </a:p>
          <a:p>
            <a:r>
              <a:rPr lang="pt-BR" dirty="0"/>
              <a:t>Lopes, B T</a:t>
            </a:r>
          </a:p>
        </p:txBody>
      </p:sp>
    </p:spTree>
    <p:extLst>
      <p:ext uri="{BB962C8B-B14F-4D97-AF65-F5344CB8AC3E}">
        <p14:creationId xmlns:p14="http://schemas.microsoft.com/office/powerpoint/2010/main" val="75782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F6CF7-A554-4205-A576-791600EF3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D7B588-A23C-4346-AF76-B4268B7B0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Reportar segurança e eficácia dos resultados visuais e </a:t>
            </a:r>
            <a:r>
              <a:rPr lang="pt-BR" dirty="0" err="1"/>
              <a:t>refracionais</a:t>
            </a:r>
            <a:r>
              <a:rPr lang="pt-BR" dirty="0"/>
              <a:t> após Protocolo de Atenas (ablação de superfície e </a:t>
            </a:r>
            <a:r>
              <a:rPr lang="pt-BR" dirty="0" err="1"/>
              <a:t>crosslinking</a:t>
            </a:r>
            <a:r>
              <a:rPr lang="pt-BR" dirty="0"/>
              <a:t> com UVA-B2 no mesmo tempo) em pacientes com </a:t>
            </a:r>
            <a:r>
              <a:rPr lang="pt-BR" dirty="0" err="1"/>
              <a:t>ectasia</a:t>
            </a:r>
            <a:r>
              <a:rPr lang="pt-BR" dirty="0"/>
              <a:t> submetidos previamente a implante de anel </a:t>
            </a:r>
            <a:r>
              <a:rPr lang="pt-BR" dirty="0" err="1"/>
              <a:t>intra-estromal</a:t>
            </a:r>
            <a:r>
              <a:rPr lang="pt-BR" dirty="0"/>
              <a:t> assistido por laser de </a:t>
            </a:r>
            <a:r>
              <a:rPr lang="pt-BR" dirty="0" err="1"/>
              <a:t>femtossegundo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18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2FE8D-AB7E-4ABD-B5B5-8AAB37E79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79FA3D-9BC1-4BA0-BD8A-9768CDFD2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Estudo retrospectivo envolvendo 41 olhos de 40 pacientes operados pelo Protocolo de Atenas no intervalo de 6 semanas a 46 meses após implante de anel </a:t>
            </a:r>
            <a:r>
              <a:rPr lang="pt-BR" dirty="0" err="1"/>
              <a:t>intra-estromal</a:t>
            </a:r>
            <a:r>
              <a:rPr lang="pt-BR" dirty="0"/>
              <a:t> assistido por laser de </a:t>
            </a:r>
            <a:r>
              <a:rPr lang="pt-BR" dirty="0" err="1"/>
              <a:t>femtossegundo</a:t>
            </a:r>
            <a:r>
              <a:rPr lang="pt-BR" dirty="0"/>
              <a:t>, com follow-up médio de 18 meses (+- 1,17). A acuidade visual sem e com correção e a refração manifesta </a:t>
            </a:r>
            <a:r>
              <a:rPr lang="pt-BR" dirty="0" err="1"/>
              <a:t>pré</a:t>
            </a:r>
            <a:r>
              <a:rPr lang="pt-BR" dirty="0"/>
              <a:t> e pós-operatórias </a:t>
            </a:r>
            <a:r>
              <a:rPr lang="pt-BR" dirty="0" err="1"/>
              <a:t>assimcomo</a:t>
            </a:r>
            <a:r>
              <a:rPr lang="pt-BR" dirty="0"/>
              <a:t> parâmetros tomográficos foram retrospectivamente comparados por análise não-paramétrica com teste de Friedman.</a:t>
            </a:r>
          </a:p>
        </p:txBody>
      </p:sp>
    </p:spTree>
    <p:extLst>
      <p:ext uri="{BB962C8B-B14F-4D97-AF65-F5344CB8AC3E}">
        <p14:creationId xmlns:p14="http://schemas.microsoft.com/office/powerpoint/2010/main" val="135230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28CB1-049D-468D-9699-28CEE705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850417-50B4-4DB7-AE5E-53311A50F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posição do anel foi verificada por meio de FD-OCT antes do Protocolo de Atenas para avaliar espessura epitelial e assegurar um mínimo de 200 micras de estroma acima do vértice do anel.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 foto-ablação por PTK (Protocolo de Creta) foi realizada em 10 olhos e por PTK+T-CAT (Protocolo de Atenas) em 31 olhos.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609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991E8-A9E0-4B03-B4E7-02E870AC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0F2FD5-697D-4FDF-8208-74858EF24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Reepitelização</a:t>
            </a:r>
            <a:r>
              <a:rPr lang="pt-BR" dirty="0"/>
              <a:t> completa foi observada em todos os pacientes em até 7 dias após o procedimento. Nenhum olho apresentou perda de acuidade visual corrigida após ambos os procedimentos. </a:t>
            </a:r>
          </a:p>
          <a:p>
            <a:endParaRPr lang="pt-BR" dirty="0"/>
          </a:p>
          <a:p>
            <a:r>
              <a:rPr lang="pt-BR" dirty="0"/>
              <a:t>Todas as variáveis analisadas tiveram uma melhora estatisticamente comprovada entre os três tempos cirúrgicos: pré-operatório inicial, após o implante do anel, e após Protocolo de Atenas (p&lt;0,01). </a:t>
            </a:r>
          </a:p>
        </p:txBody>
      </p:sp>
    </p:spTree>
    <p:extLst>
      <p:ext uri="{BB962C8B-B14F-4D97-AF65-F5344CB8AC3E}">
        <p14:creationId xmlns:p14="http://schemas.microsoft.com/office/powerpoint/2010/main" val="1626003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379D8-9DED-4ABA-821B-1CCAC94F7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C7AB0645-6831-453A-92E7-F8266A852B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67" y="1544249"/>
            <a:ext cx="3301744" cy="248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1DD1F1E8-3F2C-4150-9FB2-2D1C31A6B361}"/>
              </a:ext>
            </a:extLst>
          </p:cNvPr>
          <p:cNvSpPr/>
          <p:nvPr/>
        </p:nvSpPr>
        <p:spPr>
          <a:xfrm>
            <a:off x="5308375" y="1861169"/>
            <a:ext cx="60454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 acuidade visual sem correção melhorou de </a:t>
            </a:r>
            <a:r>
              <a:rPr lang="pt-BR" dirty="0" err="1"/>
              <a:t>logMAR</a:t>
            </a:r>
            <a:r>
              <a:rPr lang="pt-BR" dirty="0"/>
              <a:t> 1,13±0,49 (20/250) no pré-operatório inicial para </a:t>
            </a:r>
            <a:r>
              <a:rPr lang="pt-BR" dirty="0" err="1"/>
              <a:t>logMAR</a:t>
            </a:r>
            <a:r>
              <a:rPr lang="pt-BR" dirty="0"/>
              <a:t> 0,58±0,34 (20/80) no pós operatório final (p&lt;,.00001),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8C2BE70-A8D3-4614-A350-EFBB9EBA4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168" y="4024749"/>
            <a:ext cx="3428422" cy="2686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B64174F1-158C-4D0C-9E0F-3D43DF530DC9}"/>
              </a:ext>
            </a:extLst>
          </p:cNvPr>
          <p:cNvSpPr/>
          <p:nvPr/>
        </p:nvSpPr>
        <p:spPr>
          <a:xfrm>
            <a:off x="5381878" y="2967335"/>
            <a:ext cx="59719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 acuidade visual com correção melhorou de </a:t>
            </a:r>
            <a:r>
              <a:rPr lang="pt-BR" dirty="0" err="1"/>
              <a:t>logMAR</a:t>
            </a:r>
            <a:r>
              <a:rPr lang="pt-BR" dirty="0"/>
              <a:t> 0,44 (20/55) ±0,21 no pré-operatório inicial para logMAR0,21 (20/32) ±0,20 no pós-operatório </a:t>
            </a:r>
            <a:r>
              <a:rPr lang="pt-BR" dirty="0" err="1"/>
              <a:t>ﬁnal</a:t>
            </a:r>
            <a:r>
              <a:rPr lang="pt-BR" dirty="0"/>
              <a:t> (p&lt;0,00001), </a:t>
            </a:r>
          </a:p>
        </p:txBody>
      </p:sp>
    </p:spTree>
    <p:extLst>
      <p:ext uri="{BB962C8B-B14F-4D97-AF65-F5344CB8AC3E}">
        <p14:creationId xmlns:p14="http://schemas.microsoft.com/office/powerpoint/2010/main" val="417776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59BA2-CB18-4003-9F5D-04268299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E6A32E-3514-437E-893D-75D34FFDE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/>
          <a:lstStyle/>
          <a:p>
            <a:r>
              <a:rPr lang="pt-BR" dirty="0"/>
              <a:t>O astigmatismo manifesto melhorou de -5,01±2,36 para -2,42 ±1,87(p&lt;0,00001)</a:t>
            </a:r>
          </a:p>
          <a:p>
            <a:r>
              <a:rPr lang="pt-BR" dirty="0"/>
              <a:t>O equivalente esférico melhorou de -6,07±4,92 para -3,33±3,87(p=0,0007).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4BE66AD-FB5A-422C-B597-E2EF54AF6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19463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B7305B8-12D0-4D30-AD1A-77B0458C6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407" y="3319463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5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59BA2-CB18-4003-9F5D-04268299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E6A32E-3514-437E-893D-75D34FFD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ceratometria</a:t>
            </a:r>
            <a:r>
              <a:rPr lang="pt-BR" dirty="0"/>
              <a:t> mais curva K2 melhorou de 50,91 ± 13,46D no pré-operatório inicial para 48,28 ± 12,91D no pós-operatório final (p=0,00089).</a:t>
            </a: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E308DFA8-CB23-4A48-9153-73B69F63E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690" y="3039414"/>
            <a:ext cx="4381631" cy="32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5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C60E46-0EE6-4A40-9214-2F5F4D260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D9FEC4-F0BA-4431-A175-A71F4CA1C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Existe um efeito sinérgico positivo entre Protocolo de Atenas seguido de implante de anel </a:t>
            </a:r>
            <a:r>
              <a:rPr lang="pt-BR" dirty="0" err="1"/>
              <a:t>intra-estromal</a:t>
            </a:r>
            <a:r>
              <a:rPr lang="pt-BR" dirty="0"/>
              <a:t>, sendo considerado um procedimento seguro e efetivo para melhorar a acuidade visual corrigida de pacientes com </a:t>
            </a:r>
            <a:r>
              <a:rPr lang="pt-BR" dirty="0" err="1"/>
              <a:t>ectasia</a:t>
            </a:r>
            <a:r>
              <a:rPr lang="pt-BR" dirty="0"/>
              <a:t>, tendo em mente que o objetivo da foto-ablação não deve ser refrativo. Estudos com maior follow-up são necessários.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273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442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Protocolo de Atenas após implante de anel intra-estromal assistido por laser de femtossegundo</vt:lpstr>
      <vt:lpstr>Objetivo</vt:lpstr>
      <vt:lpstr>Métodos</vt:lpstr>
      <vt:lpstr>Resultados</vt:lpstr>
      <vt:lpstr>Resultados</vt:lpstr>
      <vt:lpstr>Resultados</vt:lpstr>
      <vt:lpstr>Resultados</vt:lpstr>
      <vt:lpstr>Resultados</vt:lpstr>
      <vt:lpstr>Conclusão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de Atenas após implante de anel intra-estromal assistido por laser de femtossegundo</dc:title>
  <dc:creator>Joana Mello Amaral</dc:creator>
  <cp:lastModifiedBy>Joana Mello Amaral</cp:lastModifiedBy>
  <cp:revision>4</cp:revision>
  <dcterms:created xsi:type="dcterms:W3CDTF">2018-03-08T17:49:13Z</dcterms:created>
  <dcterms:modified xsi:type="dcterms:W3CDTF">2019-01-18T23:59:43Z</dcterms:modified>
</cp:coreProperties>
</file>