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9" d="100"/>
          <a:sy n="19" d="100"/>
        </p:scale>
        <p:origin x="1422"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F7CE17A-0EAE-42AC-A7BF-B01D7E521B5B}" type="datetimeFigureOut">
              <a:rPr lang="pt-BR" smtClean="0"/>
              <a:t>19/12/2018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3704474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7CE17A-0EAE-42AC-A7BF-B01D7E521B5B}" type="datetimeFigureOut">
              <a:rPr lang="pt-BR" smtClean="0"/>
              <a:t>19/12/2018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1576132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7CE17A-0EAE-42AC-A7BF-B01D7E521B5B}" type="datetimeFigureOut">
              <a:rPr lang="pt-BR" smtClean="0"/>
              <a:t>19/12/2018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347081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F7CE17A-0EAE-42AC-A7BF-B01D7E521B5B}" type="datetimeFigureOut">
              <a:rPr lang="pt-BR" smtClean="0"/>
              <a:t>19/12/2018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1494560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5F7CE17A-0EAE-42AC-A7BF-B01D7E521B5B}" type="datetimeFigureOut">
              <a:rPr lang="pt-BR" smtClean="0"/>
              <a:t>19/12/2018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4184335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F7CE17A-0EAE-42AC-A7BF-B01D7E521B5B}" type="datetimeFigureOut">
              <a:rPr lang="pt-BR" smtClean="0"/>
              <a:t>19/12/2018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140602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F7CE17A-0EAE-42AC-A7BF-B01D7E521B5B}" type="datetimeFigureOut">
              <a:rPr lang="pt-BR" smtClean="0"/>
              <a:t>19/12/2018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268217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F7CE17A-0EAE-42AC-A7BF-B01D7E521B5B}" type="datetimeFigureOut">
              <a:rPr lang="pt-BR" smtClean="0"/>
              <a:t>19/12/2018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189524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CE17A-0EAE-42AC-A7BF-B01D7E521B5B}" type="datetimeFigureOut">
              <a:rPr lang="pt-BR" smtClean="0"/>
              <a:t>19/12/2018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1531875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5F7CE17A-0EAE-42AC-A7BF-B01D7E521B5B}" type="datetimeFigureOut">
              <a:rPr lang="pt-BR" smtClean="0"/>
              <a:t>19/12/2018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407249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5F7CE17A-0EAE-42AC-A7BF-B01D7E521B5B}" type="datetimeFigureOut">
              <a:rPr lang="pt-BR" smtClean="0"/>
              <a:t>19/12/2018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94B0B8-BC7E-454E-9CA3-F80B2F546F16}" type="slidenum">
              <a:rPr lang="pt-BR" smtClean="0"/>
              <a:t>‹nº›</a:t>
            </a:fld>
            <a:endParaRPr lang="pt-BR"/>
          </a:p>
        </p:txBody>
      </p:sp>
    </p:spTree>
    <p:extLst>
      <p:ext uri="{BB962C8B-B14F-4D97-AF65-F5344CB8AC3E}">
        <p14:creationId xmlns:p14="http://schemas.microsoft.com/office/powerpoint/2010/main" val="3666899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F7CE17A-0EAE-42AC-A7BF-B01D7E521B5B}" type="datetimeFigureOut">
              <a:rPr lang="pt-BR" smtClean="0"/>
              <a:t>19/12/2018</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AA94B0B8-BC7E-454E-9CA3-F80B2F546F16}" type="slidenum">
              <a:rPr lang="pt-BR" smtClean="0"/>
              <a:t>‹nº›</a:t>
            </a:fld>
            <a:endParaRPr lang="pt-BR"/>
          </a:p>
        </p:txBody>
      </p:sp>
    </p:spTree>
    <p:extLst>
      <p:ext uri="{BB962C8B-B14F-4D97-AF65-F5344CB8AC3E}">
        <p14:creationId xmlns:p14="http://schemas.microsoft.com/office/powerpoint/2010/main" val="3989437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3F3959-8E98-42FE-8AB6-28189CE8EA96}"/>
              </a:ext>
            </a:extLst>
          </p:cNvPr>
          <p:cNvSpPr>
            <a:spLocks noGrp="1"/>
          </p:cNvSpPr>
          <p:nvPr>
            <p:ph type="ctrTitle"/>
          </p:nvPr>
        </p:nvSpPr>
        <p:spPr>
          <a:xfrm rot="10800000" flipV="1">
            <a:off x="4386258" y="7951385"/>
            <a:ext cx="22454726" cy="271485"/>
          </a:xfrm>
        </p:spPr>
        <p:txBody>
          <a:bodyPr>
            <a:noAutofit/>
          </a:bodyPr>
          <a:lstStyle/>
          <a:p>
            <a:r>
              <a:rPr lang="pt-BR" sz="8800" dirty="0">
                <a:latin typeface="Arial" panose="020B0604020202020204" pitchFamily="34" charset="0"/>
                <a:cs typeface="Arial" panose="020B0604020202020204" pitchFamily="34" charset="0"/>
              </a:rPr>
              <a:t>Síndrome de </a:t>
            </a:r>
            <a:r>
              <a:rPr lang="pt-BR" sz="8800" dirty="0" err="1">
                <a:latin typeface="Arial" panose="020B0604020202020204" pitchFamily="34" charset="0"/>
                <a:cs typeface="Arial" panose="020B0604020202020204" pitchFamily="34" charset="0"/>
              </a:rPr>
              <a:t>Straatsma</a:t>
            </a:r>
            <a:r>
              <a:rPr lang="pt-BR" sz="8800" dirty="0">
                <a:latin typeface="Arial" panose="020B0604020202020204" pitchFamily="34" charset="0"/>
                <a:cs typeface="Arial" panose="020B0604020202020204" pitchFamily="34" charset="0"/>
              </a:rPr>
              <a:t>: um relato de caso.</a:t>
            </a:r>
          </a:p>
        </p:txBody>
      </p:sp>
      <p:sp>
        <p:nvSpPr>
          <p:cNvPr id="3" name="Subtítulo 2">
            <a:extLst>
              <a:ext uri="{FF2B5EF4-FFF2-40B4-BE49-F238E27FC236}">
                <a16:creationId xmlns:a16="http://schemas.microsoft.com/office/drawing/2014/main" id="{B47DD324-82BD-4496-A050-2AE79154CD55}"/>
              </a:ext>
            </a:extLst>
          </p:cNvPr>
          <p:cNvSpPr>
            <a:spLocks noGrp="1"/>
          </p:cNvSpPr>
          <p:nvPr>
            <p:ph type="subTitle" idx="1"/>
          </p:nvPr>
        </p:nvSpPr>
        <p:spPr>
          <a:xfrm>
            <a:off x="1725810" y="8614702"/>
            <a:ext cx="27775622" cy="1418414"/>
          </a:xfrm>
        </p:spPr>
        <p:txBody>
          <a:bodyPr>
            <a:normAutofit/>
          </a:bodyPr>
          <a:lstStyle/>
          <a:p>
            <a:r>
              <a:rPr lang="pt-BR" sz="4400" dirty="0">
                <a:latin typeface="Arial" panose="020B0604020202020204" pitchFamily="34" charset="0"/>
                <a:cs typeface="Arial" panose="020B0604020202020204" pitchFamily="34" charset="0"/>
              </a:rPr>
              <a:t>De </a:t>
            </a:r>
            <a:r>
              <a:rPr lang="pt-BR" sz="4400" dirty="0" err="1">
                <a:latin typeface="Arial" panose="020B0604020202020204" pitchFamily="34" charset="0"/>
                <a:cs typeface="Arial" panose="020B0604020202020204" pitchFamily="34" charset="0"/>
              </a:rPr>
              <a:t>Camargo,J</a:t>
            </a:r>
            <a:r>
              <a:rPr lang="pt-BR" sz="4400" dirty="0">
                <a:latin typeface="Arial" panose="020B0604020202020204" pitchFamily="34" charset="0"/>
                <a:cs typeface="Arial" panose="020B0604020202020204" pitchFamily="34" charset="0"/>
              </a:rPr>
              <a:t>.; </a:t>
            </a:r>
            <a:r>
              <a:rPr lang="pt-BR" sz="4400" dirty="0" err="1">
                <a:latin typeface="Arial" panose="020B0604020202020204" pitchFamily="34" charset="0"/>
                <a:cs typeface="Arial" panose="020B0604020202020204" pitchFamily="34" charset="0"/>
              </a:rPr>
              <a:t>Silva,MBC</a:t>
            </a:r>
            <a:r>
              <a:rPr lang="pt-BR" sz="4400" dirty="0">
                <a:latin typeface="Arial" panose="020B0604020202020204" pitchFamily="34" charset="0"/>
                <a:cs typeface="Arial" panose="020B0604020202020204" pitchFamily="34" charset="0"/>
              </a:rPr>
              <a:t>.; </a:t>
            </a:r>
            <a:r>
              <a:rPr lang="pt-BR" sz="4400" dirty="0" err="1">
                <a:latin typeface="Arial" panose="020B0604020202020204" pitchFamily="34" charset="0"/>
                <a:cs typeface="Arial" panose="020B0604020202020204" pitchFamily="34" charset="0"/>
              </a:rPr>
              <a:t>Margotto</a:t>
            </a:r>
            <a:r>
              <a:rPr lang="pt-BR" sz="4400" dirty="0">
                <a:latin typeface="Arial" panose="020B0604020202020204" pitchFamily="34" charset="0"/>
                <a:cs typeface="Arial" panose="020B0604020202020204" pitchFamily="34" charset="0"/>
              </a:rPr>
              <a:t>, FS.; </a:t>
            </a:r>
            <a:r>
              <a:rPr lang="pt-BR" sz="4400" dirty="0" err="1">
                <a:latin typeface="Arial" panose="020B0604020202020204" pitchFamily="34" charset="0"/>
                <a:cs typeface="Arial" panose="020B0604020202020204" pitchFamily="34" charset="0"/>
              </a:rPr>
              <a:t>Beutinger</a:t>
            </a:r>
            <a:r>
              <a:rPr lang="pt-BR" sz="4400" dirty="0">
                <a:latin typeface="Arial" panose="020B0604020202020204" pitchFamily="34" charset="0"/>
                <a:cs typeface="Arial" panose="020B0604020202020204" pitchFamily="34" charset="0"/>
              </a:rPr>
              <a:t>, D.; </a:t>
            </a:r>
            <a:r>
              <a:rPr lang="pt-BR" sz="4400" dirty="0" err="1">
                <a:latin typeface="Arial" panose="020B0604020202020204" pitchFamily="34" charset="0"/>
                <a:cs typeface="Arial" panose="020B0604020202020204" pitchFamily="34" charset="0"/>
              </a:rPr>
              <a:t>Gripp,PD</a:t>
            </a:r>
            <a:r>
              <a:rPr lang="pt-BR" sz="4400" dirty="0">
                <a:latin typeface="Arial" panose="020B0604020202020204" pitchFamily="34" charset="0"/>
                <a:cs typeface="Arial" panose="020B0604020202020204" pitchFamily="34" charset="0"/>
              </a:rPr>
              <a:t>.; </a:t>
            </a:r>
            <a:r>
              <a:rPr lang="pt-BR" sz="4400" dirty="0" err="1">
                <a:latin typeface="Arial" panose="020B0604020202020204" pitchFamily="34" charset="0"/>
                <a:cs typeface="Arial" panose="020B0604020202020204" pitchFamily="34" charset="0"/>
              </a:rPr>
              <a:t>Shimizu,CY</a:t>
            </a:r>
            <a:r>
              <a:rPr lang="pt-BR" sz="6000" dirty="0">
                <a:latin typeface="Arial" panose="020B0604020202020204" pitchFamily="34" charset="0"/>
                <a:cs typeface="Arial" panose="020B0604020202020204" pitchFamily="34" charset="0"/>
              </a:rPr>
              <a:t>.</a:t>
            </a:r>
          </a:p>
        </p:txBody>
      </p:sp>
      <p:pic>
        <p:nvPicPr>
          <p:cNvPr id="1026" name="Picture 2" descr="Resultado de imagem para hospital das clÃ­nicas luzia de pinho melo">
            <a:extLst>
              <a:ext uri="{FF2B5EF4-FFF2-40B4-BE49-F238E27FC236}">
                <a16:creationId xmlns:a16="http://schemas.microsoft.com/office/drawing/2014/main" id="{67E5DB66-3F16-499A-8F88-BF2CDA1F26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5810" y="995947"/>
            <a:ext cx="10017011" cy="48754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m para spdm">
            <a:extLst>
              <a:ext uri="{FF2B5EF4-FFF2-40B4-BE49-F238E27FC236}">
                <a16:creationId xmlns:a16="http://schemas.microsoft.com/office/drawing/2014/main" id="{435B21C2-4F74-4373-A9AA-73FE3BA2F7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V="1">
            <a:off x="23619326" y="1027724"/>
            <a:ext cx="5545221" cy="5310209"/>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a:extLst>
              <a:ext uri="{FF2B5EF4-FFF2-40B4-BE49-F238E27FC236}">
                <a16:creationId xmlns:a16="http://schemas.microsoft.com/office/drawing/2014/main" id="{64D8EB97-2CF6-4C1D-A6EF-5BE2A4CA6453}"/>
              </a:ext>
            </a:extLst>
          </p:cNvPr>
          <p:cNvSpPr txBox="1"/>
          <p:nvPr/>
        </p:nvSpPr>
        <p:spPr>
          <a:xfrm>
            <a:off x="17318735" y="10424947"/>
            <a:ext cx="13623115" cy="19943921"/>
          </a:xfrm>
          <a:prstGeom prst="rect">
            <a:avLst/>
          </a:prstGeom>
          <a:noFill/>
        </p:spPr>
        <p:txBody>
          <a:bodyPr wrap="square" rtlCol="0">
            <a:spAutoFit/>
          </a:bodyPr>
          <a:lstStyle/>
          <a:p>
            <a:endParaRPr lang="pt-BR" sz="6600" dirty="0">
              <a:latin typeface="Arial" panose="020B0604020202020204" pitchFamily="34" charset="0"/>
              <a:cs typeface="Arial" panose="020B0604020202020204" pitchFamily="34" charset="0"/>
            </a:endParaRPr>
          </a:p>
          <a:p>
            <a:r>
              <a:rPr lang="pt-BR" sz="6600" dirty="0">
                <a:latin typeface="Arial" panose="020B0604020202020204" pitchFamily="34" charset="0"/>
                <a:cs typeface="Arial" panose="020B0604020202020204" pitchFamily="34" charset="0"/>
              </a:rPr>
              <a:t>Relato de caso</a:t>
            </a:r>
          </a:p>
          <a:p>
            <a:endParaRPr lang="pt-BR" sz="6600" dirty="0">
              <a:latin typeface="Arial" panose="020B0604020202020204" pitchFamily="34" charset="0"/>
              <a:cs typeface="Arial" panose="020B0604020202020204" pitchFamily="34" charset="0"/>
            </a:endParaRPr>
          </a:p>
          <a:p>
            <a:pPr algn="just"/>
            <a:r>
              <a:rPr lang="pt-BR" sz="5400" dirty="0">
                <a:latin typeface="Arial" panose="020B0604020202020204" pitchFamily="34" charset="0"/>
                <a:cs typeface="Arial" panose="020B0604020202020204" pitchFamily="34" charset="0"/>
              </a:rPr>
              <a:t>Criança não apresentava comorbidades clínicas ou histórico familiar de doenças oculares graves. Ao exame oftalmológico: acuidade visual de olho direito (OD) não fixa luz ou objeto e acuidade visual de olho esquerdo (OE) fixa luz e objeto. Reage à oclusão de OE. A refração estática foi de -12,00 em OD e +1,50 em OE. Ao exame de motilidade ocular extrínseca apresentava estrabismo divergente de 20 DP ao </a:t>
            </a:r>
            <a:r>
              <a:rPr lang="pt-BR" sz="5400" dirty="0" err="1">
                <a:latin typeface="Arial" panose="020B0604020202020204" pitchFamily="34" charset="0"/>
                <a:cs typeface="Arial" panose="020B0604020202020204" pitchFamily="34" charset="0"/>
              </a:rPr>
              <a:t>Krimsky</a:t>
            </a:r>
            <a:r>
              <a:rPr lang="pt-BR" sz="5400" dirty="0">
                <a:latin typeface="Arial" panose="020B0604020202020204" pitchFamily="34" charset="0"/>
                <a:cs typeface="Arial" panose="020B0604020202020204" pitchFamily="34" charset="0"/>
              </a:rPr>
              <a:t>, versões sem alterações e ausência de nistagmo ou posição viciosa de cabeça. À </a:t>
            </a:r>
            <a:r>
              <a:rPr lang="pt-BR" sz="5400" dirty="0" err="1">
                <a:latin typeface="Arial" panose="020B0604020202020204" pitchFamily="34" charset="0"/>
                <a:cs typeface="Arial" panose="020B0604020202020204" pitchFamily="34" charset="0"/>
              </a:rPr>
              <a:t>biomicroscopia</a:t>
            </a:r>
            <a:r>
              <a:rPr lang="pt-BR" sz="5400" dirty="0">
                <a:latin typeface="Arial" panose="020B0604020202020204" pitchFamily="34" charset="0"/>
                <a:cs typeface="Arial" panose="020B0604020202020204" pitchFamily="34" charset="0"/>
              </a:rPr>
              <a:t>, observou-se </a:t>
            </a:r>
            <a:r>
              <a:rPr lang="pt-BR" sz="5400" dirty="0" err="1">
                <a:latin typeface="Arial" panose="020B0604020202020204" pitchFamily="34" charset="0"/>
                <a:cs typeface="Arial" panose="020B0604020202020204" pitchFamily="34" charset="0"/>
              </a:rPr>
              <a:t>leucocoria</a:t>
            </a:r>
            <a:r>
              <a:rPr lang="pt-BR" sz="5400" dirty="0">
                <a:latin typeface="Arial" panose="020B0604020202020204" pitchFamily="34" charset="0"/>
                <a:cs typeface="Arial" panose="020B0604020202020204" pitchFamily="34" charset="0"/>
              </a:rPr>
              <a:t> em OD. O mapeamento de retina evidenciou persistência abundante de fibras de mielina em disco óptico e sobre os vasos da arcada temporal superior e inferior em OD. No OE não foram encontradas alterações. </a:t>
            </a:r>
            <a:endParaRPr lang="pt-BR" sz="6000" dirty="0">
              <a:latin typeface="Arial" panose="020B0604020202020204" pitchFamily="34" charset="0"/>
              <a:cs typeface="Arial" panose="020B0604020202020204" pitchFamily="34" charset="0"/>
            </a:endParaRPr>
          </a:p>
          <a:p>
            <a:endParaRPr lang="pt-BR" sz="6600"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6817CC19-D107-4AC8-94BF-74924C7BD70F}"/>
              </a:ext>
            </a:extLst>
          </p:cNvPr>
          <p:cNvSpPr txBox="1"/>
          <p:nvPr/>
        </p:nvSpPr>
        <p:spPr>
          <a:xfrm>
            <a:off x="1725809" y="10499640"/>
            <a:ext cx="13433979" cy="13111282"/>
          </a:xfrm>
          <a:prstGeom prst="rect">
            <a:avLst/>
          </a:prstGeom>
          <a:noFill/>
        </p:spPr>
        <p:txBody>
          <a:bodyPr wrap="square" rtlCol="0">
            <a:spAutoFit/>
          </a:bodyPr>
          <a:lstStyle/>
          <a:p>
            <a:endParaRPr lang="pt-BR" sz="6600" dirty="0">
              <a:latin typeface="Arial" panose="020B0604020202020204" pitchFamily="34" charset="0"/>
              <a:cs typeface="Arial" panose="020B0604020202020204" pitchFamily="34" charset="0"/>
            </a:endParaRPr>
          </a:p>
          <a:p>
            <a:r>
              <a:rPr lang="pt-BR" sz="6600" dirty="0">
                <a:latin typeface="Arial" panose="020B0604020202020204" pitchFamily="34" charset="0"/>
                <a:cs typeface="Arial" panose="020B0604020202020204" pitchFamily="34" charset="0"/>
              </a:rPr>
              <a:t>Introdução</a:t>
            </a:r>
          </a:p>
          <a:p>
            <a:endParaRPr lang="pt-BR" sz="6600" dirty="0">
              <a:latin typeface="Arial" panose="020B0604020202020204" pitchFamily="34" charset="0"/>
              <a:cs typeface="Arial" panose="020B0604020202020204" pitchFamily="34" charset="0"/>
            </a:endParaRPr>
          </a:p>
          <a:p>
            <a:pPr algn="just"/>
            <a:r>
              <a:rPr lang="pt-BR" sz="5400" dirty="0">
                <a:latin typeface="Arial" panose="020B0604020202020204" pitchFamily="34" charset="0"/>
                <a:cs typeface="Arial" panose="020B0604020202020204" pitchFamily="34" charset="0"/>
              </a:rPr>
              <a:t>A síndrome de </a:t>
            </a:r>
            <a:r>
              <a:rPr lang="pt-BR" sz="5400" dirty="0" err="1">
                <a:latin typeface="Arial" panose="020B0604020202020204" pitchFamily="34" charset="0"/>
                <a:cs typeface="Arial" panose="020B0604020202020204" pitchFamily="34" charset="0"/>
              </a:rPr>
              <a:t>Straatsma</a:t>
            </a:r>
            <a:r>
              <a:rPr lang="pt-BR" sz="5400" dirty="0">
                <a:latin typeface="Arial" panose="020B0604020202020204" pitchFamily="34" charset="0"/>
                <a:cs typeface="Arial" panose="020B0604020202020204" pitchFamily="34" charset="0"/>
              </a:rPr>
              <a:t> é uma condição rara com prevalência de 0.03% a 10% e caracterizada pela tríade: </a:t>
            </a:r>
            <a:r>
              <a:rPr lang="pt-BR" sz="5400" dirty="0" err="1">
                <a:latin typeface="Arial" panose="020B0604020202020204" pitchFamily="34" charset="0"/>
                <a:cs typeface="Arial" panose="020B0604020202020204" pitchFamily="34" charset="0"/>
              </a:rPr>
              <a:t>ambliopia</a:t>
            </a:r>
            <a:r>
              <a:rPr lang="pt-BR" sz="5400" dirty="0">
                <a:latin typeface="Arial" panose="020B0604020202020204" pitchFamily="34" charset="0"/>
                <a:cs typeface="Arial" panose="020B0604020202020204" pitchFamily="34" charset="0"/>
              </a:rPr>
              <a:t>, alta miopia e mielinização de fibras nervosas, podendo estar associada a estrabismo. A excessiva mielinização das fibras nervosas afeta a transmissão do impulso nervoso e de  luz para o corpo geniculado lateral, levando ao aumento do comprimento axial e consequente desenvolvimento de miopia. Já o estrabismo, está relacionado com a baixa da acuidade visual do olho afetado.</a:t>
            </a:r>
          </a:p>
        </p:txBody>
      </p:sp>
      <p:sp>
        <p:nvSpPr>
          <p:cNvPr id="6" name="CaixaDeTexto 5">
            <a:extLst>
              <a:ext uri="{FF2B5EF4-FFF2-40B4-BE49-F238E27FC236}">
                <a16:creationId xmlns:a16="http://schemas.microsoft.com/office/drawing/2014/main" id="{B42F309A-42D1-4121-BB61-15828E16B169}"/>
              </a:ext>
            </a:extLst>
          </p:cNvPr>
          <p:cNvSpPr txBox="1"/>
          <p:nvPr/>
        </p:nvSpPr>
        <p:spPr>
          <a:xfrm>
            <a:off x="1725809" y="22860000"/>
            <a:ext cx="13433979" cy="13111282"/>
          </a:xfrm>
          <a:prstGeom prst="rect">
            <a:avLst/>
          </a:prstGeom>
          <a:noFill/>
        </p:spPr>
        <p:txBody>
          <a:bodyPr wrap="square" rtlCol="0">
            <a:spAutoFit/>
          </a:bodyPr>
          <a:lstStyle/>
          <a:p>
            <a:endParaRPr lang="pt-BR" sz="6600" dirty="0">
              <a:latin typeface="Arial" panose="020B0604020202020204" pitchFamily="34" charset="0"/>
              <a:cs typeface="Arial" panose="020B0604020202020204" pitchFamily="34" charset="0"/>
            </a:endParaRPr>
          </a:p>
          <a:p>
            <a:endParaRPr lang="pt-BR" sz="6600" dirty="0">
              <a:latin typeface="Arial" panose="020B0604020202020204" pitchFamily="34" charset="0"/>
              <a:cs typeface="Arial" panose="020B0604020202020204" pitchFamily="34" charset="0"/>
            </a:endParaRPr>
          </a:p>
          <a:p>
            <a:r>
              <a:rPr lang="pt-BR" sz="6600" dirty="0">
                <a:latin typeface="Arial" panose="020B0604020202020204" pitchFamily="34" charset="0"/>
                <a:cs typeface="Arial" panose="020B0604020202020204" pitchFamily="34" charset="0"/>
              </a:rPr>
              <a:t>Métodos</a:t>
            </a:r>
          </a:p>
          <a:p>
            <a:endParaRPr lang="pt-BR" sz="5400" dirty="0">
              <a:latin typeface="Arial" panose="020B0604020202020204" pitchFamily="34" charset="0"/>
              <a:cs typeface="Arial" panose="020B0604020202020204" pitchFamily="34" charset="0"/>
            </a:endParaRPr>
          </a:p>
          <a:p>
            <a:pPr algn="just"/>
            <a:r>
              <a:rPr lang="pt-BR" sz="5400" dirty="0">
                <a:latin typeface="Arial" panose="020B0604020202020204" pitchFamily="34" charset="0"/>
                <a:cs typeface="Arial" panose="020B0604020202020204" pitchFamily="34" charset="0"/>
              </a:rPr>
              <a:t>Trata-se de um relato de caso de um paciente de 3 anos do sexo feminino portador da rara condição clínica conhecida como Síndrome de </a:t>
            </a:r>
            <a:r>
              <a:rPr lang="pt-BR" sz="5400" dirty="0" err="1">
                <a:latin typeface="Arial" panose="020B0604020202020204" pitchFamily="34" charset="0"/>
                <a:cs typeface="Arial" panose="020B0604020202020204" pitchFamily="34" charset="0"/>
              </a:rPr>
              <a:t>Straatsma</a:t>
            </a:r>
            <a:r>
              <a:rPr lang="pt-BR" sz="5400" dirty="0">
                <a:latin typeface="Arial" panose="020B0604020202020204" pitchFamily="34" charset="0"/>
                <a:cs typeface="Arial" panose="020B0604020202020204" pitchFamily="34" charset="0"/>
              </a:rPr>
              <a:t>, atendida no ambulatório de estrabismo do serviço de oftalmologia do Hospital das Clínicas Luzia de Pinho Melo no mês de abril de 2018. Tal relato foi desenvolvido pelos residentes de oftalmologia orientados pelo chefe do serviço de </a:t>
            </a:r>
            <a:r>
              <a:rPr lang="pt-BR" sz="5400" dirty="0" err="1">
                <a:latin typeface="Arial" panose="020B0604020202020204" pitchFamily="34" charset="0"/>
                <a:cs typeface="Arial" panose="020B0604020202020204" pitchFamily="34" charset="0"/>
              </a:rPr>
              <a:t>oftalmopediatria</a:t>
            </a:r>
            <a:r>
              <a:rPr lang="pt-BR" sz="5400" dirty="0">
                <a:latin typeface="Arial" panose="020B0604020202020204" pitchFamily="34" charset="0"/>
                <a:cs typeface="Arial" panose="020B0604020202020204" pitchFamily="34" charset="0"/>
              </a:rPr>
              <a:t>.</a:t>
            </a:r>
          </a:p>
          <a:p>
            <a:endParaRPr lang="pt-BR" sz="5400" dirty="0">
              <a:latin typeface="Arial" panose="020B0604020202020204" pitchFamily="34" charset="0"/>
              <a:cs typeface="Arial" panose="020B0604020202020204" pitchFamily="34" charset="0"/>
            </a:endParaRPr>
          </a:p>
        </p:txBody>
      </p:sp>
      <p:sp>
        <p:nvSpPr>
          <p:cNvPr id="7" name="CaixaDeTexto 6">
            <a:extLst>
              <a:ext uri="{FF2B5EF4-FFF2-40B4-BE49-F238E27FC236}">
                <a16:creationId xmlns:a16="http://schemas.microsoft.com/office/drawing/2014/main" id="{0CD7F989-F7BC-4ADF-B30D-0A78B563D927}"/>
              </a:ext>
            </a:extLst>
          </p:cNvPr>
          <p:cNvSpPr txBox="1"/>
          <p:nvPr/>
        </p:nvSpPr>
        <p:spPr>
          <a:xfrm>
            <a:off x="17318735" y="29790189"/>
            <a:ext cx="13623115" cy="7755969"/>
          </a:xfrm>
          <a:prstGeom prst="rect">
            <a:avLst/>
          </a:prstGeom>
          <a:noFill/>
        </p:spPr>
        <p:txBody>
          <a:bodyPr wrap="square" rtlCol="0">
            <a:spAutoFit/>
          </a:bodyPr>
          <a:lstStyle/>
          <a:p>
            <a:r>
              <a:rPr lang="pt-BR" sz="6600" dirty="0">
                <a:latin typeface="Arial" panose="020B0604020202020204" pitchFamily="34" charset="0"/>
                <a:cs typeface="Arial" panose="020B0604020202020204" pitchFamily="34" charset="0"/>
              </a:rPr>
              <a:t>Conclusão</a:t>
            </a:r>
          </a:p>
          <a:p>
            <a:pPr algn="just"/>
            <a:endParaRPr lang="pt-BR" sz="5400" dirty="0">
              <a:latin typeface="Arial" panose="020B0604020202020204" pitchFamily="34" charset="0"/>
              <a:cs typeface="Arial" panose="020B0604020202020204" pitchFamily="34" charset="0"/>
            </a:endParaRPr>
          </a:p>
          <a:p>
            <a:pPr algn="just"/>
            <a:r>
              <a:rPr lang="pt-BR" sz="5400" dirty="0">
                <a:latin typeface="Arial" panose="020B0604020202020204" pitchFamily="34" charset="0"/>
                <a:cs typeface="Arial" panose="020B0604020202020204" pitchFamily="34" charset="0"/>
              </a:rPr>
              <a:t>Apesar de condição rara, esta deve ser suspeitada no diagnóstico diferencial da </a:t>
            </a:r>
            <a:r>
              <a:rPr lang="pt-BR" sz="5400" dirty="0" err="1">
                <a:latin typeface="Arial" panose="020B0604020202020204" pitchFamily="34" charset="0"/>
                <a:cs typeface="Arial" panose="020B0604020202020204" pitchFamily="34" charset="0"/>
              </a:rPr>
              <a:t>leucocoria</a:t>
            </a:r>
            <a:r>
              <a:rPr lang="pt-BR" sz="5400" dirty="0">
                <a:latin typeface="Arial" panose="020B0604020202020204" pitchFamily="34" charset="0"/>
                <a:cs typeface="Arial" panose="020B0604020202020204" pitchFamily="34" charset="0"/>
              </a:rPr>
              <a:t>. Como opções terapêuticas temos o uso de lentes corretivas e tratamento agressivo para </a:t>
            </a:r>
            <a:r>
              <a:rPr lang="pt-BR" sz="5400" dirty="0" err="1">
                <a:latin typeface="Arial" panose="020B0604020202020204" pitchFamily="34" charset="0"/>
                <a:cs typeface="Arial" panose="020B0604020202020204" pitchFamily="34" charset="0"/>
              </a:rPr>
              <a:t>ambliopia</a:t>
            </a:r>
            <a:r>
              <a:rPr lang="pt-BR" sz="5400" dirty="0">
                <a:latin typeface="Arial" panose="020B0604020202020204" pitchFamily="34" charset="0"/>
                <a:cs typeface="Arial" panose="020B0604020202020204" pitchFamily="34" charset="0"/>
              </a:rPr>
              <a:t>, porém, normalmente o prognóstico é reservado.</a:t>
            </a:r>
          </a:p>
        </p:txBody>
      </p:sp>
    </p:spTree>
    <p:extLst>
      <p:ext uri="{BB962C8B-B14F-4D97-AF65-F5344CB8AC3E}">
        <p14:creationId xmlns:p14="http://schemas.microsoft.com/office/powerpoint/2010/main" val="1110644366"/>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365</Words>
  <Application>Microsoft Office PowerPoint</Application>
  <PresentationFormat>Personalizar</PresentationFormat>
  <Paragraphs>18</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Síndrome de Straatsma: um relato de caso.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Síndrome de Straatsma: um relato de caso</dc:title>
  <dc:creator>Webert Brasil</dc:creator>
  <cp:lastModifiedBy>Webert Brasil</cp:lastModifiedBy>
  <cp:revision>5</cp:revision>
  <dcterms:created xsi:type="dcterms:W3CDTF">2018-12-19T20:10:21Z</dcterms:created>
  <dcterms:modified xsi:type="dcterms:W3CDTF">2018-12-19T20:50:46Z</dcterms:modified>
</cp:coreProperties>
</file>