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39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1FB0D-E0FB-40E9-AE90-76F81F5DF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4B33FD-5EF3-408F-A50D-0567B1DE9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058F5-CF99-4FC6-9B6C-5F9E15F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51EEB9-F2C5-4324-8343-B2CB99E9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44517-BE2A-4624-91B5-DE0ED0AC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05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D847D-9C2A-4F5A-AA93-A353C6AF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84D78A-12EA-4DE5-8F24-0EA735B0B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DFBA30-FCD2-4BCE-8DCF-29021831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C22AC-8C1B-4269-A5E7-0FAB8CCD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FFF75A-FC91-4289-A9EE-74F1A168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41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2C191F-F969-48CB-8423-225BA1A56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B205B2-DB99-47A7-9102-48463234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12BD9-0B31-4300-A0DD-F979C893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D811A-3CC3-4A28-8515-A7A7F8EF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C97C47-A22B-42C1-91F4-474C9D90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5A988-7CDC-4E90-845C-FA7EB205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71A5C2-943D-4F58-98C9-FB4632C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773F0-9E95-4AC9-AC4B-F63A6023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912947-4607-4EEC-9F2E-56295E38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DBD2BA-8987-45B1-9941-99C56CF3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2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7C186-3566-480F-869F-CBA17C66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9C1C49-A6EA-45C7-9797-229C778B5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7F81ED-4C0C-415F-873D-9209B586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E50A24-F48A-42F6-9DB2-3368A382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787389-08DB-4B52-A7BC-B58C5E07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04B88-7B1D-48D6-BF39-3D017778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2855AE-91CE-4CCC-9F09-FAD9354DD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94EF69-AAB0-4547-9F7C-4EB89EA7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80681B-1B12-4FBD-AAEE-6E96FE8B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E1AF3A-9C02-4955-9E23-7E387D79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94CD6-4FF2-4FFF-B14F-8BBF8190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19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9A671-2051-455F-BA0A-243F126F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6F35A6-C83F-4BD0-BC2E-A765DB5AD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521B08-78B8-4F0C-8787-DCED1792C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578136-436A-410D-9CCB-D340F830C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69CDDF-AC89-47D5-AC75-FE4A5B3A3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565EA1-3116-4DF2-8BAC-124F4B22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7A1C63-A368-442C-9808-A58D4CEA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AA4D27-ADD2-4E44-8385-E592EFC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83392-FACE-47D4-9B88-19981B48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2D4B75-7BDE-4B18-B13C-BD70B9CD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07D618-A2D2-40C9-B07E-BB6CB284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E292A0-8369-4C5D-8748-3E820FDA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7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BB6550-0242-4AD1-84E4-54F690CE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F4F45F-6F82-430D-8A05-E887A9C6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E18A24-ACCB-40BD-9FD0-3492993B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25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0B446-5BF0-4115-AFAE-AD1FDD54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A9BFB-561D-4943-9D65-C8F379D0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E8A1CF-1515-4B11-8AE8-194338C52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3AA2A3-150B-4144-B7DE-D009022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064D0F-D7A8-44E1-96C4-4E0A1004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13CA17-9A22-4D77-B03C-357A4A27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1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B0984-E83D-43A4-9335-26383D6C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55C535-358D-4C4B-B35A-77F25865E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F41B6-1FC4-4C42-8976-FD7C92FF7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68A613-F711-4E83-85A5-46E16998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4BCE18-74AF-49BA-B0A7-0E0DC42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CD8613-3A2D-4B60-A76D-0D0B9DF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82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19C2447-7A1F-4321-A0EE-9924CA89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DD20D0-9E54-438C-802A-3C192DE8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E47EF7-3D7D-4AE0-8A97-91DAF2750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1A36-8264-423F-8377-95AE5203477D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1C94BE-0BCD-4040-976E-96C22BC12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D5D7C2-8FAA-489E-ADC8-E79726867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3A31-6726-4331-8793-4892FBE2C1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0">
              <a:srgbClr val="D8EA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8D9929AC-E43F-41DF-974F-36B115584D68}"/>
              </a:ext>
            </a:extLst>
          </p:cNvPr>
          <p:cNvSpPr/>
          <p:nvPr/>
        </p:nvSpPr>
        <p:spPr>
          <a:xfrm>
            <a:off x="24425633" y="6205353"/>
            <a:ext cx="7367527" cy="7319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21972D-CFF7-4BB5-A17B-1FA4736D4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895" y="754875"/>
            <a:ext cx="30505772" cy="4469968"/>
          </a:xfrm>
        </p:spPr>
        <p:txBody>
          <a:bodyPr>
            <a:noAutofit/>
          </a:bodyPr>
          <a:lstStyle/>
          <a:p>
            <a:r>
              <a:rPr lang="pt-BR" sz="9600" b="1" dirty="0"/>
              <a:t>Uso da eletrorretinografia na investigação da suspeita de glaucoma em alto míope: Relato de caso.</a:t>
            </a:r>
            <a:br>
              <a:rPr lang="pt-BR" sz="9600" dirty="0"/>
            </a:br>
            <a:r>
              <a:rPr lang="pt-BR" sz="5400" dirty="0"/>
              <a:t>Autores: Rodrigo Takeshi Omoto¹ ; Hamilton Moreira²</a:t>
            </a:r>
            <a:br>
              <a:rPr lang="pt-BR" sz="5400" dirty="0"/>
            </a:br>
            <a:r>
              <a:rPr lang="pt-BR" sz="3200" dirty="0"/>
              <a:t>1. </a:t>
            </a:r>
            <a:r>
              <a:rPr lang="pt-BR" sz="3200" dirty="0" err="1"/>
              <a:t>Glaucomatólogo</a:t>
            </a:r>
            <a:r>
              <a:rPr lang="pt-BR" sz="3200" dirty="0"/>
              <a:t> do Instituto do Glaucoma do Hospital de Olhos do Paraná.</a:t>
            </a:r>
            <a:br>
              <a:rPr lang="pt-BR" sz="3200" dirty="0"/>
            </a:br>
            <a:r>
              <a:rPr lang="pt-BR" sz="3200" dirty="0"/>
              <a:t>2. Professor e diretor do Hospital de Olhos do Paraná.</a:t>
            </a:r>
            <a:endParaRPr lang="pt-BR" sz="9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4023FC-B1B2-4290-BCC4-F099E86ED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398" y="5867806"/>
            <a:ext cx="15541867" cy="10474951"/>
          </a:xfrm>
        </p:spPr>
        <p:txBody>
          <a:bodyPr>
            <a:noAutofit/>
          </a:bodyPr>
          <a:lstStyle/>
          <a:p>
            <a:pPr algn="just"/>
            <a:r>
              <a:rPr lang="pt-BR" sz="4800" b="1" dirty="0"/>
              <a:t>INTRODUÇÃO</a:t>
            </a:r>
          </a:p>
          <a:p>
            <a:pPr algn="just"/>
            <a:r>
              <a:rPr lang="pt-BR" sz="3500" dirty="0"/>
              <a:t>Glaucoma é uma neuropatia progressiva. As lesões das fibras nervosas são irreversíveis, portanto, o diagnóstico precoce é essencial para a sua prevenção. </a:t>
            </a:r>
            <a:r>
              <a:rPr lang="pt-BR" sz="3500" dirty="0" err="1"/>
              <a:t>Metanálises</a:t>
            </a:r>
            <a:r>
              <a:rPr lang="pt-BR" sz="3500" dirty="0"/>
              <a:t> de estudos epidemiológicos demonstraram que a miopia é um fator de risco isolado para glaucoma com </a:t>
            </a:r>
            <a:r>
              <a:rPr lang="pt-BR" sz="3500" dirty="0" err="1"/>
              <a:t>odds</a:t>
            </a:r>
            <a:r>
              <a:rPr lang="pt-BR" sz="3500" dirty="0"/>
              <a:t> </a:t>
            </a:r>
            <a:r>
              <a:rPr lang="pt-BR" sz="3500" dirty="0" err="1"/>
              <a:t>ratio</a:t>
            </a:r>
            <a:r>
              <a:rPr lang="pt-BR" sz="3500" dirty="0"/>
              <a:t> de 2,46 nos altos míopes¹. </a:t>
            </a:r>
            <a:r>
              <a:rPr lang="pt-BR" sz="3500" dirty="0" err="1"/>
              <a:t>Fong</a:t>
            </a:r>
            <a:r>
              <a:rPr lang="pt-BR" sz="3500" dirty="0"/>
              <a:t> et al reportaram que o aumento do comprimento axial afeta a lâmina crivosa. Além disso, há uma progressiva inclinação do disco óptico e um desenvolvimento de atrofia </a:t>
            </a:r>
            <a:r>
              <a:rPr lang="pt-BR" sz="3500" dirty="0" err="1"/>
              <a:t>peripapilar</a:t>
            </a:r>
            <a:r>
              <a:rPr lang="pt-BR" sz="3500" dirty="0"/>
              <a:t>. Esses achados sugerem que a lâmina crivosa é o principal local de dano glaucomatoso e a inclinação do disco óptico pode gerar um estiramento e estresse dos axônios das </a:t>
            </a:r>
            <a:r>
              <a:rPr lang="pt-BR" sz="3500" dirty="0" err="1"/>
              <a:t>celulas</a:t>
            </a:r>
            <a:r>
              <a:rPr lang="pt-BR" sz="3500" dirty="0"/>
              <a:t> ganglionares da retina². </a:t>
            </a:r>
          </a:p>
          <a:p>
            <a:pPr algn="just"/>
            <a:r>
              <a:rPr lang="pt-BR" sz="3500" dirty="0"/>
              <a:t>O diagnóstico do glaucoma no paciente alto míope é um desafio. As alterações oculares e dos exames complementares nesta condição, frequentemente, são confundidas com alterações glaucomatosas, ocasionando um diagnóstico equivocado e um tratamento desnecessário. </a:t>
            </a:r>
          </a:p>
          <a:p>
            <a:pPr algn="just"/>
            <a:r>
              <a:rPr lang="pt-BR" sz="3500" dirty="0"/>
              <a:t>O </a:t>
            </a:r>
            <a:r>
              <a:rPr lang="pt-BR" sz="3500" dirty="0" err="1"/>
              <a:t>eletrorretinograma</a:t>
            </a:r>
            <a:r>
              <a:rPr lang="pt-BR" sz="3500" dirty="0"/>
              <a:t> (ERG) é um exame capaz de avaliar a atividade elétrica da retina. O </a:t>
            </a:r>
            <a:r>
              <a:rPr lang="pt-BR" sz="3500" dirty="0" err="1"/>
              <a:t>eletrorretinograma</a:t>
            </a:r>
            <a:r>
              <a:rPr lang="pt-BR" sz="3500" dirty="0"/>
              <a:t> padrão (</a:t>
            </a:r>
            <a:r>
              <a:rPr lang="pt-BR" sz="3500" dirty="0" err="1"/>
              <a:t>pERG</a:t>
            </a:r>
            <a:r>
              <a:rPr lang="pt-BR" sz="3500" dirty="0"/>
              <a:t>) demonstra a atividade elétrica das células ganglionares e é utilizada para detectar perda de função destas células no glaucoma</a:t>
            </a:r>
            <a:r>
              <a:rPr lang="pt-BR" sz="3500" baseline="30000" dirty="0"/>
              <a:t>3</a:t>
            </a:r>
            <a:r>
              <a:rPr lang="pt-BR" sz="3500" dirty="0"/>
              <a:t>. </a:t>
            </a:r>
            <a:r>
              <a:rPr lang="pt-BR" sz="3500" dirty="0" err="1"/>
              <a:t>Bannit</a:t>
            </a:r>
            <a:r>
              <a:rPr lang="pt-BR" sz="3500" dirty="0"/>
              <a:t> et al concluíram que em pacientes suspeitos de glaucoma, a alteração do  PERG pode antecipar em anos a alteração no exame do tomografia de coerência óptica (OCT)</a:t>
            </a:r>
            <a:r>
              <a:rPr lang="pt-BR" sz="3500" baseline="30000" dirty="0"/>
              <a:t>4</a:t>
            </a:r>
            <a:r>
              <a:rPr lang="pt-BR" sz="3500" dirty="0"/>
              <a:t>.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056C3A-3A5D-4A56-A579-9080CEE1FFA5}"/>
              </a:ext>
            </a:extLst>
          </p:cNvPr>
          <p:cNvSpPr txBox="1"/>
          <p:nvPr/>
        </p:nvSpPr>
        <p:spPr>
          <a:xfrm>
            <a:off x="1981200" y="17297400"/>
            <a:ext cx="9601200" cy="354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24432F-1416-4A23-886D-1376A4DA8627}"/>
              </a:ext>
            </a:extLst>
          </p:cNvPr>
          <p:cNvSpPr txBox="1"/>
          <p:nvPr/>
        </p:nvSpPr>
        <p:spPr>
          <a:xfrm>
            <a:off x="5105400" y="18783300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D3388D1-1027-4768-ACD6-3243627D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769" y="21795343"/>
            <a:ext cx="151618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pt-BR" altLang="pt-BR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altLang="pt-BR" sz="4800" dirty="0"/>
          </a:p>
          <a:p>
            <a:pPr lvl="0" defTabSz="914400"/>
            <a:r>
              <a:rPr lang="pt-BR" altLang="pt-BR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altLang="pt-BR" sz="4000" dirty="0"/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B669E5-09B0-49DE-9DC8-E0886F77E9E7}"/>
              </a:ext>
            </a:extLst>
          </p:cNvPr>
          <p:cNvSpPr txBox="1"/>
          <p:nvPr/>
        </p:nvSpPr>
        <p:spPr>
          <a:xfrm>
            <a:off x="657774" y="17440458"/>
            <a:ext cx="15541867" cy="1643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/>
              <a:t>RELATO DE CASO</a:t>
            </a:r>
          </a:p>
          <a:p>
            <a:pPr algn="just"/>
            <a:endParaRPr lang="pt-BR" sz="3200" b="1" dirty="0"/>
          </a:p>
          <a:p>
            <a:pPr algn="just"/>
            <a:r>
              <a:rPr lang="pt-BR" sz="3500" dirty="0"/>
              <a:t>Paciente do sexo feminino, 63 anos. Veio encaminhado ao Instituto do Glaucoma do Hospital de Olhos do Paraná, para avaliar suspeita de glaucoma.</a:t>
            </a:r>
          </a:p>
          <a:p>
            <a:pPr algn="just"/>
            <a:r>
              <a:rPr lang="pt-BR" sz="3500" u="sng" dirty="0"/>
              <a:t>História patológica pregressa: </a:t>
            </a:r>
            <a:r>
              <a:rPr lang="pt-BR" sz="3500" dirty="0"/>
              <a:t>Alta miopia (OD: -18,00D; OE: -21,00D), realizado FACO refrativa em OD: 2003; OE: 2002.</a:t>
            </a:r>
          </a:p>
          <a:p>
            <a:pPr algn="just"/>
            <a:r>
              <a:rPr lang="pt-BR" sz="3500" dirty="0"/>
              <a:t>Negava antecedentes mórbidos ou uso de medicamentos sistêmicos.</a:t>
            </a:r>
          </a:p>
          <a:p>
            <a:pPr algn="just"/>
            <a:r>
              <a:rPr lang="pt-BR" sz="3500" u="sng" dirty="0"/>
              <a:t>Histórico familiar: </a:t>
            </a:r>
            <a:r>
              <a:rPr lang="pt-BR" sz="3500" dirty="0"/>
              <a:t>Mãe em tratamento para glaucoma.</a:t>
            </a:r>
          </a:p>
          <a:p>
            <a:pPr algn="just"/>
            <a:r>
              <a:rPr lang="pt-BR" sz="3500" dirty="0"/>
              <a:t>Ao exame oftalmológico:</a:t>
            </a:r>
          </a:p>
          <a:p>
            <a:pPr algn="just"/>
            <a:r>
              <a:rPr lang="pt-BR" sz="3500" u="sng" dirty="0"/>
              <a:t>Acuidade visual:</a:t>
            </a:r>
            <a:r>
              <a:rPr lang="pt-BR" sz="3500" dirty="0"/>
              <a:t> OD: 20/20 ; OE: 20/30 com a refração. </a:t>
            </a:r>
          </a:p>
          <a:p>
            <a:pPr algn="just"/>
            <a:r>
              <a:rPr lang="pt-BR" sz="3500" u="sng" dirty="0"/>
              <a:t>Refração: </a:t>
            </a:r>
            <a:r>
              <a:rPr lang="pt-BR" sz="3500" dirty="0"/>
              <a:t>OD: -2,25 </a:t>
            </a:r>
            <a:r>
              <a:rPr lang="pt-BR" sz="3500" dirty="0" err="1"/>
              <a:t>esf</a:t>
            </a:r>
            <a:r>
              <a:rPr lang="pt-BR" sz="3500" dirty="0"/>
              <a:t>; OE:-1,00 -2.00 100º.</a:t>
            </a:r>
          </a:p>
          <a:p>
            <a:pPr algn="just"/>
            <a:r>
              <a:rPr lang="pt-BR" sz="3500" u="sng" dirty="0" err="1"/>
              <a:t>Biomicroscopia</a:t>
            </a:r>
            <a:r>
              <a:rPr lang="pt-BR" sz="3500" u="sng" dirty="0"/>
              <a:t>:</a:t>
            </a:r>
            <a:r>
              <a:rPr lang="pt-BR" sz="3500" dirty="0"/>
              <a:t> Ambos os olhos (AO): lente intraocular de 3 peças no saco capsular, córnea transparente, sem outras alterações.</a:t>
            </a:r>
          </a:p>
          <a:p>
            <a:pPr algn="just"/>
            <a:r>
              <a:rPr lang="pt-BR" sz="3500" u="sng" dirty="0" err="1"/>
              <a:t>Gonioscopia</a:t>
            </a:r>
            <a:r>
              <a:rPr lang="pt-BR" sz="3500" u="sng" dirty="0"/>
              <a:t>:</a:t>
            </a:r>
            <a:r>
              <a:rPr lang="pt-BR" sz="3500" dirty="0"/>
              <a:t> AO: ângulo aberto, visível até faixa de corpo ciliar nos quatro quadrantes.</a:t>
            </a:r>
          </a:p>
          <a:p>
            <a:pPr algn="just"/>
            <a:r>
              <a:rPr lang="pt-BR" sz="3500" u="sng" dirty="0"/>
              <a:t>Fundoscopia:</a:t>
            </a:r>
            <a:r>
              <a:rPr lang="pt-BR" sz="3500" dirty="0"/>
              <a:t> AO: disco óptico inclinado, difícil delimitação da escavação, aparentemente, escavação pequena, atrofia </a:t>
            </a:r>
            <a:r>
              <a:rPr lang="pt-BR" sz="3500" dirty="0" err="1"/>
              <a:t>peripapilar</a:t>
            </a:r>
            <a:r>
              <a:rPr lang="pt-BR" sz="3500" dirty="0"/>
              <a:t> extensa. (fig.1)</a:t>
            </a:r>
          </a:p>
          <a:p>
            <a:pPr algn="just"/>
            <a:r>
              <a:rPr lang="pt-BR" sz="3500" u="sng" dirty="0"/>
              <a:t>Pressão intraocular: </a:t>
            </a:r>
            <a:r>
              <a:rPr lang="pt-BR" sz="3500" dirty="0"/>
              <a:t>OD: 15 mmHg; OE: 13 mmHg (</a:t>
            </a:r>
            <a:r>
              <a:rPr lang="pt-BR" sz="3500" dirty="0" err="1"/>
              <a:t>Goldmann</a:t>
            </a:r>
            <a:r>
              <a:rPr lang="pt-BR" sz="3500" dirty="0"/>
              <a:t>)</a:t>
            </a:r>
          </a:p>
          <a:p>
            <a:pPr algn="just"/>
            <a:r>
              <a:rPr lang="pt-BR" sz="3500" u="sng" dirty="0"/>
              <a:t>Tomografia de coerência óptica (OCT)</a:t>
            </a:r>
            <a:r>
              <a:rPr lang="pt-BR" sz="3500" dirty="0"/>
              <a:t>: áreas de afinamento </a:t>
            </a:r>
            <a:r>
              <a:rPr lang="pt-BR" sz="3500" dirty="0" err="1"/>
              <a:t>peripapilar</a:t>
            </a:r>
            <a:r>
              <a:rPr lang="pt-BR" sz="3500" dirty="0"/>
              <a:t> significativa em ambos os olhos, inconclusivo devido alta miopia. (fig.2)</a:t>
            </a:r>
          </a:p>
          <a:p>
            <a:pPr algn="just"/>
            <a:r>
              <a:rPr lang="pt-BR" sz="3500" u="sng" dirty="0" err="1"/>
              <a:t>Perimetria</a:t>
            </a:r>
            <a:r>
              <a:rPr lang="pt-BR" sz="3500" u="sng" dirty="0"/>
              <a:t> computadorizada:</a:t>
            </a:r>
            <a:r>
              <a:rPr lang="pt-BR" sz="3500" dirty="0"/>
              <a:t> OD: </a:t>
            </a:r>
            <a:r>
              <a:rPr lang="pt-BR" sz="3500" dirty="0" err="1"/>
              <a:t>escotoma</a:t>
            </a:r>
            <a:r>
              <a:rPr lang="pt-BR" sz="3500" dirty="0"/>
              <a:t> próximo à mancha cega e nasal inferior. OE: </a:t>
            </a:r>
            <a:r>
              <a:rPr lang="pt-BR" sz="3500" dirty="0" err="1"/>
              <a:t>escotoma</a:t>
            </a:r>
            <a:r>
              <a:rPr lang="pt-BR" sz="3500" dirty="0"/>
              <a:t> em região temporal, maior superior, próximo à mancha cega.(fig.3)</a:t>
            </a:r>
          </a:p>
          <a:p>
            <a:pPr algn="just"/>
            <a:r>
              <a:rPr lang="pt-BR" sz="3500" u="sng" dirty="0" err="1"/>
              <a:t>Paquimetria</a:t>
            </a:r>
            <a:r>
              <a:rPr lang="pt-BR" sz="3500" u="sng" dirty="0"/>
              <a:t> </a:t>
            </a:r>
            <a:r>
              <a:rPr lang="pt-BR" sz="3500" dirty="0"/>
              <a:t>OD: 545 micra/ OE: 540 micra</a:t>
            </a:r>
          </a:p>
          <a:p>
            <a:pPr algn="just"/>
            <a:r>
              <a:rPr lang="pt-BR" sz="3500" u="sng" dirty="0"/>
              <a:t>Conduta:</a:t>
            </a:r>
            <a:r>
              <a:rPr lang="pt-BR" sz="3500" dirty="0"/>
              <a:t> Solicitado PERG para avaliar sinais de sofrimento das células ganglionares. (fig.4)</a:t>
            </a:r>
          </a:p>
          <a:p>
            <a:pPr algn="just"/>
            <a:r>
              <a:rPr lang="pt-BR" sz="3500" dirty="0"/>
              <a:t>Frente ao resultado normal, optado por não iniciar tratamento e manter seguimento com novos exames para avaliar sinais de progressão.</a:t>
            </a:r>
          </a:p>
          <a:p>
            <a:pPr algn="just"/>
            <a:endParaRPr lang="pt-BR" sz="72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12C95F-D783-4BBC-9990-EE8F0FE4B3AF}"/>
              </a:ext>
            </a:extLst>
          </p:cNvPr>
          <p:cNvSpPr txBox="1"/>
          <p:nvPr/>
        </p:nvSpPr>
        <p:spPr>
          <a:xfrm>
            <a:off x="17530105" y="31561118"/>
            <a:ext cx="140555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REFERÊNCIAS BIBLIOGRÁFICAS</a:t>
            </a:r>
          </a:p>
          <a:p>
            <a:pPr algn="just"/>
            <a:endParaRPr lang="en-US" sz="3200" b="1" dirty="0"/>
          </a:p>
          <a:p>
            <a:pPr algn="just"/>
            <a:r>
              <a:rPr lang="en-US" sz="2400" dirty="0"/>
              <a:t>1.</a:t>
            </a:r>
            <a:r>
              <a:rPr lang="en-US" sz="2400" dirty="0">
                <a:effectLst/>
              </a:rPr>
              <a:t> Mitchell, P., </a:t>
            </a:r>
            <a:r>
              <a:rPr lang="en-US" sz="2400" dirty="0" err="1">
                <a:effectLst/>
              </a:rPr>
              <a:t>Hourihan</a:t>
            </a:r>
            <a:r>
              <a:rPr lang="en-US" sz="2400" dirty="0">
                <a:effectLst/>
              </a:rPr>
              <a:t>, F., </a:t>
            </a:r>
            <a:r>
              <a:rPr lang="en-US" sz="2400" dirty="0" err="1">
                <a:effectLst/>
              </a:rPr>
              <a:t>Sandbach</a:t>
            </a:r>
            <a:r>
              <a:rPr lang="en-US" sz="2400" dirty="0">
                <a:effectLst/>
              </a:rPr>
              <a:t>, J., &amp; </a:t>
            </a:r>
            <a:r>
              <a:rPr lang="en-US" sz="2400" dirty="0" err="1">
                <a:effectLst/>
              </a:rPr>
              <a:t>Jin</a:t>
            </a:r>
            <a:r>
              <a:rPr lang="en-US" sz="2400" dirty="0">
                <a:effectLst/>
              </a:rPr>
              <a:t> Wang, J. (1999). The relationship between glaucoma and myopia. </a:t>
            </a:r>
            <a:r>
              <a:rPr lang="en-US" sz="2400" i="1" dirty="0">
                <a:effectLst/>
              </a:rPr>
              <a:t>Ophthalmology</a:t>
            </a:r>
            <a:r>
              <a:rPr lang="en-US" sz="2400" dirty="0">
                <a:effectLst/>
              </a:rPr>
              <a:t>, </a:t>
            </a:r>
            <a:r>
              <a:rPr lang="en-US" sz="2400" i="1" dirty="0">
                <a:effectLst/>
              </a:rPr>
              <a:t>106</a:t>
            </a:r>
            <a:r>
              <a:rPr lang="en-US" sz="2400" dirty="0">
                <a:effectLst/>
              </a:rPr>
              <a:t>(10), 2010–2015. https://doi.org/10.1016/S0161-6420(99)90416-5</a:t>
            </a:r>
          </a:p>
          <a:p>
            <a:pPr algn="just"/>
            <a:r>
              <a:rPr lang="pt-BR" sz="2400" dirty="0"/>
              <a:t>2. </a:t>
            </a:r>
            <a:r>
              <a:rPr lang="pt-BR" sz="2400" dirty="0" err="1"/>
              <a:t>Fong</a:t>
            </a:r>
            <a:r>
              <a:rPr lang="pt-BR" sz="2400" dirty="0"/>
              <a:t> DS, Epstein DL, </a:t>
            </a:r>
            <a:r>
              <a:rPr lang="pt-BR" sz="2400" dirty="0" err="1"/>
              <a:t>Allingham</a:t>
            </a:r>
            <a:r>
              <a:rPr lang="pt-BR" sz="2400" dirty="0"/>
              <a:t> RR. Glaucoma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myopia</a:t>
            </a:r>
            <a:r>
              <a:rPr lang="pt-BR" sz="2400" dirty="0"/>
              <a:t>: are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related</a:t>
            </a:r>
            <a:r>
              <a:rPr lang="pt-BR" sz="2400" dirty="0"/>
              <a:t>? </a:t>
            </a:r>
            <a:r>
              <a:rPr lang="pt-BR" sz="2400" dirty="0" err="1"/>
              <a:t>Int</a:t>
            </a:r>
            <a:r>
              <a:rPr lang="pt-BR" sz="2400" dirty="0"/>
              <a:t> </a:t>
            </a:r>
            <a:r>
              <a:rPr lang="pt-BR" sz="2400" dirty="0" err="1"/>
              <a:t>Ophthalmol</a:t>
            </a:r>
            <a:r>
              <a:rPr lang="pt-BR" sz="2400" dirty="0"/>
              <a:t> </a:t>
            </a:r>
            <a:r>
              <a:rPr lang="pt-BR" sz="2400" dirty="0" err="1"/>
              <a:t>Clin</a:t>
            </a:r>
            <a:r>
              <a:rPr lang="pt-BR" sz="2400" dirty="0"/>
              <a:t>. 1990;30(3):215–218.</a:t>
            </a:r>
          </a:p>
          <a:p>
            <a:pPr algn="just"/>
            <a:r>
              <a:rPr lang="pt-BR" sz="2400" dirty="0"/>
              <a:t>3. Ventura LM, </a:t>
            </a:r>
            <a:r>
              <a:rPr lang="pt-BR" sz="2400" dirty="0" err="1"/>
              <a:t>Sorokac</a:t>
            </a:r>
            <a:r>
              <a:rPr lang="pt-BR" sz="2400" dirty="0"/>
              <a:t> N, De Los Santos R, </a:t>
            </a:r>
            <a:r>
              <a:rPr lang="pt-BR" sz="2400" dirty="0" err="1"/>
              <a:t>Feuer</a:t>
            </a:r>
            <a:r>
              <a:rPr lang="pt-BR" sz="2400" dirty="0"/>
              <a:t> WJ, </a:t>
            </a:r>
            <a:r>
              <a:rPr lang="pt-BR" sz="2400" dirty="0" err="1"/>
              <a:t>Porciatti</a:t>
            </a:r>
            <a:r>
              <a:rPr lang="pt-BR" sz="2400" dirty="0"/>
              <a:t> V. The </a:t>
            </a:r>
            <a:r>
              <a:rPr lang="pt-BR" sz="2400" dirty="0" err="1"/>
              <a:t>relationship</a:t>
            </a:r>
            <a:r>
              <a:rPr lang="pt-BR" sz="2400" dirty="0"/>
              <a:t> </a:t>
            </a:r>
            <a:r>
              <a:rPr lang="pt-BR" sz="2400" dirty="0" err="1"/>
              <a:t>between</a:t>
            </a:r>
            <a:r>
              <a:rPr lang="pt-BR" sz="2400" dirty="0"/>
              <a:t> </a:t>
            </a:r>
            <a:r>
              <a:rPr lang="pt-BR" sz="2400" dirty="0" err="1"/>
              <a:t>retinal</a:t>
            </a:r>
            <a:r>
              <a:rPr lang="pt-BR" sz="2400" dirty="0"/>
              <a:t> </a:t>
            </a:r>
            <a:r>
              <a:rPr lang="pt-BR" sz="2400" dirty="0" err="1"/>
              <a:t>ganglion</a:t>
            </a:r>
            <a:r>
              <a:rPr lang="pt-BR" sz="2400" dirty="0"/>
              <a:t> </a:t>
            </a:r>
            <a:r>
              <a:rPr lang="pt-BR" sz="2400" dirty="0" err="1"/>
              <a:t>cell</a:t>
            </a:r>
            <a:r>
              <a:rPr lang="pt-BR" sz="2400" dirty="0"/>
              <a:t> </a:t>
            </a:r>
            <a:r>
              <a:rPr lang="pt-BR" sz="2400" dirty="0" err="1"/>
              <a:t>function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retinal</a:t>
            </a:r>
            <a:r>
              <a:rPr lang="pt-BR" sz="2400" dirty="0"/>
              <a:t> </a:t>
            </a:r>
            <a:r>
              <a:rPr lang="pt-BR" sz="2400" dirty="0" err="1"/>
              <a:t>nerve</a:t>
            </a:r>
            <a:r>
              <a:rPr lang="pt-BR" sz="2400" dirty="0"/>
              <a:t> </a:t>
            </a:r>
            <a:r>
              <a:rPr lang="pt-BR" sz="2400" dirty="0" err="1"/>
              <a:t>fiber</a:t>
            </a:r>
            <a:r>
              <a:rPr lang="pt-BR" sz="2400" dirty="0"/>
              <a:t> </a:t>
            </a:r>
            <a:r>
              <a:rPr lang="pt-BR" sz="2400" dirty="0" err="1"/>
              <a:t>thickness</a:t>
            </a:r>
            <a:r>
              <a:rPr lang="pt-BR" sz="2400" dirty="0"/>
              <a:t> in </a:t>
            </a:r>
            <a:r>
              <a:rPr lang="pt-BR" sz="2400" dirty="0" err="1"/>
              <a:t>early</a:t>
            </a:r>
            <a:r>
              <a:rPr lang="pt-BR" sz="2400" dirty="0"/>
              <a:t> glaucoma. </a:t>
            </a:r>
            <a:r>
              <a:rPr lang="pt-BR" sz="2400" dirty="0" err="1"/>
              <a:t>Invest</a:t>
            </a:r>
            <a:r>
              <a:rPr lang="pt-BR" sz="2400" dirty="0"/>
              <a:t> </a:t>
            </a:r>
            <a:r>
              <a:rPr lang="pt-BR" sz="2400" dirty="0" err="1"/>
              <a:t>Ophthalmol</a:t>
            </a:r>
            <a:r>
              <a:rPr lang="pt-BR" sz="2400" dirty="0"/>
              <a:t> Vis </a:t>
            </a:r>
            <a:r>
              <a:rPr lang="pt-BR" sz="2400" dirty="0" err="1"/>
              <a:t>Sci</a:t>
            </a:r>
            <a:r>
              <a:rPr lang="pt-BR" sz="2400" dirty="0"/>
              <a:t>. 2006; 47:3904–3911. [</a:t>
            </a:r>
            <a:r>
              <a:rPr lang="pt-BR" sz="2400" dirty="0" err="1"/>
              <a:t>PubMed</a:t>
            </a:r>
            <a:r>
              <a:rPr lang="pt-BR" sz="2400" dirty="0"/>
              <a:t>: 16936103]</a:t>
            </a:r>
          </a:p>
          <a:p>
            <a:pPr algn="just"/>
            <a:r>
              <a:rPr lang="pt-BR" sz="2400" dirty="0">
                <a:effectLst/>
              </a:rPr>
              <a:t>4.Banitt, M. R., Ventura, L. M., </a:t>
            </a:r>
            <a:r>
              <a:rPr lang="pt-BR" sz="2400" dirty="0" err="1">
                <a:effectLst/>
              </a:rPr>
              <a:t>Feuer</a:t>
            </a:r>
            <a:r>
              <a:rPr lang="pt-BR" sz="2400" dirty="0">
                <a:effectLst/>
              </a:rPr>
              <a:t>, W. J., </a:t>
            </a:r>
            <a:r>
              <a:rPr lang="pt-BR" sz="2400" dirty="0" err="1">
                <a:effectLst/>
              </a:rPr>
              <a:t>Savatovsky</a:t>
            </a:r>
            <a:r>
              <a:rPr lang="pt-BR" sz="2400" dirty="0">
                <a:effectLst/>
              </a:rPr>
              <a:t>, E., Luna, G., </a:t>
            </a:r>
            <a:r>
              <a:rPr lang="pt-BR" sz="2400" dirty="0" err="1">
                <a:effectLst/>
              </a:rPr>
              <a:t>Shif</a:t>
            </a:r>
            <a:r>
              <a:rPr lang="pt-BR" sz="2400" dirty="0">
                <a:effectLst/>
              </a:rPr>
              <a:t>, O., … </a:t>
            </a:r>
            <a:r>
              <a:rPr lang="pt-BR" sz="2400" dirty="0" err="1">
                <a:effectLst/>
              </a:rPr>
              <a:t>Porciatti</a:t>
            </a:r>
            <a:r>
              <a:rPr lang="pt-BR" sz="2400" dirty="0">
                <a:effectLst/>
              </a:rPr>
              <a:t>, V. (2013). </a:t>
            </a:r>
            <a:r>
              <a:rPr lang="pt-BR" sz="2400" dirty="0" err="1">
                <a:effectLst/>
              </a:rPr>
              <a:t>Progressive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loss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of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retinal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ganglion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cell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function</a:t>
            </a:r>
            <a:r>
              <a:rPr lang="pt-BR" sz="2400" dirty="0">
                <a:effectLst/>
              </a:rPr>
              <a:t> precedes </a:t>
            </a:r>
            <a:r>
              <a:rPr lang="pt-BR" sz="2400" dirty="0" err="1">
                <a:effectLst/>
              </a:rPr>
              <a:t>structural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loss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by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several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years</a:t>
            </a:r>
            <a:r>
              <a:rPr lang="pt-BR" sz="2400" dirty="0">
                <a:effectLst/>
              </a:rPr>
              <a:t> in glaucoma </a:t>
            </a:r>
            <a:r>
              <a:rPr lang="pt-BR" sz="2400" dirty="0" err="1">
                <a:effectLst/>
              </a:rPr>
              <a:t>suspects</a:t>
            </a:r>
            <a:r>
              <a:rPr lang="pt-BR" sz="2400" dirty="0">
                <a:effectLst/>
              </a:rPr>
              <a:t>. </a:t>
            </a:r>
            <a:r>
              <a:rPr lang="pt-BR" sz="2400" i="1" dirty="0" err="1">
                <a:effectLst/>
              </a:rPr>
              <a:t>Investigative</a:t>
            </a:r>
            <a:r>
              <a:rPr lang="pt-BR" sz="2400" i="1" dirty="0">
                <a:effectLst/>
              </a:rPr>
              <a:t> </a:t>
            </a:r>
            <a:r>
              <a:rPr lang="pt-BR" sz="2400" i="1" dirty="0" err="1">
                <a:effectLst/>
              </a:rPr>
              <a:t>Ophthalmology</a:t>
            </a:r>
            <a:r>
              <a:rPr lang="pt-BR" sz="2400" i="1" dirty="0">
                <a:effectLst/>
              </a:rPr>
              <a:t> </a:t>
            </a:r>
            <a:r>
              <a:rPr lang="pt-BR" sz="2400" i="1" dirty="0" err="1">
                <a:effectLst/>
              </a:rPr>
              <a:t>and</a:t>
            </a:r>
            <a:r>
              <a:rPr lang="pt-BR" sz="2400" i="1" dirty="0">
                <a:effectLst/>
              </a:rPr>
              <a:t> Visual Science</a:t>
            </a:r>
            <a:r>
              <a:rPr lang="pt-BR" sz="2400" dirty="0">
                <a:effectLst/>
              </a:rPr>
              <a:t>, </a:t>
            </a:r>
            <a:r>
              <a:rPr lang="pt-BR" sz="2400" i="1" dirty="0">
                <a:effectLst/>
              </a:rPr>
              <a:t>54</a:t>
            </a:r>
            <a:r>
              <a:rPr lang="pt-BR" sz="2400" dirty="0">
                <a:effectLst/>
              </a:rPr>
              <a:t>(3), 2346–2352. https://doi.org/10.1167/iovs.12-11026</a:t>
            </a:r>
          </a:p>
          <a:p>
            <a:endParaRPr lang="pt-BR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E8826FBC-45FD-4583-A643-C303589E6AF4}"/>
              </a:ext>
            </a:extLst>
          </p:cNvPr>
          <p:cNvGrpSpPr/>
          <p:nvPr/>
        </p:nvGrpSpPr>
        <p:grpSpPr>
          <a:xfrm>
            <a:off x="57766" y="37636697"/>
            <a:ext cx="32341522" cy="5563941"/>
            <a:chOff x="97738" y="39645129"/>
            <a:chExt cx="16321074" cy="280783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8C2AF56A-58F1-4FD5-946F-765E43EEB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809"/>
            <a:stretch/>
          </p:blipFill>
          <p:spPr>
            <a:xfrm>
              <a:off x="97738" y="39651479"/>
              <a:ext cx="10512000" cy="280148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D1AFFDA8-3BD2-4408-938F-8F4356427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06"/>
            <a:stretch/>
          </p:blipFill>
          <p:spPr>
            <a:xfrm>
              <a:off x="10370812" y="39645129"/>
              <a:ext cx="6048000" cy="2807826"/>
            </a:xfrm>
            <a:prstGeom prst="rect">
              <a:avLst/>
            </a:prstGeom>
          </p:spPr>
        </p:pic>
      </p:grpSp>
      <p:pic>
        <p:nvPicPr>
          <p:cNvPr id="9" name="Imagem 8" descr="Uma imagem contendo estrela&#10;&#10;Descrição gerada automaticamente">
            <a:extLst>
              <a:ext uri="{FF2B5EF4-FFF2-40B4-BE49-F238E27FC236}">
                <a16:creationId xmlns:a16="http://schemas.microsoft.com/office/drawing/2014/main" id="{55120D7D-EE07-4880-8FE9-F7AD5E14F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4" y="32912760"/>
            <a:ext cx="6001732" cy="4480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Uma imagem contendo invertebrado, interior, tigela, animal&#10;&#10;Descrição gerada automaticamente">
            <a:extLst>
              <a:ext uri="{FF2B5EF4-FFF2-40B4-BE49-F238E27FC236}">
                <a16:creationId xmlns:a16="http://schemas.microsoft.com/office/drawing/2014/main" id="{F2A27572-7D21-41C9-A76A-95A709752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48" y="32912760"/>
            <a:ext cx="6003936" cy="4480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CD80554-C0B5-40AC-8E73-94FA13D98D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25411" b="1773"/>
          <a:stretch/>
        </p:blipFill>
        <p:spPr>
          <a:xfrm>
            <a:off x="17587957" y="5966608"/>
            <a:ext cx="6246008" cy="77958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A9F21F-A93D-4475-9478-F2BE532CF229}"/>
              </a:ext>
            </a:extLst>
          </p:cNvPr>
          <p:cNvSpPr txBox="1"/>
          <p:nvPr/>
        </p:nvSpPr>
        <p:spPr>
          <a:xfrm>
            <a:off x="17530105" y="24180767"/>
            <a:ext cx="1343497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DISCUSSÃO</a:t>
            </a:r>
          </a:p>
          <a:p>
            <a:endParaRPr lang="pt-BR" sz="4000" dirty="0"/>
          </a:p>
          <a:p>
            <a:pPr algn="just"/>
            <a:r>
              <a:rPr lang="pt-BR" sz="3500" dirty="0"/>
              <a:t>O diagnóstico do glaucoma em alto míopes é um desafio. O caso relatado demonstra a dificuldade em atribuir as alterações dos exames complementares ao glaucoma e/ou à alta miopia. Isto torna a decisão sobre iniciar ou não o tratamento um dilema. O uso de novas ferramentas pode nos auxiliar com novos dados e embasar as decisões. No caso acima, o resultado normal do </a:t>
            </a:r>
            <a:r>
              <a:rPr lang="pt-BR" sz="3500" dirty="0" err="1"/>
              <a:t>pERG</a:t>
            </a:r>
            <a:r>
              <a:rPr lang="pt-BR" sz="3500" dirty="0"/>
              <a:t>, que inicialmente, não demonstrou sinais de sofrimento das células ganglionares, nos direcionou à optar por não iniciar tratamento. Entretanto, o seguimento com exames periódicos e seriados irá nos guiar sobre a decisão de manter sem o tratamento.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BF39D2F-05B8-4D49-B3F6-0014EEC1A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1453" y="6205353"/>
            <a:ext cx="3736756" cy="344800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FD054D2-B15F-4288-B750-39142E554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08207" y="6361271"/>
            <a:ext cx="3313889" cy="329208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5C9C402-EB7D-443D-8DBF-01C799BA9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25633" y="10079431"/>
            <a:ext cx="3831118" cy="344800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923888A-6900-4A4F-B968-AA5D5950ED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6358" y="10001936"/>
            <a:ext cx="3616802" cy="3523264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8650CB5-C614-4283-A25D-0247131E7696}"/>
              </a:ext>
            </a:extLst>
          </p:cNvPr>
          <p:cNvGrpSpPr/>
          <p:nvPr/>
        </p:nvGrpSpPr>
        <p:grpSpPr>
          <a:xfrm>
            <a:off x="19676484" y="14234237"/>
            <a:ext cx="9601200" cy="9398819"/>
            <a:chOff x="19513838" y="11908610"/>
            <a:chExt cx="9789993" cy="9691709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DB9AF29-E6FB-4F16-BEED-60AB6B7AB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/>
            <a:stretch/>
          </p:blipFill>
          <p:spPr>
            <a:xfrm>
              <a:off x="19513838" y="13267609"/>
              <a:ext cx="9789993" cy="8332710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6F3F10C3-8E6A-4282-BC76-4BF67B04B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508"/>
            <a:stretch/>
          </p:blipFill>
          <p:spPr>
            <a:xfrm>
              <a:off x="19513838" y="11908610"/>
              <a:ext cx="9789993" cy="1362687"/>
            </a:xfrm>
            <a:prstGeom prst="rect">
              <a:avLst/>
            </a:prstGeom>
          </p:spPr>
        </p:pic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89D3A43-4157-4373-A0EA-99786E1D8D6A}"/>
              </a:ext>
            </a:extLst>
          </p:cNvPr>
          <p:cNvSpPr txBox="1"/>
          <p:nvPr/>
        </p:nvSpPr>
        <p:spPr>
          <a:xfrm>
            <a:off x="1394538" y="37649279"/>
            <a:ext cx="1347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Fig.1 – </a:t>
            </a:r>
            <a:r>
              <a:rPr lang="pt-BR" sz="2400" dirty="0" err="1"/>
              <a:t>Estereofoto</a:t>
            </a:r>
            <a:r>
              <a:rPr lang="pt-BR" sz="2400" dirty="0"/>
              <a:t> de papila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73D35F0-2B40-4F19-8A34-633445DA3495}"/>
              </a:ext>
            </a:extLst>
          </p:cNvPr>
          <p:cNvSpPr txBox="1"/>
          <p:nvPr/>
        </p:nvSpPr>
        <p:spPr>
          <a:xfrm>
            <a:off x="17587957" y="13839950"/>
            <a:ext cx="624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Fig.2 – OCT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E466720-DB0B-47CF-8948-9A5BF3806925}"/>
              </a:ext>
            </a:extLst>
          </p:cNvPr>
          <p:cNvSpPr txBox="1"/>
          <p:nvPr/>
        </p:nvSpPr>
        <p:spPr>
          <a:xfrm>
            <a:off x="24557886" y="13609117"/>
            <a:ext cx="624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Fig.3 – </a:t>
            </a:r>
            <a:r>
              <a:rPr lang="pt-BR" sz="2400" dirty="0" err="1"/>
              <a:t>Perimetria</a:t>
            </a:r>
            <a:r>
              <a:rPr lang="pt-BR" sz="2400" dirty="0"/>
              <a:t> computadorizada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29932DE-00B5-44C7-886E-39E7276602BD}"/>
              </a:ext>
            </a:extLst>
          </p:cNvPr>
          <p:cNvSpPr txBox="1"/>
          <p:nvPr/>
        </p:nvSpPr>
        <p:spPr>
          <a:xfrm>
            <a:off x="23397881" y="23633056"/>
            <a:ext cx="254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Fig.4 – </a:t>
            </a:r>
            <a:r>
              <a:rPr lang="pt-BR" sz="2400" dirty="0" err="1"/>
              <a:t>pERG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9695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892</Words>
  <Application>Microsoft Office PowerPoint</Application>
  <PresentationFormat>Personalizar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Uso da eletrorretinografia na investigação da suspeita de glaucoma em alto míope: Relato de caso. Autores: Rodrigo Takeshi Omoto¹ ; Hamilton Moreira² 1. Glaucomatólogo do Instituto do Glaucoma do Hospital de Olhos do Paraná. 2. Professor e diretor do Hospital de Olhos do Paraná.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 com o uso da eletrorretinografia na avaliação do glaucoma: Relato de dois casos.</dc:title>
  <dc:creator>Rodrigo Omoto</dc:creator>
  <cp:lastModifiedBy>Rodrigo Omoto</cp:lastModifiedBy>
  <cp:revision>31</cp:revision>
  <dcterms:created xsi:type="dcterms:W3CDTF">2019-01-02T17:30:20Z</dcterms:created>
  <dcterms:modified xsi:type="dcterms:W3CDTF">2019-01-08T20:28:33Z</dcterms:modified>
</cp:coreProperties>
</file>