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B8B8B8"/>
              </a:solidFill>
              <a:prstDash val="solid"/>
              <a:miter lim="400000"/>
            </a:ln>
          </a:left>
          <a:right>
            <a:ln w="254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B8B8B8"/>
              </a:solidFill>
              <a:prstDash val="solid"/>
              <a:miter lim="400000"/>
            </a:ln>
          </a:top>
          <a:bottom>
            <a:ln w="25400" cap="flat">
              <a:solidFill>
                <a:srgbClr val="B8B8B8"/>
              </a:solidFill>
              <a:prstDash val="solid"/>
              <a:miter lim="400000"/>
            </a:ln>
          </a:bottom>
          <a:insideH>
            <a:ln w="25400" cap="flat">
              <a:solidFill>
                <a:srgbClr val="B8B8B8"/>
              </a:solidFill>
              <a:prstDash val="solid"/>
              <a:miter lim="400000"/>
            </a:ln>
          </a:insideH>
          <a:insideV>
            <a:ln w="254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06060"/>
              </a:solidFill>
              <a:prstDash val="solid"/>
              <a:miter lim="400000"/>
            </a:ln>
          </a:left>
          <a:right>
            <a:ln w="254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25400" cap="flat">
              <a:solidFill>
                <a:srgbClr val="606060"/>
              </a:solidFill>
              <a:prstDash val="solid"/>
              <a:miter lim="400000"/>
            </a:ln>
          </a:bottom>
          <a:insideH>
            <a:ln w="25400" cap="flat">
              <a:solidFill>
                <a:srgbClr val="606060"/>
              </a:solidFill>
              <a:prstDash val="solid"/>
              <a:miter lim="400000"/>
            </a:ln>
          </a:insideH>
          <a:insideV>
            <a:ln w="254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606060"/>
              </a:solidFill>
              <a:prstDash val="solid"/>
              <a:miter lim="400000"/>
            </a:ln>
          </a:left>
          <a:right>
            <a:ln w="25400" cap="flat">
              <a:solidFill>
                <a:srgbClr val="606060"/>
              </a:solidFill>
              <a:prstDash val="solid"/>
              <a:miter lim="400000"/>
            </a:ln>
          </a:right>
          <a:top>
            <a:ln w="50800" cap="flat">
              <a:solidFill>
                <a:srgbClr val="606060"/>
              </a:solidFill>
              <a:prstDash val="solid"/>
              <a:miter lim="400000"/>
            </a:ln>
          </a:top>
          <a:bottom>
            <a:ln w="25400" cap="flat">
              <a:solidFill>
                <a:srgbClr val="606060"/>
              </a:solidFill>
              <a:prstDash val="solid"/>
              <a:miter lim="400000"/>
            </a:ln>
          </a:bottom>
          <a:insideH>
            <a:ln w="25400" cap="flat">
              <a:solidFill>
                <a:srgbClr val="606060"/>
              </a:solidFill>
              <a:prstDash val="solid"/>
              <a:miter lim="400000"/>
            </a:ln>
          </a:insideH>
          <a:insideV>
            <a:ln w="254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25400" cap="flat">
              <a:solidFill>
                <a:srgbClr val="606060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254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D5D5D"/>
              </a:solidFill>
              <a:prstDash val="solid"/>
              <a:miter lim="400000"/>
            </a:ln>
          </a:left>
          <a:right>
            <a:ln w="25400" cap="flat">
              <a:solidFill>
                <a:srgbClr val="5D5D5D"/>
              </a:solidFill>
              <a:prstDash val="solid"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25400" cap="flat">
              <a:solidFill>
                <a:srgbClr val="5D5D5D"/>
              </a:solidFill>
              <a:prstDash val="solid"/>
              <a:miter lim="400000"/>
            </a:ln>
          </a:bottom>
          <a:insideH>
            <a:ln w="25400" cap="flat">
              <a:solidFill>
                <a:srgbClr val="5D5D5D"/>
              </a:solidFill>
              <a:prstDash val="solid"/>
              <a:miter lim="400000"/>
            </a:ln>
          </a:insideH>
          <a:insideV>
            <a:ln w="254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D5D5D"/>
              </a:solidFill>
              <a:prstDash val="solid"/>
              <a:miter lim="400000"/>
            </a:ln>
          </a:left>
          <a:right>
            <a:ln w="25400" cap="flat">
              <a:solidFill>
                <a:srgbClr val="5D5D5D"/>
              </a:solidFill>
              <a:prstDash val="solid"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25400" cap="flat">
              <a:solidFill>
                <a:srgbClr val="5D5D5D"/>
              </a:solidFill>
              <a:prstDash val="solid"/>
              <a:miter lim="400000"/>
            </a:ln>
          </a:bottom>
          <a:insideH>
            <a:ln w="25400" cap="flat">
              <a:solidFill>
                <a:srgbClr val="5D5D5D"/>
              </a:solidFill>
              <a:prstDash val="solid"/>
              <a:miter lim="400000"/>
            </a:ln>
          </a:insideH>
          <a:insideV>
            <a:ln w="254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5D5D5D"/>
              </a:solidFill>
              <a:prstDash val="solid"/>
              <a:miter lim="400000"/>
            </a:ln>
          </a:left>
          <a:right>
            <a:ln w="25400" cap="flat">
              <a:solidFill>
                <a:srgbClr val="5D5D5D"/>
              </a:solidFill>
              <a:prstDash val="solid"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25400" cap="flat">
              <a:solidFill>
                <a:srgbClr val="5D5D5D"/>
              </a:solidFill>
              <a:prstDash val="solid"/>
              <a:miter lim="400000"/>
            </a:ln>
          </a:bottom>
          <a:insideH>
            <a:ln w="25400" cap="flat">
              <a:solidFill>
                <a:srgbClr val="5D5D5D"/>
              </a:solidFill>
              <a:prstDash val="solid"/>
              <a:miter lim="400000"/>
            </a:ln>
          </a:insideH>
          <a:insideV>
            <a:ln w="254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A6AAA9"/>
              </a:solidFill>
              <a:prstDash val="solid"/>
              <a:miter lim="400000"/>
            </a:ln>
          </a:left>
          <a:right>
            <a:ln w="254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A6AAA9"/>
              </a:solidFill>
              <a:prstDash val="solid"/>
              <a:miter lim="400000"/>
            </a:ln>
          </a:top>
          <a:bottom>
            <a:ln w="25400" cap="flat">
              <a:solidFill>
                <a:srgbClr val="A6AAA9"/>
              </a:solidFill>
              <a:prstDash val="solid"/>
              <a:miter lim="400000"/>
            </a:ln>
          </a:bottom>
          <a:insideH>
            <a:ln w="25400" cap="flat">
              <a:solidFill>
                <a:srgbClr val="A6AAA9"/>
              </a:solidFill>
              <a:prstDash val="solid"/>
              <a:miter lim="400000"/>
            </a:ln>
          </a:insideH>
          <a:insideV>
            <a:ln w="254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A6AAA9"/>
              </a:solidFill>
              <a:prstDash val="solid"/>
              <a:miter lim="400000"/>
            </a:ln>
          </a:left>
          <a:right>
            <a:ln w="254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A6AAA9"/>
              </a:solidFill>
              <a:prstDash val="solid"/>
              <a:miter lim="400000"/>
            </a:ln>
          </a:top>
          <a:bottom>
            <a:ln w="25400" cap="flat">
              <a:solidFill>
                <a:srgbClr val="A6AAA9"/>
              </a:solidFill>
              <a:prstDash val="solid"/>
              <a:miter lim="400000"/>
            </a:ln>
          </a:bottom>
          <a:insideH>
            <a:ln w="25400" cap="flat">
              <a:solidFill>
                <a:srgbClr val="A6AAA9"/>
              </a:solidFill>
              <a:prstDash val="solid"/>
              <a:miter lim="400000"/>
            </a:ln>
          </a:insideH>
          <a:insideV>
            <a:ln w="254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A6AAA9"/>
              </a:solidFill>
              <a:prstDash val="solid"/>
              <a:miter lim="400000"/>
            </a:ln>
          </a:left>
          <a:right>
            <a:ln w="254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A6AAA9"/>
              </a:solidFill>
              <a:prstDash val="solid"/>
              <a:miter lim="400000"/>
            </a:ln>
          </a:top>
          <a:bottom>
            <a:ln w="25400" cap="flat">
              <a:solidFill>
                <a:srgbClr val="A6AAA9"/>
              </a:solidFill>
              <a:prstDash val="solid"/>
              <a:miter lim="400000"/>
            </a:ln>
          </a:bottom>
          <a:insideH>
            <a:ln w="25400" cap="flat">
              <a:solidFill>
                <a:srgbClr val="A6AAA9"/>
              </a:solidFill>
              <a:prstDash val="solid"/>
              <a:miter lim="400000"/>
            </a:ln>
          </a:insideH>
          <a:insideV>
            <a:ln w="254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A6AAA9"/>
              </a:solidFill>
              <a:prstDash val="solid"/>
              <a:miter lim="400000"/>
            </a:ln>
          </a:left>
          <a:right>
            <a:ln w="254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A6AAA9"/>
              </a:solidFill>
              <a:prstDash val="solid"/>
              <a:miter lim="400000"/>
            </a:ln>
          </a:top>
          <a:bottom>
            <a:ln w="25400" cap="flat">
              <a:solidFill>
                <a:srgbClr val="A6AAA9"/>
              </a:solidFill>
              <a:prstDash val="solid"/>
              <a:miter lim="400000"/>
            </a:ln>
          </a:bottom>
          <a:insideH>
            <a:ln w="25400" cap="flat">
              <a:solidFill>
                <a:srgbClr val="A6AAA9"/>
              </a:solidFill>
              <a:prstDash val="solid"/>
              <a:miter lim="400000"/>
            </a:ln>
          </a:insideH>
          <a:insideV>
            <a:ln w="254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2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1" i="0" strike="noStrike" sz="5000" u="none">
                <a:solidFill>
                  <a:srgbClr val="000000"/>
                </a:solidFill>
                <a:latin typeface="Helvetica Neue"/>
              </a:defRPr>
            </a:pPr>
            <a:r>
              <a:rPr b="1" i="0" strike="noStrike" sz="5000" u="none">
                <a:solidFill>
                  <a:srgbClr val="000000"/>
                </a:solidFill>
                <a:latin typeface="Helvetica Neue"/>
              </a:rPr>
              <a:t>SEXO (%)</a:t>
            </a:r>
          </a:p>
        </c:rich>
      </c:tx>
      <c:layout>
        <c:manualLayout>
          <c:xMode val="edge"/>
          <c:yMode val="edge"/>
          <c:x val="0.360073"/>
          <c:y val="0"/>
          <c:w val="0.279854"/>
          <c:h val="0.303313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324555"/>
          <c:y val="0.303313"/>
          <c:w val="0.35089"/>
          <c:h val="0.500768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SEXO</c:v>
                </c:pt>
              </c:strCache>
            </c:strRef>
          </c:tx>
          <c:spPr>
            <a:solidFill>
              <a:schemeClr val="accent4">
                <a:hueOff val="-461056"/>
                <a:satOff val="4338"/>
                <a:lumOff val="-10225"/>
              </a:schemeClr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chemeClr val="accent4">
                  <a:hueOff val="-461056"/>
                  <a:satOff val="4338"/>
                  <a:lumOff val="-10225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chemeClr val="accent4">
                  <a:hueOff val="-1081314"/>
                  <a:satOff val="4338"/>
                  <a:lumOff val="-8931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5000" u="none">
                    <a:solidFill>
                      <a:srgbClr val="000000"/>
                    </a:solidFill>
                    <a:latin typeface="Helvetica Neue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Sheet1!$B$1:$C$1</c:f>
              <c:strCache>
                <c:ptCount val="2"/>
                <c:pt idx="0">
                  <c:v>FEMININO</c:v>
                </c:pt>
                <c:pt idx="1">
                  <c:v>MASCULINO</c:v>
                </c:pt>
              </c:strCache>
            </c:strRef>
          </c:cat>
          <c:val>
            <c:numRef>
              <c:f>Sheet1!$B$2:$C$2</c:f>
              <c:numCache>
                <c:ptCount val="2"/>
                <c:pt idx="0">
                  <c:v>32.000000</c:v>
                </c:pt>
                <c:pt idx="1">
                  <c:v>41.000000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83473"/>
          <c:w val="1"/>
          <c:h val="0.116527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5000" u="none">
              <a:solidFill>
                <a:srgbClr val="000000"/>
              </a:solidFill>
              <a:latin typeface="Helvetica Neue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1" i="0" strike="noStrike" sz="5000" u="none">
                <a:solidFill>
                  <a:srgbClr val="000000"/>
                </a:solidFill>
                <a:latin typeface="Helvetica Neue"/>
              </a:defRPr>
            </a:pPr>
            <a:r>
              <a:rPr b="1" i="0" strike="noStrike" sz="5000" u="none">
                <a:solidFill>
                  <a:srgbClr val="000000"/>
                </a:solidFill>
                <a:latin typeface="Helvetica Neue"/>
              </a:rPr>
              <a:t>ATOPIA (%)</a:t>
            </a:r>
          </a:p>
        </c:rich>
      </c:tx>
      <c:layout>
        <c:manualLayout>
          <c:xMode val="edge"/>
          <c:yMode val="edge"/>
          <c:x val="0.404798"/>
          <c:y val="0"/>
          <c:w val="0.280509"/>
          <c:h val="0.290262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389521"/>
          <c:y val="0.290262"/>
          <c:w val="0.311063"/>
          <c:h val="0.514132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/>
                </c:pt>
              </c:strCache>
            </c:strRef>
          </c:tx>
          <c:spPr>
            <a:solidFill>
              <a:srgbClr val="54585F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54585F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798089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FFFFFF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FFFFFF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50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Sheet1!$B$1:$C$1</c:f>
              <c:strCache>
                <c:ptCount val="2"/>
                <c:pt idx="0">
                  <c:v>Com atopia</c:v>
                </c:pt>
                <c:pt idx="1">
                  <c:v>Sem atopia</c:v>
                </c:pt>
              </c:strCache>
            </c:strRef>
          </c:cat>
          <c:val>
            <c:numRef>
              <c:f>Sheet1!$B$2:$C$2</c:f>
              <c:numCache>
                <c:ptCount val="2"/>
                <c:pt idx="0">
                  <c:v>0.698000</c:v>
                </c:pt>
                <c:pt idx="1">
                  <c:v>0.301000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8795"/>
          <c:w val="1"/>
          <c:h val="0.1120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5000" u="none">
              <a:solidFill>
                <a:srgbClr val="000000"/>
              </a:solidFill>
              <a:latin typeface="Helvetica Neue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1" i="0" strike="noStrike" sz="5000" u="none">
                <a:solidFill>
                  <a:srgbClr val="000000"/>
                </a:solidFill>
                <a:latin typeface="Helvetica Neue"/>
              </a:defRPr>
            </a:pPr>
            <a:r>
              <a:rPr b="1" i="0" strike="noStrike" sz="5000" u="none">
                <a:solidFill>
                  <a:srgbClr val="000000"/>
                </a:solidFill>
                <a:latin typeface="Helvetica Neue"/>
              </a:rPr>
              <a:t>ACUIDADE VISUAL (%)</a:t>
            </a:r>
          </a:p>
        </c:rich>
      </c:tx>
      <c:layout>
        <c:manualLayout>
          <c:xMode val="edge"/>
          <c:yMode val="edge"/>
          <c:x val="0.240031"/>
          <c:y val="0"/>
          <c:w val="0.502033"/>
          <c:h val="0.359105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349797"/>
          <c:y val="0.359105"/>
          <c:w val="0.282502"/>
          <c:h val="0.46762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/>
                </c:pt>
              </c:strCache>
            </c:strRef>
          </c:tx>
          <c:spPr>
            <a:solidFill>
              <a:schemeClr val="accent1">
                <a:lumOff val="16847"/>
              </a:schemeClr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chemeClr val="accent1">
                  <a:lumOff val="16847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chemeClr val="accent1">
                  <a:lumOff val="-13575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FFFFFF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FFFFFF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FFFFFF"/>
                      </a:solidFill>
                      <a:latin typeface="Helvetica Neue"/>
                    </a:defRPr>
                  </a:pPr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5000" u="none">
                    <a:solidFill>
                      <a:srgbClr val="FFFFFF"/>
                    </a:solidFill>
                    <a:latin typeface="Helvetica Neue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Sheet1!$B$1:$D$1</c:f>
              <c:strCache>
                <c:ptCount val="3"/>
                <c:pt idx="0">
                  <c:v>AV 0,1-0,3</c:v>
                </c:pt>
                <c:pt idx="1">
                  <c:v>AV 0,4-0,6</c:v>
                </c:pt>
                <c:pt idx="2">
                  <c:v>AV 0,7-1,0</c:v>
                </c:pt>
              </c:strCache>
            </c:strRef>
          </c:cat>
          <c:val>
            <c:numRef>
              <c:f>Sheet1!$B$2:$D$2</c:f>
              <c:numCache>
                <c:ptCount val="3"/>
                <c:pt idx="0">
                  <c:v>4.000000</c:v>
                </c:pt>
                <c:pt idx="1">
                  <c:v>27.000000</c:v>
                </c:pt>
                <c:pt idx="2">
                  <c:v>60.000000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96741"/>
          <c:w val="1"/>
          <c:h val="0.10325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5000" u="none">
              <a:solidFill>
                <a:srgbClr val="000000"/>
              </a:solidFill>
              <a:latin typeface="Helvetica Neue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/>
          <p:nvPr>
            <p:ph type="body" sz="quarter" idx="13"/>
          </p:nvPr>
        </p:nvSpPr>
        <p:spPr>
          <a:xfrm>
            <a:off x="3163837" y="25298040"/>
            <a:ext cx="26070026" cy="1828314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10600"/>
            </a:lvl1pPr>
          </a:lstStyle>
          <a:p>
            <a:pPr/>
            <a:r>
              <a:t>–Jaime Silveira</a:t>
            </a:r>
          </a:p>
        </p:txBody>
      </p:sp>
      <p:sp>
        <p:nvSpPr>
          <p:cNvPr id="94" name="“Digite uma citação aqui.”"/>
          <p:cNvSpPr txBox="1"/>
          <p:nvPr>
            <p:ph type="body" sz="quarter" idx="14"/>
          </p:nvPr>
        </p:nvSpPr>
        <p:spPr>
          <a:xfrm>
            <a:off x="3163837" y="19576054"/>
            <a:ext cx="26070026" cy="2521950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150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“Digite uma citação aqui.” </a:t>
            </a:r>
          </a:p>
        </p:txBody>
      </p:sp>
      <p:sp>
        <p:nvSpPr>
          <p:cNvPr id="9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/>
          <p:nvPr>
            <p:ph type="pic" idx="13"/>
          </p:nvPr>
        </p:nvSpPr>
        <p:spPr>
          <a:xfrm>
            <a:off x="0" y="9447212"/>
            <a:ext cx="32397700" cy="24298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/>
          <p:nvPr>
            <p:ph type="pic" sz="half" idx="13"/>
          </p:nvPr>
        </p:nvSpPr>
        <p:spPr>
          <a:xfrm>
            <a:off x="4049712" y="11124046"/>
            <a:ext cx="24298276" cy="1471184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exto do Título"/>
          <p:cNvSpPr txBox="1"/>
          <p:nvPr>
            <p:ph type="title"/>
          </p:nvPr>
        </p:nvSpPr>
        <p:spPr>
          <a:xfrm>
            <a:off x="3163837" y="26183914"/>
            <a:ext cx="26070026" cy="3543500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2" name="Nível de Corpo Um…"/>
          <p:cNvSpPr txBox="1"/>
          <p:nvPr>
            <p:ph type="body" sz="quarter" idx="1"/>
          </p:nvPr>
        </p:nvSpPr>
        <p:spPr>
          <a:xfrm>
            <a:off x="3163837" y="29759051"/>
            <a:ext cx="26070026" cy="2815817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/>
          <p:nvPr>
            <p:ph type="title"/>
          </p:nvPr>
        </p:nvSpPr>
        <p:spPr>
          <a:xfrm>
            <a:off x="3163837" y="17483360"/>
            <a:ext cx="26070026" cy="8225980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/>
          <p:nvPr>
            <p:ph type="pic" sz="quarter" idx="13"/>
          </p:nvPr>
        </p:nvSpPr>
        <p:spPr>
          <a:xfrm>
            <a:off x="16736702" y="11029131"/>
            <a:ext cx="13288120" cy="204700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exto do Título"/>
          <p:cNvSpPr txBox="1"/>
          <p:nvPr>
            <p:ph type="title"/>
          </p:nvPr>
        </p:nvSpPr>
        <p:spPr>
          <a:xfrm>
            <a:off x="2372878" y="11029131"/>
            <a:ext cx="13288120" cy="9934452"/>
          </a:xfrm>
          <a:prstGeom prst="rect">
            <a:avLst/>
          </a:prstGeom>
        </p:spPr>
        <p:txBody>
          <a:bodyPr/>
          <a:lstStyle>
            <a:lvl1pPr>
              <a:defRPr sz="26400"/>
            </a:lvl1pPr>
          </a:lstStyle>
          <a:p>
            <a:pPr/>
            <a:r>
              <a:t>Texto do Título</a:t>
            </a:r>
          </a:p>
        </p:txBody>
      </p:sp>
      <p:sp>
        <p:nvSpPr>
          <p:cNvPr id="40" name="Nível de Corpo Um…"/>
          <p:cNvSpPr txBox="1"/>
          <p:nvPr>
            <p:ph type="body" sz="quarter" idx="1"/>
          </p:nvPr>
        </p:nvSpPr>
        <p:spPr>
          <a:xfrm>
            <a:off x="2372878" y="21216689"/>
            <a:ext cx="13288120" cy="10250836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/>
          <p:nvPr>
            <p:ph type="title"/>
          </p:nvPr>
        </p:nvSpPr>
        <p:spPr>
          <a:xfrm>
            <a:off x="2372878" y="10079980"/>
            <a:ext cx="27651944" cy="5378525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49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/>
          <p:nvPr>
            <p:ph type="title"/>
          </p:nvPr>
        </p:nvSpPr>
        <p:spPr>
          <a:xfrm>
            <a:off x="2372878" y="10079980"/>
            <a:ext cx="27651944" cy="5378525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57" name="Nível de Corpo Um…"/>
          <p:cNvSpPr txBox="1"/>
          <p:nvPr>
            <p:ph type="body" sz="half" idx="1"/>
          </p:nvPr>
        </p:nvSpPr>
        <p:spPr>
          <a:xfrm>
            <a:off x="2372878" y="15901441"/>
            <a:ext cx="27651944" cy="15660999"/>
          </a:xfrm>
          <a:prstGeom prst="rect">
            <a:avLst/>
          </a:prstGeom>
        </p:spPr>
        <p:txBody>
          <a:bodyPr anchor="ctr"/>
          <a:lstStyle>
            <a:lvl1pPr marL="1944687" indent="-1944687" algn="l">
              <a:spcBef>
                <a:spcPts val="18500"/>
              </a:spcBef>
              <a:buSzPct val="145000"/>
              <a:buChar char="•"/>
              <a:defRPr sz="14000"/>
            </a:lvl1pPr>
            <a:lvl2pPr marL="2389187" indent="-1944687" algn="l">
              <a:spcBef>
                <a:spcPts val="18500"/>
              </a:spcBef>
              <a:buSzPct val="145000"/>
              <a:buChar char="•"/>
              <a:defRPr sz="14000"/>
            </a:lvl2pPr>
            <a:lvl3pPr marL="2833687" indent="-1944687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7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7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/>
          <p:nvPr>
            <p:ph type="pic" sz="quarter" idx="13"/>
          </p:nvPr>
        </p:nvSpPr>
        <p:spPr>
          <a:xfrm>
            <a:off x="16736702" y="15901442"/>
            <a:ext cx="13288120" cy="15660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exto do Título"/>
          <p:cNvSpPr txBox="1"/>
          <p:nvPr>
            <p:ph type="title"/>
          </p:nvPr>
        </p:nvSpPr>
        <p:spPr>
          <a:xfrm>
            <a:off x="2372878" y="10079980"/>
            <a:ext cx="27651944" cy="5378525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67" name="Nível de Corpo Um…"/>
          <p:cNvSpPr txBox="1"/>
          <p:nvPr>
            <p:ph type="body" sz="quarter" idx="1"/>
          </p:nvPr>
        </p:nvSpPr>
        <p:spPr>
          <a:xfrm>
            <a:off x="2372878" y="15901441"/>
            <a:ext cx="13288120" cy="15660999"/>
          </a:xfrm>
          <a:prstGeom prst="rect">
            <a:avLst/>
          </a:prstGeom>
        </p:spPr>
        <p:txBody>
          <a:bodyPr anchor="ctr"/>
          <a:lstStyle>
            <a:lvl1pPr marL="1494064" indent="-1494064" algn="l">
              <a:spcBef>
                <a:spcPts val="14100"/>
              </a:spcBef>
              <a:buSzPct val="145000"/>
              <a:buChar char="•"/>
              <a:defRPr sz="12200"/>
            </a:lvl1pPr>
            <a:lvl2pPr marL="1836964" indent="-1494064" algn="l">
              <a:spcBef>
                <a:spcPts val="14100"/>
              </a:spcBef>
              <a:buSzPct val="145000"/>
              <a:buChar char="•"/>
              <a:defRPr sz="12200"/>
            </a:lvl2pPr>
            <a:lvl3pPr marL="2179864" indent="-1494064" algn="l">
              <a:spcBef>
                <a:spcPts val="14100"/>
              </a:spcBef>
              <a:buSzPct val="145000"/>
              <a:buChar char="•"/>
              <a:defRPr sz="12200"/>
            </a:lvl3pPr>
            <a:lvl4pPr marL="2522764" indent="-1494064" algn="l">
              <a:spcBef>
                <a:spcPts val="14100"/>
              </a:spcBef>
              <a:buSzPct val="145000"/>
              <a:buChar char="•"/>
              <a:defRPr sz="12200"/>
            </a:lvl4pPr>
            <a:lvl5pPr marL="2865664" indent="-1494064" algn="l">
              <a:spcBef>
                <a:spcPts val="14100"/>
              </a:spcBef>
              <a:buSzPct val="145000"/>
              <a:buChar char="•"/>
              <a:defRPr sz="12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/>
          <p:nvPr>
            <p:ph type="sldNum" sz="quarter" idx="2"/>
          </p:nvPr>
        </p:nvSpPr>
        <p:spPr>
          <a:xfrm>
            <a:off x="15563225" y="32606505"/>
            <a:ext cx="1254376" cy="1319908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/>
          <p:nvPr>
            <p:ph type="body" sz="half" idx="1"/>
          </p:nvPr>
        </p:nvSpPr>
        <p:spPr>
          <a:xfrm>
            <a:off x="2372878" y="12611050"/>
            <a:ext cx="27651944" cy="17970600"/>
          </a:xfrm>
          <a:prstGeom prst="rect">
            <a:avLst/>
          </a:prstGeom>
        </p:spPr>
        <p:txBody>
          <a:bodyPr anchor="ctr"/>
          <a:lstStyle>
            <a:lvl1pPr marL="1944687" indent="-1944687" algn="l">
              <a:spcBef>
                <a:spcPts val="18500"/>
              </a:spcBef>
              <a:buSzPct val="145000"/>
              <a:buChar char="•"/>
              <a:defRPr sz="14000"/>
            </a:lvl1pPr>
            <a:lvl2pPr marL="2389187" indent="-1944687" algn="l">
              <a:spcBef>
                <a:spcPts val="18500"/>
              </a:spcBef>
              <a:buSzPct val="145000"/>
              <a:buChar char="•"/>
              <a:defRPr sz="14000"/>
            </a:lvl2pPr>
            <a:lvl3pPr marL="2833687" indent="-1944687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7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7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/>
          <p:nvPr>
            <p:ph type="pic" sz="quarter" idx="13"/>
          </p:nvPr>
        </p:nvSpPr>
        <p:spPr>
          <a:xfrm>
            <a:off x="16736702" y="22134202"/>
            <a:ext cx="13288120" cy="93965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Imagem"/>
          <p:cNvSpPr/>
          <p:nvPr>
            <p:ph type="pic" sz="quarter" idx="14"/>
          </p:nvPr>
        </p:nvSpPr>
        <p:spPr>
          <a:xfrm>
            <a:off x="16736702" y="11661899"/>
            <a:ext cx="13288120" cy="93965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m"/>
          <p:cNvSpPr/>
          <p:nvPr>
            <p:ph type="pic" sz="quarter" idx="15"/>
          </p:nvPr>
        </p:nvSpPr>
        <p:spPr>
          <a:xfrm>
            <a:off x="2372878" y="11661899"/>
            <a:ext cx="13288120" cy="198689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3163837" y="13528563"/>
            <a:ext cx="26070026" cy="82259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3" tIns="126553" rIns="126553" bIns="126553" anchor="b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3163837" y="22007648"/>
            <a:ext cx="26070026" cy="281581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3" tIns="126553" rIns="126553" bIns="126553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5563225" y="32606505"/>
            <a:ext cx="1254376" cy="1306821"/>
          </a:xfrm>
          <a:prstGeom prst="rect">
            <a:avLst/>
          </a:prstGeom>
          <a:ln w="25400">
            <a:miter lim="400000"/>
          </a:ln>
        </p:spPr>
        <p:txBody>
          <a:bodyPr wrap="none" lIns="126553" tIns="126553" rIns="126553" bIns="126553">
            <a:spAutoFit/>
          </a:bodyPr>
          <a:lstStyle>
            <a:lvl1pPr>
              <a:defRPr b="0" sz="70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258706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Relationship Id="rId4" Type="http://schemas.openxmlformats.org/officeDocument/2006/relationships/chart" Target="../charts/char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Retângulo 5"/>
          <p:cNvGrpSpPr/>
          <p:nvPr/>
        </p:nvGrpSpPr>
        <p:grpSpPr>
          <a:xfrm>
            <a:off x="3583" y="-226182"/>
            <a:ext cx="33253614" cy="5394083"/>
            <a:chOff x="-2697455" y="-3008362"/>
            <a:chExt cx="33253613" cy="5394081"/>
          </a:xfrm>
        </p:grpSpPr>
        <p:sp>
          <p:nvSpPr>
            <p:cNvPr id="119" name="Retângulo"/>
            <p:cNvSpPr/>
            <p:nvPr/>
          </p:nvSpPr>
          <p:spPr>
            <a:xfrm>
              <a:off x="-2668476" y="-2775321"/>
              <a:ext cx="33224634" cy="4927999"/>
            </a:xfrm>
            <a:prstGeom prst="rect">
              <a:avLst/>
            </a:prstGeom>
            <a:solidFill>
              <a:srgbClr val="FF0000"/>
            </a:solidFill>
            <a:ln w="25400" cap="flat">
              <a:noFill/>
              <a:miter lim="400000"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defTabSz="4286649">
                <a:defRPr sz="2800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0" name="PERFIL EPIDEMIOLÓGICO DOS PACIENTES PORTADORES DE CERATOCONE EM PROGRESSÃO COM INDICAÇÃO DE TRATAMENTO CIRÚRGICO COM CROSSLINKING EM UM HOSPITAL PÚBLICO DE GOIÂNIA-GO…"/>
            <p:cNvSpPr txBox="1"/>
            <p:nvPr/>
          </p:nvSpPr>
          <p:spPr>
            <a:xfrm>
              <a:off x="-2697457" y="-3008363"/>
              <a:ext cx="32758281" cy="5394083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/>
            <a:p>
              <a:pPr defTabSz="457200">
                <a:defRPr b="0" cap="all" sz="5200">
                  <a:solidFill>
                    <a:srgbClr val="F4B54B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b="1">
                  <a:solidFill>
                    <a:srgbClr val="FFFFFF"/>
                  </a:solidFill>
                </a:rPr>
                <a:t>PERFIL EPIDEMIOLÓGICO DOS PACIENTES PORTADORES DE CERATOCONE EM PROGRESSÃO COM INDICAÇÃO DE TRATAMENTO CIRÚRGICO COM CROSSLINKING EM UM HOSPITAL PÚBLICO DE GOIÂNIA-GO</a:t>
              </a:r>
              <a:br>
                <a:rPr b="1">
                  <a:solidFill>
                    <a:srgbClr val="FFFFFF"/>
                  </a:solidFill>
                </a:rPr>
              </a:br>
              <a:endParaRPr>
                <a:solidFill>
                  <a:srgbClr val="FFFFFF"/>
                </a:solidFill>
              </a:endParaRPr>
            </a:p>
            <a:p>
              <a:pPr lvl="1" indent="678729" defTabSz="4286649">
                <a:defRPr sz="33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Daniella Limongi Girotto, Rafael Alexandre Hannum Resende, Rafael Puríssimo, Marina Souza Rocha, Victor Falcão Pereira Costa, Déborah Capel Modesto</a:t>
              </a:r>
            </a:p>
            <a:p>
              <a:pPr defTabSz="4286649">
                <a:defRPr sz="3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Centro de Referência em Oftalmologia (CEROF) da Universidade Federal de Goiás - EBSERH/HC/UFG</a:t>
              </a:r>
            </a:p>
          </p:txBody>
        </p:sp>
      </p:grpSp>
      <p:grpSp>
        <p:nvGrpSpPr>
          <p:cNvPr id="124" name="Retângulo 8"/>
          <p:cNvGrpSpPr/>
          <p:nvPr/>
        </p:nvGrpSpPr>
        <p:grpSpPr>
          <a:xfrm>
            <a:off x="630512" y="5222964"/>
            <a:ext cx="14536495" cy="1284443"/>
            <a:chOff x="0" y="-66223"/>
            <a:chExt cx="14536494" cy="1284441"/>
          </a:xfrm>
        </p:grpSpPr>
        <p:sp>
          <p:nvSpPr>
            <p:cNvPr id="122" name="Retângulo"/>
            <p:cNvSpPr/>
            <p:nvPr/>
          </p:nvSpPr>
          <p:spPr>
            <a:xfrm>
              <a:off x="0" y="-1"/>
              <a:ext cx="14536495" cy="1151995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algn="l" defTabSz="4286649">
                <a:defRPr b="0"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123" name="INTRODUÇÃO"/>
            <p:cNvSpPr txBox="1"/>
            <p:nvPr/>
          </p:nvSpPr>
          <p:spPr>
            <a:xfrm>
              <a:off x="0" y="-66224"/>
              <a:ext cx="14536495" cy="128444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>
              <a:lvl1pPr algn="l" defTabSz="4286649">
                <a:defRPr sz="4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INTRODUÇÃO</a:t>
              </a:r>
            </a:p>
          </p:txBody>
        </p:sp>
      </p:grpSp>
      <p:sp>
        <p:nvSpPr>
          <p:cNvPr id="125" name="Retângulo 9"/>
          <p:cNvSpPr txBox="1"/>
          <p:nvPr/>
        </p:nvSpPr>
        <p:spPr>
          <a:xfrm>
            <a:off x="777938" y="7047587"/>
            <a:ext cx="14721624" cy="85406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9303" tIns="69303" rIns="69303" bIns="69303"/>
          <a:lstStyle>
            <a:lvl1pPr algn="just" defTabSz="4286649">
              <a:defRPr b="0"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 ceratocone é uma doença ectasica da córnea, bilateral, assimétrica, que, principalmente, cursa com encurvamento e afinamentos progressivo, e se inicia em geral na segunda década de vida. O uso primário do crosslinking (CXL) tem sido empregado na interrupção da progressão do Ceratocone. Apesar do conhecido encurvamento no estroma da córnea ocorrer nesses pacientes, a fisiopatologia por trás do ceratocone ainda é desconhecida e parece ser multifatorial. Neste estudo traçamos o perfil epidemiológico dos pacientes portadores de ceratocone em progressão com indicação de CXL em um hospital público de Goiânia - GO</a:t>
            </a:r>
          </a:p>
        </p:txBody>
      </p:sp>
      <p:grpSp>
        <p:nvGrpSpPr>
          <p:cNvPr id="128" name="Retângulo 16"/>
          <p:cNvGrpSpPr/>
          <p:nvPr/>
        </p:nvGrpSpPr>
        <p:grpSpPr>
          <a:xfrm>
            <a:off x="630512" y="24354791"/>
            <a:ext cx="14536495" cy="1284442"/>
            <a:chOff x="0" y="-66223"/>
            <a:chExt cx="14536494" cy="1284441"/>
          </a:xfrm>
        </p:grpSpPr>
        <p:sp>
          <p:nvSpPr>
            <p:cNvPr id="126" name="Retângulo"/>
            <p:cNvSpPr/>
            <p:nvPr/>
          </p:nvSpPr>
          <p:spPr>
            <a:xfrm>
              <a:off x="0" y="-1"/>
              <a:ext cx="14536495" cy="1151995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algn="l" defTabSz="4286649">
                <a:defRPr b="0"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127" name="RESULTADO"/>
            <p:cNvSpPr txBox="1"/>
            <p:nvPr/>
          </p:nvSpPr>
          <p:spPr>
            <a:xfrm>
              <a:off x="0" y="-66224"/>
              <a:ext cx="14536495" cy="128444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>
              <a:lvl1pPr algn="l" defTabSz="4286649">
                <a:defRPr sz="4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RESULTADO</a:t>
              </a:r>
            </a:p>
          </p:txBody>
        </p:sp>
      </p:grpSp>
      <p:sp>
        <p:nvSpPr>
          <p:cNvPr id="129" name="Retângulo 17"/>
          <p:cNvSpPr txBox="1"/>
          <p:nvPr/>
        </p:nvSpPr>
        <p:spPr>
          <a:xfrm>
            <a:off x="479135" y="26822947"/>
            <a:ext cx="14449770" cy="81559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9303" tIns="69303" rIns="69303" bIns="69303"/>
          <a:lstStyle>
            <a:lvl1pPr algn="just" defTabSz="4286649">
              <a:defRPr b="0"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      Do total de 73 pacientes, 56% eram do sexo masculino. 18 tinham entre 10-15 anos (66% masculino), 33 tinham entre 15 e 20 anos (65% masculino), 13 tinham entre 20-25 anos (46% masculino) e 1 tinha entre 30-35 anos de idade (masculino). 69% dos pacientes apresentavam atopia. 66% dos pacientes com indicação de CXL tinham AV entre 0,7-1,0. 29% tinham AV entre 0,4-0,6. 4% tinham AV entre 0,1-0,3.</a:t>
            </a:r>
          </a:p>
        </p:txBody>
      </p:sp>
      <p:grpSp>
        <p:nvGrpSpPr>
          <p:cNvPr id="132" name="Retângulo 10"/>
          <p:cNvGrpSpPr/>
          <p:nvPr/>
        </p:nvGrpSpPr>
        <p:grpSpPr>
          <a:xfrm>
            <a:off x="16232355" y="5181486"/>
            <a:ext cx="15475344" cy="1367399"/>
            <a:chOff x="0" y="-70500"/>
            <a:chExt cx="15475342" cy="1367397"/>
          </a:xfrm>
        </p:grpSpPr>
        <p:sp>
          <p:nvSpPr>
            <p:cNvPr id="130" name="Retângulo"/>
            <p:cNvSpPr/>
            <p:nvPr/>
          </p:nvSpPr>
          <p:spPr>
            <a:xfrm>
              <a:off x="0" y="-1"/>
              <a:ext cx="15475343" cy="1226398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algn="l" defTabSz="4286649">
                <a:defRPr b="0"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131" name="GRÁFICOS"/>
            <p:cNvSpPr txBox="1"/>
            <p:nvPr/>
          </p:nvSpPr>
          <p:spPr>
            <a:xfrm>
              <a:off x="0" y="-70501"/>
              <a:ext cx="15475343" cy="136739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>
              <a:lvl1pPr algn="l" defTabSz="4286649">
                <a:defRPr sz="4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GRÁFICOS</a:t>
              </a:r>
            </a:p>
          </p:txBody>
        </p:sp>
      </p:grpSp>
      <p:grpSp>
        <p:nvGrpSpPr>
          <p:cNvPr id="135" name="Retângulo 18"/>
          <p:cNvGrpSpPr/>
          <p:nvPr/>
        </p:nvGrpSpPr>
        <p:grpSpPr>
          <a:xfrm>
            <a:off x="584719" y="33470489"/>
            <a:ext cx="14628081" cy="1292534"/>
            <a:chOff x="0" y="-66640"/>
            <a:chExt cx="14628079" cy="1292533"/>
          </a:xfrm>
        </p:grpSpPr>
        <p:sp>
          <p:nvSpPr>
            <p:cNvPr id="133" name="Retângulo"/>
            <p:cNvSpPr/>
            <p:nvPr/>
          </p:nvSpPr>
          <p:spPr>
            <a:xfrm>
              <a:off x="0" y="-1"/>
              <a:ext cx="14628080" cy="1159253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algn="l" defTabSz="4286649">
                <a:defRPr b="0"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134" name="CONCLUSÃO"/>
            <p:cNvSpPr txBox="1"/>
            <p:nvPr/>
          </p:nvSpPr>
          <p:spPr>
            <a:xfrm>
              <a:off x="0" y="-66641"/>
              <a:ext cx="14628080" cy="1292534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>
              <a:lvl1pPr algn="l" defTabSz="4286649">
                <a:defRPr sz="4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CONCLUSÃO</a:t>
              </a:r>
            </a:p>
          </p:txBody>
        </p:sp>
      </p:grpSp>
      <p:sp>
        <p:nvSpPr>
          <p:cNvPr id="136" name="Retângulo 9"/>
          <p:cNvSpPr txBox="1"/>
          <p:nvPr/>
        </p:nvSpPr>
        <p:spPr>
          <a:xfrm>
            <a:off x="630512" y="35686821"/>
            <a:ext cx="14536495" cy="841143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9303" tIns="69303" rIns="69303" bIns="69303"/>
          <a:lstStyle>
            <a:lvl1pPr algn="just" defTabSz="4286649">
              <a:defRPr b="0"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Conclui-se que a maior incidência de ceratocone ocorre em indivíduos jovens entre a faixa etária de 15 a 20 anos , do sexo masculino com quadro de atopia associado. Há necessidade de formular estratégias de atenção básica de saúde para a detecção da baixa acuidade visual e assim possibilitar o acesso ao serviço terciário em tempo hábil para diagnóstico precoce e tratamento adequado da doença, com objetivo de reduzir impactos sócio-educacionais.</a:t>
            </a:r>
          </a:p>
        </p:txBody>
      </p:sp>
      <p:grpSp>
        <p:nvGrpSpPr>
          <p:cNvPr id="139" name="Retângulo 20"/>
          <p:cNvGrpSpPr/>
          <p:nvPr/>
        </p:nvGrpSpPr>
        <p:grpSpPr>
          <a:xfrm>
            <a:off x="16101087" y="33409019"/>
            <a:ext cx="15250220" cy="1347507"/>
            <a:chOff x="0" y="-69475"/>
            <a:chExt cx="15250219" cy="1347505"/>
          </a:xfrm>
        </p:grpSpPr>
        <p:sp>
          <p:nvSpPr>
            <p:cNvPr id="137" name="Retângulo"/>
            <p:cNvSpPr/>
            <p:nvPr/>
          </p:nvSpPr>
          <p:spPr>
            <a:xfrm>
              <a:off x="0" y="-1"/>
              <a:ext cx="15250220" cy="1208557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algn="l" defTabSz="4286649">
                <a:defRPr b="0"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138" name="REFERÊNCIAS BIBLIOGRÁFICAS"/>
            <p:cNvSpPr txBox="1"/>
            <p:nvPr/>
          </p:nvSpPr>
          <p:spPr>
            <a:xfrm>
              <a:off x="0" y="-69476"/>
              <a:ext cx="15250220" cy="1347507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>
              <a:lvl1pPr algn="l" defTabSz="4286649">
                <a:defRPr sz="4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REFERÊNCIAS BIBLIOGRÁFICAS</a:t>
              </a:r>
            </a:p>
          </p:txBody>
        </p:sp>
      </p:grpSp>
      <p:sp>
        <p:nvSpPr>
          <p:cNvPr id="140" name="Retângulo 21"/>
          <p:cNvSpPr txBox="1"/>
          <p:nvPr/>
        </p:nvSpPr>
        <p:spPr>
          <a:xfrm>
            <a:off x="16144449" y="35315803"/>
            <a:ext cx="15163496" cy="75746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9303" tIns="69303" rIns="69303" bIns="69303"/>
          <a:lstStyle/>
          <a:p>
            <a:pPr algn="just" defTabSz="457200">
              <a:spcBef>
                <a:spcPts val="600"/>
              </a:spcBef>
              <a:buClr>
                <a:srgbClr val="F4B54B"/>
              </a:buClr>
              <a:buFont typeface="Arial"/>
              <a:defRPr b="0" sz="4400">
                <a:effectLst>
                  <a:outerShdw sx="100000" sy="100000" kx="0" ky="0" algn="b" rotWithShape="0" blurRad="50800" dist="12700" dir="13860000">
                    <a:srgbClr val="000000">
                      <a:alpha val="2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1-Wollensak G.Crosslinking treatment of progressive keratoconus: new hope. Curr Opin Ophthalmol. 2006 Aug;17(4):356-60.</a:t>
            </a:r>
          </a:p>
          <a:p>
            <a:pPr algn="just" defTabSz="457200">
              <a:spcBef>
                <a:spcPts val="600"/>
              </a:spcBef>
              <a:buClr>
                <a:srgbClr val="F4B54B"/>
              </a:buClr>
              <a:buFont typeface="Arial"/>
              <a:defRPr b="0" sz="4400">
                <a:effectLst>
                  <a:outerShdw sx="100000" sy="100000" kx="0" ky="0" algn="b" rotWithShape="0" blurRad="50800" dist="12700" dir="13860000">
                    <a:srgbClr val="000000">
                      <a:alpha val="2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2- Lamy R, Netto CF, Pecego MG, Pecego JG, Pereira BB, Moraes Júnior, HV, et al. Reticulação do colágeno corneano com radiação ultravioleta e riboflavina para tratamento do ceratocone: resultados preliminares de um estudo brasileiro. Rev Bras Oftalmol. 2008</a:t>
            </a:r>
          </a:p>
          <a:p>
            <a:pPr algn="just" defTabSz="457200">
              <a:spcBef>
                <a:spcPts val="600"/>
              </a:spcBef>
              <a:buClr>
                <a:srgbClr val="F4B54B"/>
              </a:buClr>
              <a:buFont typeface="Arial"/>
              <a:defRPr b="0" sz="4400">
                <a:effectLst>
                  <a:outerShdw sx="100000" sy="100000" kx="0" ky="0" algn="b" rotWithShape="0" blurRad="50800" dist="12700" dir="13860000">
                    <a:srgbClr val="000000">
                      <a:alpha val="2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3- Seiler T, Spoerl E, Huhle M, Kamouna A. Conservative therapy of keratoconus by enhancement of collagen crosslinks. Invest Ophthalmol Vis Sci. 1996;37:S1017</a:t>
            </a:r>
          </a:p>
        </p:txBody>
      </p:sp>
      <p:grpSp>
        <p:nvGrpSpPr>
          <p:cNvPr id="143" name="Retângulo 16"/>
          <p:cNvGrpSpPr/>
          <p:nvPr/>
        </p:nvGrpSpPr>
        <p:grpSpPr>
          <a:xfrm>
            <a:off x="630512" y="15353203"/>
            <a:ext cx="14536495" cy="1284442"/>
            <a:chOff x="0" y="-66223"/>
            <a:chExt cx="14536494" cy="1284441"/>
          </a:xfrm>
        </p:grpSpPr>
        <p:sp>
          <p:nvSpPr>
            <p:cNvPr id="141" name="Retângulo"/>
            <p:cNvSpPr/>
            <p:nvPr/>
          </p:nvSpPr>
          <p:spPr>
            <a:xfrm>
              <a:off x="0" y="-1"/>
              <a:ext cx="14536495" cy="1151995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69303" tIns="69303" rIns="69303" bIns="69303" numCol="1" anchor="ctr">
              <a:noAutofit/>
            </a:bodyPr>
            <a:lstStyle/>
            <a:p>
              <a:pPr algn="l" defTabSz="4286649">
                <a:defRPr b="0"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142" name="MÉTODO"/>
            <p:cNvSpPr txBox="1"/>
            <p:nvPr/>
          </p:nvSpPr>
          <p:spPr>
            <a:xfrm>
              <a:off x="0" y="-66224"/>
              <a:ext cx="14536495" cy="128444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9303" tIns="69303" rIns="69303" bIns="69303" numCol="1" anchor="ctr">
              <a:noAutofit/>
            </a:bodyPr>
            <a:lstStyle>
              <a:lvl1pPr algn="l" defTabSz="4286649">
                <a:defRPr sz="4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MÉTODO</a:t>
              </a:r>
            </a:p>
          </p:txBody>
        </p:sp>
      </p:grpSp>
      <p:sp>
        <p:nvSpPr>
          <p:cNvPr id="144" name="Estudo transversal observacional com avaliação do perfil epidemiológico dos pacientes portadores de ceratocone em progressão atendidos entre Março de 2017 e Outubro de 2018 em um hospital públíco de Goiânia-go. O estudo tem n= 73 pacientes por serem portadores de ceratocone em progressão em pelo menos um dos olhos e indicação de crosslinking. Os pacientes foram estratificados quanto sexo, idade, presença de atopia e a acuidade visual no momento da indicação cirúrgica."/>
          <p:cNvSpPr txBox="1"/>
          <p:nvPr/>
        </p:nvSpPr>
        <p:spPr>
          <a:xfrm>
            <a:off x="584720" y="17452448"/>
            <a:ext cx="14628080" cy="594982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3" tIns="126553" rIns="126553" bIns="126553" anchor="ctr">
            <a:spAutoFit/>
          </a:bodyPr>
          <a:lstStyle>
            <a:lvl1pPr algn="just" defTabSz="457200">
              <a:spcBef>
                <a:spcPts val="600"/>
              </a:spcBef>
              <a:defRPr b="0"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Estudo transversal observacional com avaliação do perfil epidemiológico dos pacientes portadores de ceratocone em progressão atendidos entre Março de 2017 e Outubro de 2018 em um hospital públíco de Goiânia-go. O estudo tem n= 73 pacientes por serem portadores de ceratocone em progressão em pelo menos um dos olhos e indicação de crosslinking. Os pacientes foram estratificados quanto sexo, idade, presença de atopia e a acuidade visual no momento da indicação cirúrgica.</a:t>
            </a:r>
          </a:p>
        </p:txBody>
      </p:sp>
      <p:graphicFrame>
        <p:nvGraphicFramePr>
          <p:cNvPr id="145" name="Espaço Reservado para Conteúdo 19"/>
          <p:cNvGraphicFramePr/>
          <p:nvPr/>
        </p:nvGraphicFramePr>
        <p:xfrm>
          <a:off x="18136934" y="7158535"/>
          <a:ext cx="10464801" cy="715413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146" name="Espaço Reservado para Conteúdo 5"/>
          <p:cNvGraphicFramePr/>
          <p:nvPr/>
        </p:nvGraphicFramePr>
        <p:xfrm>
          <a:off x="16724011" y="15282504"/>
          <a:ext cx="12656585" cy="7475809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147" name="Espaço Reservado para Conteúdo 5"/>
          <p:cNvGraphicFramePr/>
          <p:nvPr/>
        </p:nvGraphicFramePr>
        <p:xfrm>
          <a:off x="16758093" y="23121592"/>
          <a:ext cx="13936207" cy="8199953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4"/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26553" tIns="126553" rIns="126553" bIns="126553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26553" tIns="126553" rIns="126553" bIns="126553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26553" tIns="126553" rIns="126553" bIns="126553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26553" tIns="126553" rIns="126553" bIns="126553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