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2399288" cy="43200638"/>
  <p:notesSz cx="6858000" cy="9144000"/>
  <p:defaultTextStyle>
    <a:defPPr>
      <a:defRPr lang="pt-BR"/>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9"/>
    <p:restoredTop sz="94580"/>
  </p:normalViewPr>
  <p:slideViewPr>
    <p:cSldViewPr snapToGrid="0" snapToObjects="1">
      <p:cViewPr>
        <p:scale>
          <a:sx n="33" d="100"/>
          <a:sy n="33" d="100"/>
        </p:scale>
        <p:origin x="200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smtClean="0"/>
              <a:t>Clique para editar estilo do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87BB1AB-E847-5D46-AB62-0A4E97AB0833}" type="datetimeFigureOut">
              <a:rPr lang="pt-BR" smtClean="0"/>
              <a:t>16/09/2018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7BB1AB-E847-5D46-AB62-0A4E97AB0833}" type="datetimeFigureOut">
              <a:rPr lang="pt-BR" smtClean="0"/>
              <a:t>16/09/2018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smtClean="0"/>
              <a:t>Clique para editar estilo do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7BB1AB-E847-5D46-AB62-0A4E97AB0833}" type="datetimeFigureOut">
              <a:rPr lang="pt-BR" smtClean="0"/>
              <a:t>16/09/2018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idx="1"/>
          </p:nvPr>
        </p:nvSpPr>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7BB1AB-E847-5D46-AB62-0A4E97AB0833}" type="datetimeFigureOut">
              <a:rPr lang="pt-BR" smtClean="0"/>
              <a:t>16/09/2018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smtClean="0"/>
              <a:t>Clique para editar os estilos de texto mestres</a:t>
            </a:r>
          </a:p>
        </p:txBody>
      </p:sp>
      <p:sp>
        <p:nvSpPr>
          <p:cNvPr id="4" name="Date Placeholder 3"/>
          <p:cNvSpPr>
            <a:spLocks noGrp="1"/>
          </p:cNvSpPr>
          <p:nvPr>
            <p:ph type="dt" sz="half" idx="10"/>
          </p:nvPr>
        </p:nvSpPr>
        <p:spPr/>
        <p:txBody>
          <a:bodyPr/>
          <a:lstStyle/>
          <a:p>
            <a:fld id="{587BB1AB-E847-5D46-AB62-0A4E97AB0833}" type="datetimeFigureOut">
              <a:rPr lang="pt-BR" smtClean="0"/>
              <a:t>16/09/2018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87BB1AB-E847-5D46-AB62-0A4E97AB0833}" type="datetimeFigureOut">
              <a:rPr lang="pt-BR" smtClean="0"/>
              <a:t>16/09/2018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smtClean="0"/>
              <a:t>Clique para editar estilo do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smtClean="0"/>
              <a:t>Clique para editar os estilos de texto mestres</a:t>
            </a:r>
          </a:p>
        </p:txBody>
      </p:sp>
      <p:sp>
        <p:nvSpPr>
          <p:cNvPr id="4" name="Content Placeholder 3"/>
          <p:cNvSpPr>
            <a:spLocks noGrp="1"/>
          </p:cNvSpPr>
          <p:nvPr>
            <p:ph sz="half" idx="2"/>
          </p:nvPr>
        </p:nvSpPr>
        <p:spPr>
          <a:xfrm>
            <a:off x="2231675" y="15780233"/>
            <a:ext cx="13706415" cy="23210346"/>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smtClean="0"/>
              <a:t>Clique para editar os estilos de texto mestres</a:t>
            </a:r>
          </a:p>
        </p:txBody>
      </p:sp>
      <p:sp>
        <p:nvSpPr>
          <p:cNvPr id="6" name="Content Placeholder 5"/>
          <p:cNvSpPr>
            <a:spLocks noGrp="1"/>
          </p:cNvSpPr>
          <p:nvPr>
            <p:ph sz="quarter" idx="4"/>
          </p:nvPr>
        </p:nvSpPr>
        <p:spPr>
          <a:xfrm>
            <a:off x="16402142" y="15780233"/>
            <a:ext cx="13773917" cy="23210346"/>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87BB1AB-E847-5D46-AB62-0A4E97AB0833}" type="datetimeFigureOut">
              <a:rPr lang="pt-BR" smtClean="0"/>
              <a:t>16/09/2018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Date Placeholder 2"/>
          <p:cNvSpPr>
            <a:spLocks noGrp="1"/>
          </p:cNvSpPr>
          <p:nvPr>
            <p:ph type="dt" sz="half" idx="10"/>
          </p:nvPr>
        </p:nvSpPr>
        <p:spPr/>
        <p:txBody>
          <a:bodyPr/>
          <a:lstStyle/>
          <a:p>
            <a:fld id="{587BB1AB-E847-5D46-AB62-0A4E97AB0833}" type="datetimeFigureOut">
              <a:rPr lang="pt-BR" smtClean="0"/>
              <a:t>16/09/2018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BB1AB-E847-5D46-AB62-0A4E97AB0833}" type="datetimeFigureOut">
              <a:rPr lang="pt-BR" smtClean="0"/>
              <a:t>16/09/2018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smtClean="0"/>
              <a:t>Clique para editar estilo do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587BB1AB-E847-5D46-AB62-0A4E97AB0833}" type="datetimeFigureOut">
              <a:rPr lang="pt-BR" smtClean="0"/>
              <a:t>16/09/2018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smtClean="0"/>
              <a:t>Clique para editar estilo do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smtClean="0"/>
              <a:t>Arraste a imagem para o espaço reservado ou clique no ícone para adicionar</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587BB1AB-E847-5D46-AB62-0A4E97AB0833}" type="datetimeFigureOut">
              <a:rPr lang="pt-BR" smtClean="0"/>
              <a:t>16/09/2018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0DAF2E6-0B48-3541-8EDB-F270B6FC95F5}"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smtClean="0"/>
              <a:t>Clique para editar estilo do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587BB1AB-E847-5D46-AB62-0A4E97AB0833}" type="datetimeFigureOut">
              <a:rPr lang="pt-BR" smtClean="0"/>
              <a:t>16/09/2018</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E0DAF2E6-0B48-3541-8EDB-F270B6FC95F5}" type="slidenum">
              <a:rPr lang="pt-BR" smtClean="0"/>
              <a:t>‹n.º›</a:t>
            </a:fld>
            <a:endParaRPr lang="pt-BR"/>
          </a:p>
        </p:txBody>
      </p:sp>
    </p:spTree>
    <p:extLst>
      <p:ext uri="{BB962C8B-B14F-4D97-AF65-F5344CB8AC3E}">
        <p14:creationId xmlns:p14="http://schemas.microsoft.com/office/powerpoint/2010/main" val="1238518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hyperlink" Target="http://dx.doi.org/10.1136/bjophthalmol-2018-3119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49911" y="594967"/>
            <a:ext cx="24299466" cy="3077637"/>
          </a:xfrm>
        </p:spPr>
        <p:txBody>
          <a:bodyPr>
            <a:noAutofit/>
          </a:bodyPr>
          <a:lstStyle/>
          <a:p>
            <a:r>
              <a:rPr lang="pt-BR" sz="6378" dirty="0" err="1">
                <a:latin typeface="Times New Roman" charset="0"/>
                <a:ea typeface="Times New Roman" charset="0"/>
                <a:cs typeface="Times New Roman" charset="0"/>
              </a:rPr>
              <a:t>Choriocapillaris</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And</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Retinal</a:t>
            </a:r>
            <a:r>
              <a:rPr lang="pt-BR" sz="6378" dirty="0">
                <a:latin typeface="Times New Roman" charset="0"/>
                <a:ea typeface="Times New Roman" charset="0"/>
                <a:cs typeface="Times New Roman" charset="0"/>
              </a:rPr>
              <a:t> Vascular </a:t>
            </a:r>
            <a:r>
              <a:rPr lang="pt-BR" sz="6378" dirty="0" err="1">
                <a:latin typeface="Times New Roman" charset="0"/>
                <a:ea typeface="Times New Roman" charset="0"/>
                <a:cs typeface="Times New Roman" charset="0"/>
              </a:rPr>
              <a:t>Plexus</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Density</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Of</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Diabetic</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Eyes</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Using</a:t>
            </a:r>
            <a:r>
              <a:rPr lang="pt-BR" sz="6378" dirty="0">
                <a:latin typeface="Times New Roman" charset="0"/>
                <a:ea typeface="Times New Roman" charset="0"/>
                <a:cs typeface="Times New Roman" charset="0"/>
              </a:rPr>
              <a:t> Split-</a:t>
            </a:r>
            <a:r>
              <a:rPr lang="pt-BR" sz="6378" dirty="0" err="1">
                <a:latin typeface="Times New Roman" charset="0"/>
                <a:ea typeface="Times New Roman" charset="0"/>
                <a:cs typeface="Times New Roman" charset="0"/>
              </a:rPr>
              <a:t>spectrum</a:t>
            </a:r>
            <a:r>
              <a:rPr lang="pt-BR" sz="6378" dirty="0">
                <a:latin typeface="Times New Roman" charset="0"/>
                <a:ea typeface="Times New Roman" charset="0"/>
                <a:cs typeface="Times New Roman" charset="0"/>
              </a:rPr>
              <a:t> Amplitude </a:t>
            </a:r>
            <a:r>
              <a:rPr lang="pt-BR" sz="6378" dirty="0" err="1">
                <a:latin typeface="Times New Roman" charset="0"/>
                <a:ea typeface="Times New Roman" charset="0"/>
                <a:cs typeface="Times New Roman" charset="0"/>
              </a:rPr>
              <a:t>Decorrelation</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Spectral</a:t>
            </a:r>
            <a:r>
              <a:rPr lang="pt-BR" sz="6378" dirty="0">
                <a:latin typeface="Times New Roman" charset="0"/>
                <a:ea typeface="Times New Roman" charset="0"/>
                <a:cs typeface="Times New Roman" charset="0"/>
              </a:rPr>
              <a:t> Domain </a:t>
            </a:r>
            <a:r>
              <a:rPr lang="pt-BR" sz="6378" dirty="0" err="1">
                <a:latin typeface="Times New Roman" charset="0"/>
                <a:ea typeface="Times New Roman" charset="0"/>
                <a:cs typeface="Times New Roman" charset="0"/>
              </a:rPr>
              <a:t>Optical</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Coherence</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Tomography</a:t>
            </a:r>
            <a:r>
              <a:rPr lang="pt-BR" sz="6378" dirty="0">
                <a:latin typeface="Times New Roman" charset="0"/>
                <a:ea typeface="Times New Roman" charset="0"/>
                <a:cs typeface="Times New Roman" charset="0"/>
              </a:rPr>
              <a:t> </a:t>
            </a:r>
            <a:r>
              <a:rPr lang="pt-BR" sz="6378" dirty="0" err="1">
                <a:latin typeface="Times New Roman" charset="0"/>
                <a:ea typeface="Times New Roman" charset="0"/>
                <a:cs typeface="Times New Roman" charset="0"/>
              </a:rPr>
              <a:t>Angiography</a:t>
            </a:r>
            <a:endParaRPr lang="pt-BR" sz="6378" dirty="0">
              <a:latin typeface="Times New Roman" charset="0"/>
              <a:ea typeface="Times New Roman" charset="0"/>
              <a:cs typeface="Times New Roman" charset="0"/>
            </a:endParaRPr>
          </a:p>
        </p:txBody>
      </p:sp>
      <p:sp>
        <p:nvSpPr>
          <p:cNvPr id="3" name="Subtítulo 2"/>
          <p:cNvSpPr>
            <a:spLocks noGrp="1"/>
          </p:cNvSpPr>
          <p:nvPr>
            <p:ph type="subTitle" idx="1"/>
          </p:nvPr>
        </p:nvSpPr>
        <p:spPr>
          <a:xfrm>
            <a:off x="0" y="4291903"/>
            <a:ext cx="32399288" cy="2660550"/>
          </a:xfrm>
        </p:spPr>
        <p:txBody>
          <a:bodyPr/>
          <a:lstStyle/>
          <a:p>
            <a:r>
              <a:rPr lang="en-US" sz="3721" dirty="0">
                <a:latin typeface="Times New Roman" charset="0"/>
                <a:ea typeface="Times New Roman" charset="0"/>
                <a:cs typeface="Times New Roman" charset="0"/>
              </a:rPr>
              <a:t>Felipe F. </a:t>
            </a:r>
            <a:r>
              <a:rPr lang="en-US" sz="3721" dirty="0">
                <a:latin typeface="Times New Roman" charset="0"/>
                <a:ea typeface="Times New Roman" charset="0"/>
                <a:cs typeface="Times New Roman" charset="0"/>
              </a:rPr>
              <a:t>Conti </a:t>
            </a:r>
            <a:r>
              <a:rPr lang="en-US" sz="3721" dirty="0" smtClean="0">
                <a:latin typeface="Times New Roman" charset="0"/>
                <a:ea typeface="Times New Roman" charset="0"/>
                <a:cs typeface="Times New Roman" charset="0"/>
              </a:rPr>
              <a:t>MD</a:t>
            </a:r>
            <a:r>
              <a:rPr lang="en-US" sz="3721" baseline="30000" dirty="0" smtClean="0">
                <a:latin typeface="Times New Roman" charset="0"/>
                <a:ea typeface="Times New Roman" charset="0"/>
                <a:cs typeface="Times New Roman" charset="0"/>
              </a:rPr>
              <a:t>1,2</a:t>
            </a:r>
            <a:r>
              <a:rPr lang="en-US" sz="3721" dirty="0" smtClean="0">
                <a:latin typeface="Times New Roman" charset="0"/>
                <a:ea typeface="Times New Roman" charset="0"/>
                <a:cs typeface="Times New Roman" charset="0"/>
              </a:rPr>
              <a:t>, </a:t>
            </a:r>
            <a:r>
              <a:rPr lang="en-US" sz="3721" dirty="0">
                <a:latin typeface="Times New Roman" charset="0"/>
                <a:ea typeface="Times New Roman" charset="0"/>
                <a:cs typeface="Times New Roman" charset="0"/>
              </a:rPr>
              <a:t>Eduardo B. </a:t>
            </a:r>
            <a:r>
              <a:rPr lang="en-US" sz="3721" dirty="0">
                <a:latin typeface="Times New Roman" charset="0"/>
                <a:ea typeface="Times New Roman" charset="0"/>
                <a:cs typeface="Times New Roman" charset="0"/>
              </a:rPr>
              <a:t>Rodrigues MD</a:t>
            </a:r>
            <a:r>
              <a:rPr lang="en-US" sz="3721" baseline="30000" dirty="0">
                <a:latin typeface="Times New Roman" charset="0"/>
                <a:ea typeface="Times New Roman" charset="0"/>
                <a:cs typeface="Times New Roman" charset="0"/>
              </a:rPr>
              <a:t>3</a:t>
            </a:r>
            <a:r>
              <a:rPr lang="en-US" sz="3721" dirty="0">
                <a:latin typeface="Times New Roman" charset="0"/>
                <a:ea typeface="Times New Roman" charset="0"/>
                <a:cs typeface="Times New Roman" charset="0"/>
              </a:rPr>
              <a:t>, </a:t>
            </a:r>
            <a:r>
              <a:rPr lang="en-US" sz="3721" dirty="0" err="1">
                <a:latin typeface="Times New Roman" charset="0"/>
                <a:ea typeface="Times New Roman" charset="0"/>
                <a:cs typeface="Times New Roman" charset="0"/>
              </a:rPr>
              <a:t>Sumit</a:t>
            </a:r>
            <a:r>
              <a:rPr lang="en-US" sz="3721" dirty="0">
                <a:latin typeface="Times New Roman" charset="0"/>
                <a:ea typeface="Times New Roman" charset="0"/>
                <a:cs typeface="Times New Roman" charset="0"/>
              </a:rPr>
              <a:t> Sharma MD</a:t>
            </a:r>
            <a:r>
              <a:rPr lang="en-US" sz="3721" baseline="30000" dirty="0">
                <a:latin typeface="Times New Roman" charset="0"/>
                <a:ea typeface="Times New Roman" charset="0"/>
                <a:cs typeface="Times New Roman" charset="0"/>
              </a:rPr>
              <a:t>1</a:t>
            </a:r>
            <a:r>
              <a:rPr lang="en-US" sz="3721" dirty="0">
                <a:latin typeface="Times New Roman" charset="0"/>
                <a:ea typeface="Times New Roman" charset="0"/>
                <a:cs typeface="Times New Roman" charset="0"/>
              </a:rPr>
              <a:t>, Aleksandra </a:t>
            </a:r>
            <a:r>
              <a:rPr lang="en-US" sz="3721" dirty="0" err="1">
                <a:latin typeface="Times New Roman" charset="0"/>
                <a:ea typeface="Times New Roman" charset="0"/>
                <a:cs typeface="Times New Roman" charset="0"/>
              </a:rPr>
              <a:t>Rachitskaya</a:t>
            </a:r>
            <a:r>
              <a:rPr lang="en-US" sz="3721" dirty="0">
                <a:latin typeface="Times New Roman" charset="0"/>
                <a:ea typeface="Times New Roman" charset="0"/>
                <a:cs typeface="Times New Roman" charset="0"/>
              </a:rPr>
              <a:t> MD</a:t>
            </a:r>
            <a:r>
              <a:rPr lang="en-US" sz="3721" baseline="30000" dirty="0">
                <a:latin typeface="Times New Roman" charset="0"/>
                <a:ea typeface="Times New Roman" charset="0"/>
                <a:cs typeface="Times New Roman" charset="0"/>
              </a:rPr>
              <a:t>1</a:t>
            </a:r>
            <a:r>
              <a:rPr lang="en-US" sz="3721" dirty="0">
                <a:latin typeface="Times New Roman" charset="0"/>
                <a:ea typeface="Times New Roman" charset="0"/>
                <a:cs typeface="Times New Roman" charset="0"/>
              </a:rPr>
              <a:t> </a:t>
            </a:r>
            <a:r>
              <a:rPr lang="en-US" sz="3721" dirty="0" err="1">
                <a:latin typeface="Times New Roman" charset="0"/>
                <a:ea typeface="Times New Roman" charset="0"/>
                <a:cs typeface="Times New Roman" charset="0"/>
              </a:rPr>
              <a:t>Justis</a:t>
            </a:r>
            <a:r>
              <a:rPr lang="en-US" sz="3721" dirty="0">
                <a:latin typeface="Times New Roman" charset="0"/>
                <a:ea typeface="Times New Roman" charset="0"/>
                <a:cs typeface="Times New Roman" charset="0"/>
              </a:rPr>
              <a:t> Ehlers, MD</a:t>
            </a:r>
            <a:r>
              <a:rPr lang="en-US" sz="3721" baseline="30000" dirty="0">
                <a:latin typeface="Times New Roman" charset="0"/>
                <a:ea typeface="Times New Roman" charset="0"/>
                <a:cs typeface="Times New Roman" charset="0"/>
              </a:rPr>
              <a:t>1</a:t>
            </a:r>
            <a:r>
              <a:rPr lang="en-US" sz="3721" dirty="0">
                <a:latin typeface="Times New Roman" charset="0"/>
                <a:ea typeface="Times New Roman" charset="0"/>
                <a:cs typeface="Times New Roman" charset="0"/>
              </a:rPr>
              <a:t>,</a:t>
            </a:r>
            <a:r>
              <a:rPr lang="en-US" sz="3721" baseline="30000" dirty="0">
                <a:latin typeface="Times New Roman" charset="0"/>
                <a:ea typeface="Times New Roman" charset="0"/>
                <a:cs typeface="Times New Roman" charset="0"/>
              </a:rPr>
              <a:t> </a:t>
            </a:r>
            <a:r>
              <a:rPr lang="en-US" sz="3721" dirty="0">
                <a:latin typeface="Times New Roman" charset="0"/>
                <a:ea typeface="Times New Roman" charset="0"/>
                <a:cs typeface="Times New Roman" charset="0"/>
              </a:rPr>
              <a:t>Rishi P. Singh </a:t>
            </a:r>
            <a:r>
              <a:rPr lang="en-US" sz="3721" dirty="0">
                <a:latin typeface="Times New Roman" charset="0"/>
                <a:ea typeface="Times New Roman" charset="0"/>
                <a:cs typeface="Times New Roman" charset="0"/>
              </a:rPr>
              <a:t>MD</a:t>
            </a:r>
            <a:r>
              <a:rPr lang="en-US" sz="3721" baseline="30000" dirty="0">
                <a:latin typeface="Times New Roman" charset="0"/>
                <a:ea typeface="Times New Roman" charset="0"/>
                <a:cs typeface="Times New Roman" charset="0"/>
              </a:rPr>
              <a:t>1</a:t>
            </a:r>
          </a:p>
          <a:p>
            <a:r>
              <a:rPr lang="en-US" sz="3721" baseline="30000" dirty="0">
                <a:latin typeface="Times New Roman" charset="0"/>
                <a:ea typeface="Times New Roman" charset="0"/>
                <a:cs typeface="Times New Roman" charset="0"/>
              </a:rPr>
              <a:t>1</a:t>
            </a:r>
            <a:r>
              <a:rPr lang="en-US" sz="3721" dirty="0">
                <a:latin typeface="Times New Roman" charset="0"/>
                <a:ea typeface="Times New Roman" charset="0"/>
                <a:cs typeface="Times New Roman" charset="0"/>
              </a:rPr>
              <a:t>Cole Eye Institute, Cleveland Clinic, </a:t>
            </a:r>
            <a:r>
              <a:rPr lang="en-US" sz="3721" dirty="0">
                <a:latin typeface="Times New Roman" charset="0"/>
                <a:ea typeface="Times New Roman" charset="0"/>
                <a:cs typeface="Times New Roman" charset="0"/>
              </a:rPr>
              <a:t>Cleveland; </a:t>
            </a:r>
            <a:r>
              <a:rPr lang="en-US" sz="3721" baseline="30000" dirty="0">
                <a:latin typeface="Times New Roman" charset="0"/>
                <a:ea typeface="Times New Roman" charset="0"/>
                <a:cs typeface="Times New Roman" charset="0"/>
              </a:rPr>
              <a:t>2</a:t>
            </a:r>
            <a:r>
              <a:rPr lang="en-US" sz="3721" dirty="0">
                <a:latin typeface="Times New Roman" charset="0"/>
                <a:ea typeface="Times New Roman" charset="0"/>
                <a:cs typeface="Times New Roman" charset="0"/>
              </a:rPr>
              <a:t>Federal University of São Paulo, São Paulo; </a:t>
            </a:r>
            <a:endParaRPr lang="pt-BR" sz="3721" dirty="0">
              <a:latin typeface="Times New Roman" charset="0"/>
              <a:ea typeface="Times New Roman" charset="0"/>
              <a:cs typeface="Times New Roman" charset="0"/>
            </a:endParaRPr>
          </a:p>
          <a:p>
            <a:endParaRPr lang="pt-BR" sz="3721" dirty="0">
              <a:latin typeface="Times New Roman" charset="0"/>
              <a:ea typeface="Times New Roman" charset="0"/>
              <a:cs typeface="Times New Roman" charset="0"/>
            </a:endParaRPr>
          </a:p>
        </p:txBody>
      </p:sp>
      <p:sp>
        <p:nvSpPr>
          <p:cNvPr id="4" name="CaixaDeTexto 3"/>
          <p:cNvSpPr txBox="1"/>
          <p:nvPr/>
        </p:nvSpPr>
        <p:spPr>
          <a:xfrm>
            <a:off x="419536" y="6952453"/>
            <a:ext cx="31560216" cy="68688034"/>
          </a:xfrm>
          <a:prstGeom prst="rect">
            <a:avLst/>
          </a:prstGeom>
          <a:noFill/>
        </p:spPr>
        <p:txBody>
          <a:bodyPr wrap="square" numCol="2" rtlCol="0">
            <a:spAutoFit/>
          </a:bodyPr>
          <a:lstStyle/>
          <a:p>
            <a:pPr algn="ctr"/>
            <a:r>
              <a:rPr lang="pt-BR" sz="6600" b="1" dirty="0" smtClean="0">
                <a:latin typeface="Times New Roman" charset="0"/>
                <a:ea typeface="Times New Roman" charset="0"/>
                <a:cs typeface="Times New Roman" charset="0"/>
              </a:rPr>
              <a:t>INTRODUCTION</a:t>
            </a:r>
          </a:p>
          <a:p>
            <a:endParaRPr lang="en-US" sz="4950" dirty="0">
              <a:latin typeface="Times New Roman" charset="0"/>
              <a:ea typeface="Times New Roman" charset="0"/>
              <a:cs typeface="Times New Roman" charset="0"/>
            </a:endParaRPr>
          </a:p>
          <a:p>
            <a:r>
              <a:rPr lang="en-US" sz="4000" dirty="0" smtClean="0">
                <a:latin typeface="Times New Roman" charset="0"/>
                <a:ea typeface="Times New Roman" charset="0"/>
                <a:cs typeface="Times New Roman" charset="0"/>
              </a:rPr>
              <a:t>Recent </a:t>
            </a:r>
            <a:r>
              <a:rPr lang="en-US" sz="4000" dirty="0">
                <a:latin typeface="Times New Roman" charset="0"/>
                <a:ea typeface="Times New Roman" charset="0"/>
                <a:cs typeface="Times New Roman" charset="0"/>
              </a:rPr>
              <a:t>advances in optical coherence tomography angiography (OCTA) imaging allows </a:t>
            </a:r>
            <a:r>
              <a:rPr lang="en-US" sz="4000" dirty="0">
                <a:latin typeface="Times New Roman" charset="0"/>
                <a:ea typeface="Times New Roman" charset="0"/>
                <a:cs typeface="Times New Roman" charset="0"/>
              </a:rPr>
              <a:t>detailed </a:t>
            </a:r>
            <a:r>
              <a:rPr lang="en-US" sz="4000" dirty="0">
                <a:latin typeface="Times New Roman" charset="0"/>
                <a:ea typeface="Times New Roman" charset="0"/>
                <a:cs typeface="Times New Roman" charset="0"/>
              </a:rPr>
              <a:t>evaluation of capillary perfusion density (CPD), an indicator of vascular integrity. </a:t>
            </a:r>
            <a:r>
              <a:rPr lang="en-US" sz="4000" dirty="0">
                <a:latin typeface="Times New Roman" charset="0"/>
                <a:ea typeface="Times New Roman" charset="0"/>
                <a:cs typeface="Times New Roman" charset="0"/>
              </a:rPr>
              <a:t>A retrospective, observational clinical study was performed to assess retinal and </a:t>
            </a:r>
            <a:r>
              <a:rPr lang="en-US" sz="4000" dirty="0" err="1">
                <a:latin typeface="Times New Roman" charset="0"/>
                <a:ea typeface="Times New Roman" charset="0"/>
                <a:cs typeface="Times New Roman" charset="0"/>
              </a:rPr>
              <a:t>choriocapillaris</a:t>
            </a:r>
            <a:r>
              <a:rPr lang="en-US" sz="4000" dirty="0">
                <a:latin typeface="Times New Roman" charset="0"/>
                <a:ea typeface="Times New Roman" charset="0"/>
                <a:cs typeface="Times New Roman" charset="0"/>
              </a:rPr>
              <a:t> CPD changes in diabetic eyes and controls using OCTA</a:t>
            </a:r>
            <a:r>
              <a:rPr lang="en-US" sz="4000" dirty="0" smtClean="0">
                <a:latin typeface="Times New Roman" charset="0"/>
                <a:ea typeface="Times New Roman" charset="0"/>
                <a:cs typeface="Times New Roman" charset="0"/>
              </a:rPr>
              <a:t>.</a:t>
            </a:r>
          </a:p>
          <a:p>
            <a:endParaRPr lang="en-US" sz="4950" dirty="0" smtClean="0">
              <a:latin typeface="Times New Roman" charset="0"/>
              <a:ea typeface="Times New Roman" charset="0"/>
              <a:cs typeface="Times New Roman" charset="0"/>
            </a:endParaRPr>
          </a:p>
          <a:p>
            <a:pPr algn="ctr"/>
            <a:r>
              <a:rPr lang="en-US" sz="6600" b="1" dirty="0" smtClean="0">
                <a:latin typeface="Times New Roman" charset="0"/>
                <a:ea typeface="Times New Roman" charset="0"/>
                <a:cs typeface="Times New Roman" charset="0"/>
              </a:rPr>
              <a:t>METHODS</a:t>
            </a:r>
            <a:r>
              <a:rPr lang="pt-BR" sz="6600" dirty="0" smtClean="0">
                <a:latin typeface="Times New Roman" charset="0"/>
                <a:ea typeface="Times New Roman" charset="0"/>
                <a:cs typeface="Times New Roman" charset="0"/>
              </a:rPr>
              <a:t> </a:t>
            </a:r>
            <a:endParaRPr lang="en-US" sz="4950" dirty="0">
              <a:latin typeface="Times New Roman" charset="0"/>
              <a:ea typeface="Times New Roman" charset="0"/>
              <a:cs typeface="Times New Roman" charset="0"/>
            </a:endParaRPr>
          </a:p>
          <a:p>
            <a:endParaRPr lang="en-US" sz="4950" dirty="0">
              <a:latin typeface="Times New Roman" charset="0"/>
              <a:ea typeface="Times New Roman" charset="0"/>
              <a:cs typeface="Times New Roman" charset="0"/>
            </a:endParaRPr>
          </a:p>
          <a:p>
            <a:r>
              <a:rPr lang="en-US" sz="4000" dirty="0">
                <a:latin typeface="Times New Roman" charset="0"/>
                <a:ea typeface="Times New Roman" charset="0"/>
                <a:cs typeface="Times New Roman" charset="0"/>
              </a:rPr>
              <a:t>Records of</a:t>
            </a:r>
            <a:r>
              <a:rPr lang="en-US" sz="4000" b="1" dirty="0">
                <a:latin typeface="Times New Roman" charset="0"/>
                <a:ea typeface="Times New Roman" charset="0"/>
                <a:cs typeface="Times New Roman" charset="0"/>
              </a:rPr>
              <a:t> </a:t>
            </a:r>
            <a:r>
              <a:rPr lang="en-US" sz="4000" dirty="0">
                <a:latin typeface="Times New Roman" charset="0"/>
                <a:ea typeface="Times New Roman" charset="0"/>
                <a:cs typeface="Times New Roman" charset="0"/>
              </a:rPr>
              <a:t>131 eyes who underwent spectral domain-OCT (SD-OCT) imaging at a single institution were reviewed. Subject eyes were classified based on pathology: proliferative diabetic retinopathy (PDR, 26 eyes), non-proliferative diabetic retinopathy (NPDR, 41 eyes), no diabetic retinopathy in a diabetic patient (DR, 31 eyes), and non-diabetic controls (37 eyes). For each eye, SD-OCT obtained 3x3mm images of the macular region and split-spectrum amplitude decorrelation angiography (SSADA) algorithm generated angiographic images. Quantitative CPD analysis was performed with </a:t>
            </a:r>
            <a:r>
              <a:rPr lang="en-US" sz="4000" dirty="0" err="1">
                <a:latin typeface="Times New Roman" charset="0"/>
                <a:ea typeface="Times New Roman" charset="0"/>
                <a:cs typeface="Times New Roman" charset="0"/>
              </a:rPr>
              <a:t>AngioVue</a:t>
            </a:r>
            <a:r>
              <a:rPr lang="en-US" sz="4000" dirty="0">
                <a:latin typeface="Times New Roman" charset="0"/>
                <a:ea typeface="Times New Roman" charset="0"/>
                <a:cs typeface="Times New Roman" charset="0"/>
              </a:rPr>
              <a:t> automated software</a:t>
            </a:r>
            <a:r>
              <a:rPr lang="en-US" sz="4000" dirty="0" smtClean="0">
                <a:latin typeface="Times New Roman" charset="0"/>
                <a:ea typeface="Times New Roman" charset="0"/>
                <a:cs typeface="Times New Roman" charset="0"/>
              </a:rPr>
              <a:t>.</a:t>
            </a:r>
          </a:p>
          <a:p>
            <a:endParaRPr lang="en-US" sz="4800" dirty="0" smtClean="0">
              <a:latin typeface="Times New Roman" charset="0"/>
              <a:ea typeface="Times New Roman" charset="0"/>
              <a:cs typeface="Times New Roman" charset="0"/>
            </a:endParaRPr>
          </a:p>
          <a:p>
            <a:pPr algn="ctr"/>
            <a:r>
              <a:rPr lang="en-US" sz="6600" b="1" dirty="0" smtClean="0">
                <a:latin typeface="Times New Roman" charset="0"/>
                <a:ea typeface="Times New Roman" charset="0"/>
                <a:cs typeface="Times New Roman" charset="0"/>
              </a:rPr>
              <a:t>RESULTS</a:t>
            </a:r>
            <a:endParaRPr lang="en-US" sz="4800" b="1" dirty="0">
              <a:latin typeface="Times New Roman" charset="0"/>
              <a:ea typeface="Times New Roman" charset="0"/>
              <a:cs typeface="Times New Roman" charset="0"/>
            </a:endParaRPr>
          </a:p>
          <a:p>
            <a:endParaRPr lang="en-US" sz="4800" dirty="0" smtClean="0">
              <a:latin typeface="Times New Roman" charset="0"/>
              <a:ea typeface="Times New Roman" charset="0"/>
              <a:cs typeface="Times New Roman" charset="0"/>
            </a:endParaRPr>
          </a:p>
          <a:p>
            <a:r>
              <a:rPr lang="en-US" sz="4000" dirty="0">
                <a:latin typeface="Times New Roman" charset="0"/>
                <a:ea typeface="Times New Roman" charset="0"/>
                <a:cs typeface="Times New Roman" charset="0"/>
              </a:rPr>
              <a:t>Compared to controls (69.6±4.6), </a:t>
            </a:r>
            <a:r>
              <a:rPr lang="en-US" sz="4000" dirty="0" err="1">
                <a:latin typeface="Times New Roman" charset="0"/>
                <a:ea typeface="Times New Roman" charset="0"/>
                <a:cs typeface="Times New Roman" charset="0"/>
              </a:rPr>
              <a:t>choriocapillaris</a:t>
            </a:r>
            <a:r>
              <a:rPr lang="en-US" sz="4000" dirty="0">
                <a:latin typeface="Times New Roman" charset="0"/>
                <a:ea typeface="Times New Roman" charset="0"/>
                <a:cs typeface="Times New Roman" charset="0"/>
              </a:rPr>
              <a:t> whole image CPD was significantly decreased by 7.1% in eyes with PDR (64.7±8.2), decreased by 8.3% in eyes with NPDR (63.8±8.2) and decreased by 1.6% in eyes without DR (68.5±5.2, p&lt;0.001 for all comparisons). Compared to controls (69.3±4.4), </a:t>
            </a:r>
            <a:r>
              <a:rPr lang="en-US" sz="4000" dirty="0" err="1">
                <a:latin typeface="Times New Roman" charset="0"/>
                <a:ea typeface="Times New Roman" charset="0"/>
                <a:cs typeface="Times New Roman" charset="0"/>
              </a:rPr>
              <a:t>choriocapillaris</a:t>
            </a:r>
            <a:r>
              <a:rPr lang="en-US" sz="4000" dirty="0">
                <a:latin typeface="Times New Roman" charset="0"/>
                <a:ea typeface="Times New Roman" charset="0"/>
                <a:cs typeface="Times New Roman" charset="0"/>
              </a:rPr>
              <a:t> parafoveal CPD was also significantly decreased, by 8.2% in eyes with PDR (63.6±8.8), decreased by 8.9% in eyes </a:t>
            </a:r>
            <a:endParaRPr lang="en-US" sz="4000" dirty="0" smtClean="0">
              <a:latin typeface="Times New Roman" charset="0"/>
              <a:ea typeface="Times New Roman" charset="0"/>
              <a:cs typeface="Times New Roman" charset="0"/>
            </a:endParaRPr>
          </a:p>
          <a:p>
            <a:r>
              <a:rPr lang="en-US" sz="4000" dirty="0" smtClean="0">
                <a:latin typeface="Times New Roman" charset="0"/>
                <a:ea typeface="Times New Roman" charset="0"/>
                <a:cs typeface="Times New Roman" charset="0"/>
              </a:rPr>
              <a:t>with </a:t>
            </a:r>
            <a:r>
              <a:rPr lang="en-US" sz="4000" dirty="0">
                <a:latin typeface="Times New Roman" charset="0"/>
                <a:ea typeface="Times New Roman" charset="0"/>
                <a:cs typeface="Times New Roman" charset="0"/>
              </a:rPr>
              <a:t>NPDR (63.1±9), and decreased by 0.9% in eyes without DR (68.7±5.3, p&lt;0.001 for all comparisons). Compared to controls (50.6±5.3), retinal whole image CPD was significantly decreased by 9.7% in eyes with PDR (45.7±5.6), significantly decreased by 0.2% in eyes with NPDR (50.5±4.5), and decreased by 1.0% in eyes without DR (50.1±6.9, p&lt;0.001 for all comparisons). In addition to differences in CPD, focal avascular zone (FAZ) was significantly increased in diabetic eyes. Compared to controls (0.275±0.1), FAZ area was significantly increased by 50.9% in eyes with PDR (0.415±0.2), increased by 10.9% in eyes with NPDR (0.305±0.2,), and increased by 13.8% in eyes without DR (0.313±0.1, p&lt;0.001 for all comparisons).</a:t>
            </a:r>
            <a:r>
              <a:rPr lang="pt-BR" sz="4000" dirty="0">
                <a:latin typeface="Times New Roman" charset="0"/>
                <a:ea typeface="Times New Roman" charset="0"/>
                <a:cs typeface="Times New Roman" charset="0"/>
              </a:rPr>
              <a:t> </a:t>
            </a:r>
            <a:endParaRPr lang="en-US" sz="4000" dirty="0">
              <a:latin typeface="Times New Roman" charset="0"/>
              <a:ea typeface="Times New Roman" charset="0"/>
              <a:cs typeface="Times New Roman" charset="0"/>
            </a:endParaRPr>
          </a:p>
          <a:p>
            <a:endParaRPr lang="en-US" sz="4950" dirty="0" smtClean="0">
              <a:latin typeface="Times New Roman" charset="0"/>
              <a:ea typeface="Times New Roman" charset="0"/>
              <a:cs typeface="Times New Roman" charset="0"/>
            </a:endParaRPr>
          </a:p>
          <a:p>
            <a:endParaRPr lang="en-US" sz="4950" dirty="0" smtClean="0">
              <a:latin typeface="Times New Roman" charset="0"/>
              <a:ea typeface="Times New Roman" charset="0"/>
              <a:cs typeface="Times New Roman" charset="0"/>
            </a:endParaRPr>
          </a:p>
          <a:p>
            <a:endParaRPr lang="en-US" sz="4950" dirty="0">
              <a:latin typeface="Times New Roman" charset="0"/>
              <a:ea typeface="Times New Roman" charset="0"/>
              <a:cs typeface="Times New Roman" charset="0"/>
            </a:endParaRPr>
          </a:p>
          <a:p>
            <a:endParaRPr lang="en-US" sz="4950" dirty="0" smtClean="0">
              <a:latin typeface="Times New Roman" charset="0"/>
              <a:ea typeface="Times New Roman" charset="0"/>
              <a:cs typeface="Times New Roman" charset="0"/>
            </a:endParaRPr>
          </a:p>
          <a:p>
            <a:endParaRPr lang="en-US" sz="4950" dirty="0">
              <a:latin typeface="Times New Roman" charset="0"/>
              <a:ea typeface="Times New Roman" charset="0"/>
              <a:cs typeface="Times New Roman" charset="0"/>
            </a:endParaRPr>
          </a:p>
          <a:p>
            <a:endParaRPr lang="en-US" sz="4950" dirty="0" smtClean="0">
              <a:latin typeface="Times New Roman" charset="0"/>
              <a:ea typeface="Times New Roman" charset="0"/>
              <a:cs typeface="Times New Roman" charset="0"/>
            </a:endParaRPr>
          </a:p>
          <a:p>
            <a:endParaRPr lang="en-US" sz="4950" dirty="0">
              <a:latin typeface="Times New Roman" charset="0"/>
              <a:ea typeface="Times New Roman" charset="0"/>
              <a:cs typeface="Times New Roman" charset="0"/>
            </a:endParaRPr>
          </a:p>
          <a:p>
            <a:endParaRPr lang="en-US" sz="4950" dirty="0">
              <a:latin typeface="Times New Roman" charset="0"/>
              <a:ea typeface="Times New Roman" charset="0"/>
              <a:cs typeface="Times New Roman" charset="0"/>
            </a:endParaRPr>
          </a:p>
          <a:p>
            <a:endParaRPr lang="en-US" sz="4950" dirty="0" smtClean="0">
              <a:latin typeface="Times New Roman" charset="0"/>
              <a:ea typeface="Times New Roman" charset="0"/>
              <a:cs typeface="Times New Roman" charset="0"/>
            </a:endParaRPr>
          </a:p>
          <a:p>
            <a:pPr algn="just"/>
            <a:endParaRPr lang="en-US" sz="3600" dirty="0" smtClean="0"/>
          </a:p>
          <a:p>
            <a:pPr algn="just"/>
            <a:r>
              <a:rPr lang="en-US" sz="3600" dirty="0" smtClean="0"/>
              <a:t>Table: </a:t>
            </a:r>
            <a:r>
              <a:rPr lang="en-US" sz="3600" dirty="0"/>
              <a:t>Choroidal and retinal thickness values and vascular </a:t>
            </a:r>
            <a:r>
              <a:rPr lang="en-US" sz="3600" dirty="0" smtClean="0"/>
              <a:t>indices</a:t>
            </a:r>
          </a:p>
          <a:p>
            <a:pPr algn="just"/>
            <a:r>
              <a:rPr lang="en-US" sz="3600" dirty="0"/>
              <a:t>DR: diabetic retinopathy; NPDR: non-proliferative diabetic retinopathy; PDR: proliferative diabetic retinopathy; CPD: capillary perfusion density; SD: standard deviation; CST: central subfield thickness.</a:t>
            </a:r>
            <a:endParaRPr lang="pt-BR" sz="3600" dirty="0"/>
          </a:p>
          <a:p>
            <a:pPr algn="just"/>
            <a:endParaRPr lang="pt-BR" sz="3600" dirty="0"/>
          </a:p>
          <a:p>
            <a:endParaRPr lang="en-US" sz="4950" dirty="0" smtClean="0">
              <a:latin typeface="Times New Roman" charset="0"/>
              <a:ea typeface="Times New Roman" charset="0"/>
              <a:cs typeface="Times New Roman" charset="0"/>
            </a:endParaRPr>
          </a:p>
          <a:p>
            <a:endParaRPr lang="en-US" sz="4950" dirty="0">
              <a:latin typeface="Times New Roman" charset="0"/>
              <a:ea typeface="Times New Roman" charset="0"/>
              <a:cs typeface="Times New Roman" charset="0"/>
            </a:endParaRPr>
          </a:p>
          <a:p>
            <a:endParaRPr lang="en-US" sz="4950" dirty="0" smtClean="0">
              <a:latin typeface="Times New Roman" charset="0"/>
              <a:ea typeface="Times New Roman" charset="0"/>
              <a:cs typeface="Times New Roman" charset="0"/>
            </a:endParaRPr>
          </a:p>
          <a:p>
            <a:endParaRPr lang="en-US" sz="4950" dirty="0">
              <a:latin typeface="Times New Roman" charset="0"/>
              <a:ea typeface="Times New Roman" charset="0"/>
              <a:cs typeface="Times New Roman" charset="0"/>
            </a:endParaRPr>
          </a:p>
          <a:p>
            <a:endParaRPr lang="en-US" sz="5400" dirty="0" smtClean="0"/>
          </a:p>
          <a:p>
            <a:endParaRPr lang="en-US" sz="5400" dirty="0"/>
          </a:p>
          <a:p>
            <a:endParaRPr lang="en-US" sz="5400" dirty="0" smtClean="0"/>
          </a:p>
          <a:p>
            <a:endParaRPr lang="en-US" sz="5400" dirty="0" smtClean="0"/>
          </a:p>
          <a:p>
            <a:endParaRPr lang="en-US" sz="5400" dirty="0"/>
          </a:p>
          <a:p>
            <a:endParaRPr lang="en-US" sz="5400" dirty="0" smtClean="0"/>
          </a:p>
          <a:p>
            <a:endParaRPr lang="en-US" sz="5400" dirty="0"/>
          </a:p>
          <a:p>
            <a:endParaRPr lang="en-US" sz="5400" dirty="0" smtClean="0"/>
          </a:p>
          <a:p>
            <a:endParaRPr lang="en-US" sz="5400" dirty="0"/>
          </a:p>
          <a:p>
            <a:endParaRPr lang="en-US" sz="5400" dirty="0" smtClean="0"/>
          </a:p>
          <a:p>
            <a:endParaRPr lang="en-US" sz="5400" dirty="0" smtClean="0"/>
          </a:p>
          <a:p>
            <a:endParaRPr lang="en-US" sz="5400" dirty="0" smtClean="0">
              <a:latin typeface="Times New Roman" charset="0"/>
              <a:ea typeface="Times New Roman" charset="0"/>
              <a:cs typeface="Times New Roman" charset="0"/>
            </a:endParaRPr>
          </a:p>
          <a:p>
            <a:endParaRPr lang="en-US" sz="5400" dirty="0">
              <a:latin typeface="Times New Roman" charset="0"/>
              <a:ea typeface="Times New Roman" charset="0"/>
              <a:cs typeface="Times New Roman" charset="0"/>
            </a:endParaRPr>
          </a:p>
          <a:p>
            <a:endParaRPr lang="en-US" sz="5400" dirty="0" smtClean="0">
              <a:latin typeface="Times New Roman" charset="0"/>
              <a:ea typeface="Times New Roman" charset="0"/>
              <a:cs typeface="Times New Roman" charset="0"/>
            </a:endParaRPr>
          </a:p>
          <a:p>
            <a:endParaRPr lang="en-US" sz="5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pPr algn="ctr"/>
            <a:endParaRPr lang="en-US" sz="6600" b="1" dirty="0" smtClean="0">
              <a:latin typeface="Times New Roman" charset="0"/>
              <a:ea typeface="Times New Roman" charset="0"/>
              <a:cs typeface="Times New Roman" charset="0"/>
            </a:endParaRPr>
          </a:p>
          <a:p>
            <a:pPr algn="ctr"/>
            <a:r>
              <a:rPr lang="en-US" sz="6600" b="1" dirty="0" smtClean="0">
                <a:latin typeface="Times New Roman" charset="0"/>
                <a:ea typeface="Times New Roman" charset="0"/>
                <a:cs typeface="Times New Roman" charset="0"/>
              </a:rPr>
              <a:t>CONCLUSION</a:t>
            </a:r>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r>
              <a:rPr lang="en-US" sz="4000" dirty="0">
                <a:latin typeface="Times New Roman" charset="0"/>
                <a:ea typeface="Times New Roman" charset="0"/>
                <a:cs typeface="Times New Roman" charset="0"/>
              </a:rPr>
              <a:t>Choroidal and retinal capillary perfusion density are significantly reduced in diabetic retinopathy, while focal avascular zone area is significantly increased. Vascular changes captured by new imaging modalities can further characterize diabetic </a:t>
            </a:r>
            <a:r>
              <a:rPr lang="en-US" sz="4000" dirty="0" err="1">
                <a:latin typeface="Times New Roman" charset="0"/>
                <a:ea typeface="Times New Roman" charset="0"/>
                <a:cs typeface="Times New Roman" charset="0"/>
              </a:rPr>
              <a:t>choroidopathy</a:t>
            </a:r>
            <a:r>
              <a:rPr lang="en-US" sz="4000" dirty="0">
                <a:latin typeface="Times New Roman" charset="0"/>
                <a:ea typeface="Times New Roman" charset="0"/>
                <a:cs typeface="Times New Roman" charset="0"/>
              </a:rPr>
              <a:t> and help monitor the evolution of diabetic ocular disease.</a:t>
            </a:r>
            <a:endParaRPr lang="pt-BR" sz="40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a:p>
            <a:pPr algn="just"/>
            <a:endParaRPr lang="en-US" sz="3600" dirty="0" smtClean="0">
              <a:latin typeface="Times New Roman" charset="0"/>
              <a:ea typeface="Times New Roman" charset="0"/>
              <a:cs typeface="Times New Roman" charset="0"/>
            </a:endParaRPr>
          </a:p>
          <a:p>
            <a:pPr algn="just"/>
            <a:endParaRPr lang="en-US" sz="3600" dirty="0">
              <a:latin typeface="Times New Roman" charset="0"/>
              <a:ea typeface="Times New Roman" charset="0"/>
              <a:cs typeface="Times New Roman" charset="0"/>
            </a:endParaRPr>
          </a:p>
          <a:p>
            <a:pPr algn="just"/>
            <a:endParaRPr lang="en-US" sz="3600" dirty="0" smtClean="0">
              <a:latin typeface="Times New Roman" charset="0"/>
              <a:ea typeface="Times New Roman" charset="0"/>
              <a:cs typeface="Times New Roman" charset="0"/>
            </a:endParaRPr>
          </a:p>
          <a:p>
            <a:pPr algn="just"/>
            <a:endParaRPr lang="en-US" sz="3600" dirty="0">
              <a:latin typeface="Times New Roman" charset="0"/>
              <a:ea typeface="Times New Roman" charset="0"/>
              <a:cs typeface="Times New Roman" charset="0"/>
            </a:endParaRPr>
          </a:p>
          <a:p>
            <a:pPr algn="just"/>
            <a:endParaRPr lang="en-US" sz="3600" dirty="0" smtClean="0">
              <a:latin typeface="Times New Roman" charset="0"/>
              <a:ea typeface="Times New Roman" charset="0"/>
              <a:cs typeface="Times New Roman" charset="0"/>
            </a:endParaRPr>
          </a:p>
          <a:p>
            <a:pPr algn="just"/>
            <a:endParaRPr lang="en-US" sz="3600" dirty="0">
              <a:latin typeface="Times New Roman" charset="0"/>
              <a:ea typeface="Times New Roman" charset="0"/>
              <a:cs typeface="Times New Roman" charset="0"/>
            </a:endParaRPr>
          </a:p>
          <a:p>
            <a:pPr algn="just"/>
            <a:endParaRPr lang="en-US" sz="3600" dirty="0" smtClean="0">
              <a:latin typeface="Times New Roman" charset="0"/>
              <a:ea typeface="Times New Roman" charset="0"/>
              <a:cs typeface="Times New Roman" charset="0"/>
            </a:endParaRPr>
          </a:p>
          <a:p>
            <a:pPr algn="just"/>
            <a:endParaRPr lang="en-US" sz="3600" dirty="0">
              <a:latin typeface="Times New Roman" charset="0"/>
              <a:ea typeface="Times New Roman" charset="0"/>
              <a:cs typeface="Times New Roman" charset="0"/>
            </a:endParaRPr>
          </a:p>
          <a:p>
            <a:pPr algn="just"/>
            <a:endParaRPr lang="en-US" sz="3600" dirty="0" smtClean="0">
              <a:latin typeface="Times New Roman" charset="0"/>
              <a:ea typeface="Times New Roman" charset="0"/>
              <a:cs typeface="Times New Roman" charset="0"/>
            </a:endParaRPr>
          </a:p>
          <a:p>
            <a:pPr algn="just"/>
            <a:endParaRPr lang="en-US" sz="3600" dirty="0" smtClean="0">
              <a:latin typeface="Times New Roman" charset="0"/>
              <a:ea typeface="Times New Roman" charset="0"/>
              <a:cs typeface="Times New Roman" charset="0"/>
            </a:endParaRPr>
          </a:p>
          <a:p>
            <a:pPr algn="just"/>
            <a:endParaRPr lang="en-US" sz="3600" dirty="0">
              <a:latin typeface="Times New Roman" charset="0"/>
              <a:ea typeface="Times New Roman" charset="0"/>
              <a:cs typeface="Times New Roman" charset="0"/>
            </a:endParaRPr>
          </a:p>
          <a:p>
            <a:pPr algn="just"/>
            <a:r>
              <a:rPr lang="en-US" sz="3600" dirty="0" smtClean="0">
                <a:latin typeface="Times New Roman" charset="0"/>
                <a:ea typeface="Times New Roman" charset="0"/>
                <a:cs typeface="Times New Roman" charset="0"/>
              </a:rPr>
              <a:t>A</a:t>
            </a:r>
            <a:r>
              <a:rPr lang="en-US" sz="3600" dirty="0">
                <a:latin typeface="Times New Roman" charset="0"/>
                <a:ea typeface="Times New Roman" charset="0"/>
                <a:cs typeface="Times New Roman" charset="0"/>
              </a:rPr>
              <a:t>: Example of Control patient. A1: Whole Retina </a:t>
            </a:r>
            <a:r>
              <a:rPr lang="en-US" sz="3600" dirty="0" err="1">
                <a:latin typeface="Times New Roman" charset="0"/>
                <a:ea typeface="Times New Roman" charset="0"/>
                <a:cs typeface="Times New Roman" charset="0"/>
              </a:rPr>
              <a:t>En</a:t>
            </a:r>
            <a:r>
              <a:rPr lang="en-US" sz="3600" dirty="0">
                <a:latin typeface="Times New Roman" charset="0"/>
                <a:ea typeface="Times New Roman" charset="0"/>
                <a:cs typeface="Times New Roman" charset="0"/>
              </a:rPr>
              <a:t> Face OCTA. A2: Whole Retina CPD analysis. A3: Foveal Avascular Zone area analysis. A4: </a:t>
            </a:r>
            <a:r>
              <a:rPr lang="en-US" sz="3600" dirty="0" err="1">
                <a:latin typeface="Times New Roman" charset="0"/>
                <a:ea typeface="Times New Roman" charset="0"/>
                <a:cs typeface="Times New Roman" charset="0"/>
              </a:rPr>
              <a:t>Choriocapillaris</a:t>
            </a:r>
            <a:r>
              <a:rPr lang="en-US" sz="3600" dirty="0">
                <a:latin typeface="Times New Roman" charset="0"/>
                <a:ea typeface="Times New Roman" charset="0"/>
                <a:cs typeface="Times New Roman" charset="0"/>
              </a:rPr>
              <a:t> Flow density. </a:t>
            </a:r>
          </a:p>
          <a:p>
            <a:pPr algn="just"/>
            <a:r>
              <a:rPr lang="en-US" sz="3600" dirty="0">
                <a:latin typeface="Times New Roman" charset="0"/>
                <a:ea typeface="Times New Roman" charset="0"/>
                <a:cs typeface="Times New Roman" charset="0"/>
              </a:rPr>
              <a:t>B: Example of Diabetic patient without retinopathy. B1: Whole Retina </a:t>
            </a:r>
            <a:r>
              <a:rPr lang="en-US" sz="3600" dirty="0" err="1">
                <a:latin typeface="Times New Roman" charset="0"/>
                <a:ea typeface="Times New Roman" charset="0"/>
                <a:cs typeface="Times New Roman" charset="0"/>
              </a:rPr>
              <a:t>En</a:t>
            </a:r>
            <a:r>
              <a:rPr lang="en-US" sz="3600" dirty="0">
                <a:latin typeface="Times New Roman" charset="0"/>
                <a:ea typeface="Times New Roman" charset="0"/>
                <a:cs typeface="Times New Roman" charset="0"/>
              </a:rPr>
              <a:t> Face OCTA. B2: Whole Retina CPD analysis. B3: Foveal Avascular Zone area analysis. B4: </a:t>
            </a:r>
            <a:r>
              <a:rPr lang="en-US" sz="3600" dirty="0" err="1">
                <a:latin typeface="Times New Roman" charset="0"/>
                <a:ea typeface="Times New Roman" charset="0"/>
                <a:cs typeface="Times New Roman" charset="0"/>
              </a:rPr>
              <a:t>Choriocapillaris</a:t>
            </a:r>
            <a:r>
              <a:rPr lang="en-US" sz="3600" dirty="0">
                <a:latin typeface="Times New Roman" charset="0"/>
                <a:ea typeface="Times New Roman" charset="0"/>
                <a:cs typeface="Times New Roman" charset="0"/>
              </a:rPr>
              <a:t> Flow density. </a:t>
            </a:r>
          </a:p>
          <a:p>
            <a:pPr algn="just"/>
            <a:r>
              <a:rPr lang="en-US" sz="3600" dirty="0">
                <a:latin typeface="Times New Roman" charset="0"/>
                <a:ea typeface="Times New Roman" charset="0"/>
                <a:cs typeface="Times New Roman" charset="0"/>
              </a:rPr>
              <a:t>C: Example of Non proliferative Diabetic Retinopathy patient. C1: Whole Retina </a:t>
            </a:r>
            <a:r>
              <a:rPr lang="en-US" sz="3600" dirty="0" err="1">
                <a:latin typeface="Times New Roman" charset="0"/>
                <a:ea typeface="Times New Roman" charset="0"/>
                <a:cs typeface="Times New Roman" charset="0"/>
              </a:rPr>
              <a:t>En</a:t>
            </a:r>
            <a:r>
              <a:rPr lang="en-US" sz="3600" dirty="0">
                <a:latin typeface="Times New Roman" charset="0"/>
                <a:ea typeface="Times New Roman" charset="0"/>
                <a:cs typeface="Times New Roman" charset="0"/>
              </a:rPr>
              <a:t> Face OCTA. C2: Whole Retina CPD analysis. C3: Foveal Avascular Zone area analysis. C4: </a:t>
            </a:r>
            <a:r>
              <a:rPr lang="en-US" sz="3600" dirty="0" err="1">
                <a:latin typeface="Times New Roman" charset="0"/>
                <a:ea typeface="Times New Roman" charset="0"/>
                <a:cs typeface="Times New Roman" charset="0"/>
              </a:rPr>
              <a:t>Choriocapillaris</a:t>
            </a:r>
            <a:r>
              <a:rPr lang="en-US" sz="3600" dirty="0">
                <a:latin typeface="Times New Roman" charset="0"/>
                <a:ea typeface="Times New Roman" charset="0"/>
                <a:cs typeface="Times New Roman" charset="0"/>
              </a:rPr>
              <a:t> Flow density. </a:t>
            </a:r>
          </a:p>
          <a:p>
            <a:pPr algn="just"/>
            <a:r>
              <a:rPr lang="en-US" sz="3600" dirty="0">
                <a:latin typeface="Times New Roman" charset="0"/>
                <a:ea typeface="Times New Roman" charset="0"/>
                <a:cs typeface="Times New Roman" charset="0"/>
              </a:rPr>
              <a:t>D: Example of Proliferative Diabetic Retinopathy. D1: Whole Retina </a:t>
            </a:r>
            <a:r>
              <a:rPr lang="en-US" sz="3600" dirty="0" err="1">
                <a:latin typeface="Times New Roman" charset="0"/>
                <a:ea typeface="Times New Roman" charset="0"/>
                <a:cs typeface="Times New Roman" charset="0"/>
              </a:rPr>
              <a:t>En</a:t>
            </a:r>
            <a:r>
              <a:rPr lang="en-US" sz="3600" dirty="0">
                <a:latin typeface="Times New Roman" charset="0"/>
                <a:ea typeface="Times New Roman" charset="0"/>
                <a:cs typeface="Times New Roman" charset="0"/>
              </a:rPr>
              <a:t> Face OCTA. D2: Whole Retina CPD analysis. D3: Foveal Avascular Zone area analysis. D4: </a:t>
            </a:r>
            <a:r>
              <a:rPr lang="en-US" sz="3600" dirty="0" err="1">
                <a:latin typeface="Times New Roman" charset="0"/>
                <a:ea typeface="Times New Roman" charset="0"/>
                <a:cs typeface="Times New Roman" charset="0"/>
              </a:rPr>
              <a:t>Choriocapillaris</a:t>
            </a:r>
            <a:r>
              <a:rPr lang="en-US" sz="3600" dirty="0">
                <a:latin typeface="Times New Roman" charset="0"/>
                <a:ea typeface="Times New Roman" charset="0"/>
                <a:cs typeface="Times New Roman" charset="0"/>
              </a:rPr>
              <a:t> Flow </a:t>
            </a:r>
            <a:r>
              <a:rPr lang="en-US" sz="3600" dirty="0" smtClean="0">
                <a:latin typeface="Times New Roman" charset="0"/>
                <a:ea typeface="Times New Roman" charset="0"/>
                <a:cs typeface="Times New Roman" charset="0"/>
              </a:rPr>
              <a:t>density</a:t>
            </a:r>
          </a:p>
          <a:p>
            <a:pPr algn="just"/>
            <a:endParaRPr lang="en-US" sz="3600" dirty="0" smtClean="0">
              <a:latin typeface="Times New Roman" charset="0"/>
              <a:ea typeface="Times New Roman" charset="0"/>
              <a:cs typeface="Times New Roman" charset="0"/>
            </a:endParaRPr>
          </a:p>
          <a:p>
            <a:pPr algn="ctr"/>
            <a:r>
              <a:rPr lang="en-US" sz="6600" b="1" dirty="0" smtClean="0">
                <a:latin typeface="Times New Roman" charset="0"/>
                <a:ea typeface="Times New Roman" charset="0"/>
                <a:cs typeface="Times New Roman" charset="0"/>
              </a:rPr>
              <a:t>ACKNOWLEDGMENT</a:t>
            </a:r>
            <a:endParaRPr lang="en-US" sz="4000" b="1" dirty="0">
              <a:latin typeface="Times New Roman" charset="0"/>
              <a:ea typeface="Times New Roman" charset="0"/>
              <a:cs typeface="Times New Roman" charset="0"/>
            </a:endParaRPr>
          </a:p>
          <a:p>
            <a:endParaRPr lang="en-US" sz="6000" dirty="0" smtClean="0">
              <a:latin typeface="Times New Roman" charset="0"/>
              <a:ea typeface="Times New Roman" charset="0"/>
              <a:cs typeface="Times New Roman" charset="0"/>
            </a:endParaRPr>
          </a:p>
          <a:p>
            <a:r>
              <a:rPr lang="en-US" sz="3600" dirty="0" smtClean="0">
                <a:latin typeface="Times New Roman" charset="0"/>
                <a:ea typeface="Times New Roman" charset="0"/>
                <a:cs typeface="Times New Roman" charset="0"/>
              </a:rPr>
              <a:t>This study was presented in the 2018 ARVO meeting and published in the British Journal of Ophthalmology </a:t>
            </a:r>
            <a:r>
              <a:rPr lang="en-US" sz="3600" dirty="0">
                <a:hlinkClick r:id="rId2"/>
              </a:rPr>
              <a:t>http://</a:t>
            </a:r>
            <a:r>
              <a:rPr lang="en-US" sz="3600" dirty="0" smtClean="0">
                <a:hlinkClick r:id="rId2"/>
              </a:rPr>
              <a:t>dx.doi.org/10.1136/bjophthalmol-2018-311903</a:t>
            </a:r>
            <a:endParaRPr lang="en-US" sz="3600" dirty="0" smtClean="0"/>
          </a:p>
          <a:p>
            <a:pPr lvl="1"/>
            <a:endParaRPr lang="en-US" sz="3200" dirty="0" smtClean="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pPr lvl="1"/>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en-US" sz="6000" dirty="0">
              <a:latin typeface="Times New Roman" charset="0"/>
              <a:ea typeface="Times New Roman" charset="0"/>
              <a:cs typeface="Times New Roman" charset="0"/>
            </a:endParaRPr>
          </a:p>
          <a:p>
            <a:endParaRPr lang="pt-BR" sz="6000" dirty="0">
              <a:latin typeface="Times New Roman" charset="0"/>
              <a:ea typeface="Times New Roman" charset="0"/>
              <a:cs typeface="Times New Roman" charset="0"/>
            </a:endParaRPr>
          </a:p>
          <a:p>
            <a:endParaRPr lang="en-US" sz="5400" dirty="0"/>
          </a:p>
        </p:txBody>
      </p:sp>
      <p:cxnSp>
        <p:nvCxnSpPr>
          <p:cNvPr id="7" name="Conector Reto 6"/>
          <p:cNvCxnSpPr/>
          <p:nvPr/>
        </p:nvCxnSpPr>
        <p:spPr>
          <a:xfrm flipV="1">
            <a:off x="357809" y="8092152"/>
            <a:ext cx="15465726" cy="12823"/>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357809" y="13625406"/>
            <a:ext cx="15360572" cy="39761"/>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329" y="12665313"/>
            <a:ext cx="15723423" cy="15350956"/>
          </a:xfrm>
          <a:prstGeom prst="rect">
            <a:avLst/>
          </a:prstGeom>
        </p:spPr>
      </p:pic>
      <p:cxnSp>
        <p:nvCxnSpPr>
          <p:cNvPr id="14" name="Conector Reto 13"/>
          <p:cNvCxnSpPr/>
          <p:nvPr/>
        </p:nvCxnSpPr>
        <p:spPr>
          <a:xfrm>
            <a:off x="465756" y="21660671"/>
            <a:ext cx="15144677" cy="6199"/>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16199644" y="8104122"/>
            <a:ext cx="15144677" cy="6199"/>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Image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09" y="33025784"/>
            <a:ext cx="15752597" cy="6971885"/>
          </a:xfrm>
          <a:prstGeom prst="rect">
            <a:avLst/>
          </a:prstGeom>
        </p:spPr>
      </p:pic>
      <p:cxnSp>
        <p:nvCxnSpPr>
          <p:cNvPr id="20" name="Conector Reto 19"/>
          <p:cNvCxnSpPr/>
          <p:nvPr/>
        </p:nvCxnSpPr>
        <p:spPr>
          <a:xfrm>
            <a:off x="16607428" y="36310963"/>
            <a:ext cx="15144677" cy="6199"/>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16529942" y="38526807"/>
            <a:ext cx="15557721" cy="4207755"/>
          </a:xfrm>
          <a:prstGeom prst="rect">
            <a:avLst/>
          </a:prstGeom>
          <a:noFill/>
        </p:spPr>
        <p:txBody>
          <a:bodyPr wrap="none" rtlCol="0">
            <a:spAutoFit/>
          </a:bodyPr>
          <a:lstStyle/>
          <a:p>
            <a:pPr marL="0" lvl="1"/>
            <a:r>
              <a:rPr lang="en-US" sz="3200" dirty="0">
                <a:latin typeface="Times New Roman" charset="0"/>
                <a:ea typeface="Times New Roman" charset="0"/>
                <a:cs typeface="Times New Roman" charset="0"/>
              </a:rPr>
              <a:t>RPS received grants and personal fees from Regeneron, Genentech/Roche, Apellis, Optos, </a:t>
            </a:r>
            <a:endParaRPr lang="en-US" sz="3200" dirty="0" smtClean="0">
              <a:latin typeface="Times New Roman" charset="0"/>
              <a:ea typeface="Times New Roman" charset="0"/>
              <a:cs typeface="Times New Roman" charset="0"/>
            </a:endParaRPr>
          </a:p>
          <a:p>
            <a:pPr marL="0" lvl="1"/>
            <a:r>
              <a:rPr lang="en-US" sz="3200" dirty="0" smtClean="0">
                <a:latin typeface="Times New Roman" charset="0"/>
                <a:ea typeface="Times New Roman" charset="0"/>
                <a:cs typeface="Times New Roman" charset="0"/>
              </a:rPr>
              <a:t>Zeiss</a:t>
            </a:r>
            <a:r>
              <a:rPr lang="en-US" sz="3200" dirty="0">
                <a:latin typeface="Times New Roman" charset="0"/>
                <a:ea typeface="Times New Roman" charset="0"/>
                <a:cs typeface="Times New Roman" charset="0"/>
              </a:rPr>
              <a:t>, Biogen and Alcon/Novartis outside the submitted work. </a:t>
            </a:r>
            <a:endParaRPr lang="en-US" sz="3200" dirty="0" smtClean="0">
              <a:latin typeface="Times New Roman" charset="0"/>
              <a:ea typeface="Times New Roman" charset="0"/>
              <a:cs typeface="Times New Roman" charset="0"/>
            </a:endParaRPr>
          </a:p>
          <a:p>
            <a:pPr marL="0" lvl="1"/>
            <a:r>
              <a:rPr lang="en-US" sz="3200" dirty="0" smtClean="0">
                <a:latin typeface="Times New Roman" charset="0"/>
                <a:ea typeface="Times New Roman" charset="0"/>
                <a:cs typeface="Times New Roman" charset="0"/>
              </a:rPr>
              <a:t>JPE </a:t>
            </a:r>
            <a:r>
              <a:rPr lang="en-US" sz="3200" dirty="0">
                <a:latin typeface="Times New Roman" charset="0"/>
                <a:ea typeface="Times New Roman" charset="0"/>
                <a:cs typeface="Times New Roman" charset="0"/>
              </a:rPr>
              <a:t>received grants and personal fees from Regeneron, </a:t>
            </a:r>
            <a:r>
              <a:rPr lang="en-US" sz="3200" dirty="0" err="1">
                <a:latin typeface="Times New Roman" charset="0"/>
                <a:ea typeface="Times New Roman" charset="0"/>
                <a:cs typeface="Times New Roman" charset="0"/>
              </a:rPr>
              <a:t>Thrombogenics</a:t>
            </a:r>
            <a:r>
              <a:rPr lang="en-US" sz="3200" dirty="0">
                <a:latin typeface="Times New Roman" charset="0"/>
                <a:ea typeface="Times New Roman" charset="0"/>
                <a:cs typeface="Times New Roman" charset="0"/>
              </a:rPr>
              <a:t> and Alcon/Novartis; </a:t>
            </a:r>
            <a:endParaRPr lang="en-US" sz="3200" dirty="0" smtClean="0">
              <a:latin typeface="Times New Roman" charset="0"/>
              <a:ea typeface="Times New Roman" charset="0"/>
              <a:cs typeface="Times New Roman" charset="0"/>
            </a:endParaRPr>
          </a:p>
          <a:p>
            <a:pPr marL="0" lvl="1"/>
            <a:r>
              <a:rPr lang="en-US" sz="3200" dirty="0" smtClean="0">
                <a:latin typeface="Times New Roman" charset="0"/>
                <a:ea typeface="Times New Roman" charset="0"/>
                <a:cs typeface="Times New Roman" charset="0"/>
              </a:rPr>
              <a:t>royalties </a:t>
            </a:r>
            <a:r>
              <a:rPr lang="en-US" sz="3200" dirty="0">
                <a:latin typeface="Times New Roman" charset="0"/>
                <a:ea typeface="Times New Roman" charset="0"/>
                <a:cs typeface="Times New Roman" charset="0"/>
              </a:rPr>
              <a:t>from Leica/</a:t>
            </a:r>
            <a:r>
              <a:rPr lang="en-US" sz="3200" dirty="0" err="1">
                <a:latin typeface="Times New Roman" charset="0"/>
                <a:ea typeface="Times New Roman" charset="0"/>
                <a:cs typeface="Times New Roman" charset="0"/>
              </a:rPr>
              <a:t>Bioptigen</a:t>
            </a:r>
            <a:r>
              <a:rPr lang="en-US" sz="3200" dirty="0">
                <a:latin typeface="Times New Roman" charset="0"/>
                <a:ea typeface="Times New Roman" charset="0"/>
                <a:cs typeface="Times New Roman" charset="0"/>
              </a:rPr>
              <a:t> outside the submitted work. AVR received personal fees from </a:t>
            </a:r>
            <a:endParaRPr lang="en-US" sz="3200" dirty="0" smtClean="0">
              <a:latin typeface="Times New Roman" charset="0"/>
              <a:ea typeface="Times New Roman" charset="0"/>
              <a:cs typeface="Times New Roman" charset="0"/>
            </a:endParaRPr>
          </a:p>
          <a:p>
            <a:pPr marL="0" lvl="1"/>
            <a:r>
              <a:rPr lang="en-US" sz="3200" dirty="0" smtClean="0">
                <a:latin typeface="Times New Roman" charset="0"/>
                <a:ea typeface="Times New Roman" charset="0"/>
                <a:cs typeface="Times New Roman" charset="0"/>
              </a:rPr>
              <a:t>Allergan</a:t>
            </a:r>
            <a:r>
              <a:rPr lang="en-US" sz="3200" dirty="0">
                <a:latin typeface="Times New Roman" charset="0"/>
                <a:ea typeface="Times New Roman" charset="0"/>
                <a:cs typeface="Times New Roman" charset="0"/>
              </a:rPr>
              <a:t>, Zeiss and Alcon/Novartis outside the submitted work. SS received grants and </a:t>
            </a:r>
            <a:endParaRPr lang="en-US" sz="3200" dirty="0" smtClean="0">
              <a:latin typeface="Times New Roman" charset="0"/>
              <a:ea typeface="Times New Roman" charset="0"/>
              <a:cs typeface="Times New Roman" charset="0"/>
            </a:endParaRPr>
          </a:p>
          <a:p>
            <a:pPr marL="0" lvl="1"/>
            <a:r>
              <a:rPr lang="en-US" sz="3200" dirty="0" smtClean="0">
                <a:latin typeface="Times New Roman" charset="0"/>
                <a:ea typeface="Times New Roman" charset="0"/>
                <a:cs typeface="Times New Roman" charset="0"/>
              </a:rPr>
              <a:t>personal </a:t>
            </a:r>
            <a:r>
              <a:rPr lang="en-US" sz="3200" dirty="0">
                <a:latin typeface="Times New Roman" charset="0"/>
                <a:ea typeface="Times New Roman" charset="0"/>
                <a:cs typeface="Times New Roman" charset="0"/>
              </a:rPr>
              <a:t>fees from Allergan and </a:t>
            </a:r>
            <a:r>
              <a:rPr lang="en-US" sz="3200" dirty="0" err="1">
                <a:latin typeface="Times New Roman" charset="0"/>
                <a:ea typeface="Times New Roman" charset="0"/>
                <a:cs typeface="Times New Roman" charset="0"/>
              </a:rPr>
              <a:t>Mallingcrofdt</a:t>
            </a:r>
            <a:r>
              <a:rPr lang="en-US" sz="3200" dirty="0">
                <a:latin typeface="Times New Roman" charset="0"/>
                <a:ea typeface="Times New Roman" charset="0"/>
                <a:cs typeface="Times New Roman" charset="0"/>
              </a:rPr>
              <a:t> outside the submitted work</a:t>
            </a:r>
            <a:r>
              <a:rPr lang="en-US" sz="3600" dirty="0">
                <a:latin typeface="Times New Roman" charset="0"/>
                <a:ea typeface="Times New Roman" charset="0"/>
                <a:cs typeface="Times New Roman" charset="0"/>
              </a:rPr>
              <a:t>.</a:t>
            </a:r>
          </a:p>
          <a:p>
            <a:endParaRPr lang="pt-BR" dirty="0"/>
          </a:p>
        </p:txBody>
      </p:sp>
      <p:pic>
        <p:nvPicPr>
          <p:cNvPr id="23" name="Imagem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756" y="594967"/>
            <a:ext cx="2832100" cy="2870200"/>
          </a:xfrm>
          <a:prstGeom prst="rect">
            <a:avLst/>
          </a:prstGeom>
        </p:spPr>
      </p:pic>
      <p:pic>
        <p:nvPicPr>
          <p:cNvPr id="24" name="Imagem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63896" y="202503"/>
            <a:ext cx="4089400" cy="4089400"/>
          </a:xfrm>
          <a:prstGeom prst="rect">
            <a:avLst/>
          </a:prstGeom>
        </p:spPr>
      </p:pic>
    </p:spTree>
    <p:extLst>
      <p:ext uri="{BB962C8B-B14F-4D97-AF65-F5344CB8AC3E}">
        <p14:creationId xmlns:p14="http://schemas.microsoft.com/office/powerpoint/2010/main" val="792306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778</Words>
  <Application>Microsoft Macintosh PowerPoint</Application>
  <PresentationFormat>Personalizar</PresentationFormat>
  <Paragraphs>138</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Calibri</vt:lpstr>
      <vt:lpstr>Calibri Light</vt:lpstr>
      <vt:lpstr>Times New Roman</vt:lpstr>
      <vt:lpstr>Arial</vt:lpstr>
      <vt:lpstr>Tema do Office</vt:lpstr>
      <vt:lpstr>Choriocapillaris And Retinal Vascular Plexus Density Of Diabetic Eyes Using Split-spectrum Amplitude Decorrelation Spectral Domain Optical Coherence Tomography Angiography</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Choriocapillaris And Retinal Vascular Plexus Density Of Diabetic Eyes Using Split-spectrum Amplitude Decorrelation Spectral Domain Optical Coherence Tomography Angiography</dc:title>
  <dc:creator>Felipe Conti</dc:creator>
  <cp:lastModifiedBy>Felipe Conti</cp:lastModifiedBy>
  <cp:revision>10</cp:revision>
  <dcterms:created xsi:type="dcterms:W3CDTF">2018-09-15T12:57:56Z</dcterms:created>
  <dcterms:modified xsi:type="dcterms:W3CDTF">2018-09-16T14:08:51Z</dcterms:modified>
</cp:coreProperties>
</file>