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pt-BR"/>
    </a:defPPr>
    <a:lvl1pPr algn="l" defTabSz="4319921" rtl="0" fontAlgn="base">
      <a:spcBef>
        <a:spcPct val="0"/>
      </a:spcBef>
      <a:spcAft>
        <a:spcPct val="0"/>
      </a:spcAft>
      <a:defRPr sz="8595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1pPr>
    <a:lvl2pPr marL="1455130" algn="l" defTabSz="4319921" rtl="0" fontAlgn="base">
      <a:spcBef>
        <a:spcPct val="0"/>
      </a:spcBef>
      <a:spcAft>
        <a:spcPct val="0"/>
      </a:spcAft>
      <a:defRPr sz="8595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2pPr>
    <a:lvl3pPr marL="2910263" algn="l" defTabSz="4319921" rtl="0" fontAlgn="base">
      <a:spcBef>
        <a:spcPct val="0"/>
      </a:spcBef>
      <a:spcAft>
        <a:spcPct val="0"/>
      </a:spcAft>
      <a:defRPr sz="8595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3pPr>
    <a:lvl4pPr marL="4365393" algn="l" defTabSz="4319921" rtl="0" fontAlgn="base">
      <a:spcBef>
        <a:spcPct val="0"/>
      </a:spcBef>
      <a:spcAft>
        <a:spcPct val="0"/>
      </a:spcAft>
      <a:defRPr sz="8595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4pPr>
    <a:lvl5pPr marL="5820523" algn="l" defTabSz="4319921" rtl="0" fontAlgn="base">
      <a:spcBef>
        <a:spcPct val="0"/>
      </a:spcBef>
      <a:spcAft>
        <a:spcPct val="0"/>
      </a:spcAft>
      <a:defRPr sz="8595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5pPr>
    <a:lvl6pPr marL="7275652" algn="l" defTabSz="2910263" rtl="0" eaLnBrk="1" latinLnBrk="0" hangingPunct="1">
      <a:defRPr sz="8595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6pPr>
    <a:lvl7pPr marL="8730785" algn="l" defTabSz="2910263" rtl="0" eaLnBrk="1" latinLnBrk="0" hangingPunct="1">
      <a:defRPr sz="8595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7pPr>
    <a:lvl8pPr marL="10185915" algn="l" defTabSz="2910263" rtl="0" eaLnBrk="1" latinLnBrk="0" hangingPunct="1">
      <a:defRPr sz="8595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8pPr>
    <a:lvl9pPr marL="11641045" algn="l" defTabSz="2910263" rtl="0" eaLnBrk="1" latinLnBrk="0" hangingPunct="1">
      <a:defRPr sz="8595" kern="1200">
        <a:solidFill>
          <a:srgbClr val="000000"/>
        </a:solidFill>
        <a:latin typeface="Arial" charset="0"/>
        <a:ea typeface="+mn-ea"/>
        <a:cs typeface="Helvetica" pitchFamily="34" charset="0"/>
        <a:sym typeface="Georgia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BE5"/>
          </a:solidFill>
        </a:fill>
      </a:tcStyle>
    </a:wholeTbl>
    <a:band2H>
      <a:tcTxStyle/>
      <a:tcStyle>
        <a:tcBdr/>
        <a:fill>
          <a:solidFill>
            <a:srgbClr val="E9EE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ADC"/>
          </a:solidFill>
        </a:fill>
      </a:tcStyle>
    </a:wholeTbl>
    <a:band2H>
      <a:tcTxStyle/>
      <a:tcStyle>
        <a:tcBdr/>
        <a:fill>
          <a:solidFill>
            <a:srgbClr val="E8ED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CFE0"/>
          </a:solidFill>
        </a:fill>
      </a:tcStyle>
    </a:wholeTbl>
    <a:band2H>
      <a:tcTxStyle/>
      <a:tcStyle>
        <a:tcBdr/>
        <a:fill>
          <a:solidFill>
            <a:srgbClr val="F0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BE5"/>
          </a:solidFill>
        </a:fill>
      </a:tcStyle>
    </a:wholeTbl>
    <a:band2H>
      <a:tcTxStyle/>
      <a:tcStyle>
        <a:tcBdr/>
        <a:fill>
          <a:solidFill>
            <a:srgbClr val="E9EE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>
      <p:cViewPr>
        <p:scale>
          <a:sx n="30" d="100"/>
          <a:sy n="30" d="100"/>
        </p:scale>
        <p:origin x="16" y="-560"/>
      </p:cViewPr>
      <p:guideLst>
        <p:guide orient="horz" pos="13607"/>
        <p:guide pos="102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2144713" y="685800"/>
            <a:ext cx="2568575" cy="34290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Georgia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319921" rtl="0" eaLnBrk="0" fontAlgn="base" hangingPunct="0">
      <a:spcBef>
        <a:spcPct val="30000"/>
      </a:spcBef>
      <a:spcAft>
        <a:spcPct val="0"/>
      </a:spcAft>
      <a:defRPr sz="3820">
        <a:solidFill>
          <a:schemeClr val="tx1"/>
        </a:solidFill>
        <a:latin typeface="+mj-lt"/>
        <a:ea typeface="+mj-ea"/>
        <a:cs typeface="+mj-cs"/>
        <a:sym typeface="Georgia" pitchFamily="18" charset="0"/>
      </a:defRPr>
    </a:lvl1pPr>
    <a:lvl2pPr marL="2364586" indent="-909456" algn="l" defTabSz="4319921" rtl="0" eaLnBrk="0" fontAlgn="base" hangingPunct="0">
      <a:spcBef>
        <a:spcPct val="30000"/>
      </a:spcBef>
      <a:spcAft>
        <a:spcPct val="0"/>
      </a:spcAft>
      <a:defRPr sz="3820">
        <a:solidFill>
          <a:schemeClr val="tx1"/>
        </a:solidFill>
        <a:latin typeface="+mj-lt"/>
        <a:ea typeface="+mj-ea"/>
        <a:cs typeface="+mj-cs"/>
        <a:sym typeface="Georgia" pitchFamily="18" charset="0"/>
      </a:defRPr>
    </a:lvl2pPr>
    <a:lvl3pPr marL="3637828" indent="-727565" algn="l" defTabSz="4319921" rtl="0" eaLnBrk="0" fontAlgn="base" hangingPunct="0">
      <a:spcBef>
        <a:spcPct val="30000"/>
      </a:spcBef>
      <a:spcAft>
        <a:spcPct val="0"/>
      </a:spcAft>
      <a:defRPr sz="3820">
        <a:solidFill>
          <a:schemeClr val="tx1"/>
        </a:solidFill>
        <a:latin typeface="+mj-lt"/>
        <a:ea typeface="+mj-ea"/>
        <a:cs typeface="+mj-cs"/>
        <a:sym typeface="Georgia" pitchFamily="18" charset="0"/>
      </a:defRPr>
    </a:lvl3pPr>
    <a:lvl4pPr marL="5092958" indent="-727565" algn="l" defTabSz="4319921" rtl="0" eaLnBrk="0" fontAlgn="base" hangingPunct="0">
      <a:spcBef>
        <a:spcPct val="30000"/>
      </a:spcBef>
      <a:spcAft>
        <a:spcPct val="0"/>
      </a:spcAft>
      <a:defRPr sz="3820">
        <a:solidFill>
          <a:schemeClr val="tx1"/>
        </a:solidFill>
        <a:latin typeface="+mj-lt"/>
        <a:ea typeface="+mj-ea"/>
        <a:cs typeface="+mj-cs"/>
        <a:sym typeface="Georgia" pitchFamily="18" charset="0"/>
      </a:defRPr>
    </a:lvl4pPr>
    <a:lvl5pPr marL="6548088" indent="-727565" algn="l" defTabSz="4319921" rtl="0" eaLnBrk="0" fontAlgn="base" hangingPunct="0">
      <a:spcBef>
        <a:spcPct val="30000"/>
      </a:spcBef>
      <a:spcAft>
        <a:spcPct val="0"/>
      </a:spcAft>
      <a:defRPr sz="3820">
        <a:solidFill>
          <a:schemeClr val="tx1"/>
        </a:solidFill>
        <a:latin typeface="+mj-lt"/>
        <a:ea typeface="+mj-ea"/>
        <a:cs typeface="+mj-cs"/>
        <a:sym typeface="Georgia" pitchFamily="18" charset="0"/>
      </a:defRPr>
    </a:lvl5pPr>
    <a:lvl6pPr indent="3637828" defTabSz="4320385" latinLnBrk="0">
      <a:defRPr sz="3820">
        <a:latin typeface="+mj-lt"/>
        <a:ea typeface="+mj-ea"/>
        <a:cs typeface="+mj-cs"/>
        <a:sym typeface="Georgia"/>
      </a:defRPr>
    </a:lvl6pPr>
    <a:lvl7pPr indent="4365393" defTabSz="4320385" latinLnBrk="0">
      <a:defRPr sz="3820">
        <a:latin typeface="+mj-lt"/>
        <a:ea typeface="+mj-ea"/>
        <a:cs typeface="+mj-cs"/>
        <a:sym typeface="Georgia"/>
      </a:defRPr>
    </a:lvl7pPr>
    <a:lvl8pPr indent="5092958" defTabSz="4320385" latinLnBrk="0">
      <a:defRPr sz="3820">
        <a:latin typeface="+mj-lt"/>
        <a:ea typeface="+mj-ea"/>
        <a:cs typeface="+mj-cs"/>
        <a:sym typeface="Georgia"/>
      </a:defRPr>
    </a:lvl8pPr>
    <a:lvl9pPr indent="5820523" defTabSz="4320385" latinLnBrk="0">
      <a:defRPr sz="3820">
        <a:latin typeface="+mj-lt"/>
        <a:ea typeface="+mj-ea"/>
        <a:cs typeface="+mj-cs"/>
        <a:sym typeface="Georgi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o Slide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2078-879F-408F-98F7-23751B1EB1A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o do Título"/>
          <p:cNvSpPr txBox="1">
            <a:spLocks noGrp="1"/>
          </p:cNvSpPr>
          <p:nvPr>
            <p:ph type="title"/>
          </p:nvPr>
        </p:nvSpPr>
        <p:spPr bwMode="auto">
          <a:xfrm>
            <a:off x="4851722" y="4848541"/>
            <a:ext cx="25923516" cy="1050934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>
                <a:sym typeface="Trebuchet MS" pitchFamily="34" charset="0"/>
              </a:rPr>
              <a:t>Texto do Título</a:t>
            </a:r>
          </a:p>
        </p:txBody>
      </p:sp>
      <p:sp>
        <p:nvSpPr>
          <p:cNvPr id="1027" name="Nível de Corpo Um…"/>
          <p:cNvSpPr txBox="1">
            <a:spLocks noGrp="1"/>
          </p:cNvSpPr>
          <p:nvPr>
            <p:ph type="body" idx="1"/>
          </p:nvPr>
        </p:nvSpPr>
        <p:spPr bwMode="auto">
          <a:xfrm>
            <a:off x="18084162" y="15357894"/>
            <a:ext cx="12691081" cy="2784274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>
                <a:sym typeface="Georgia" pitchFamily="18" charset="0"/>
              </a:rPr>
              <a:t>Nível de Corpo Um</a:t>
            </a:r>
          </a:p>
          <a:p>
            <a:pPr lvl="1"/>
            <a:r>
              <a:rPr lang="pt-BR">
                <a:sym typeface="Georgia" pitchFamily="18" charset="0"/>
              </a:rPr>
              <a:t>Nível de Corpo Dois</a:t>
            </a:r>
          </a:p>
          <a:p>
            <a:pPr lvl="2"/>
            <a:r>
              <a:rPr lang="pt-BR">
                <a:sym typeface="Georgia" pitchFamily="18" charset="0"/>
              </a:rPr>
              <a:t>Nível de Corpo Três</a:t>
            </a:r>
          </a:p>
          <a:p>
            <a:pPr lvl="3"/>
            <a:r>
              <a:rPr lang="pt-BR">
                <a:sym typeface="Georgia" pitchFamily="18" charset="0"/>
              </a:rPr>
              <a:t>Nível de Corpo Quatro</a:t>
            </a:r>
          </a:p>
          <a:p>
            <a:pPr lvl="4"/>
            <a:r>
              <a:rPr lang="pt-BR">
                <a:sym typeface="Georgia" pitchFamily="18" charset="0"/>
              </a:rP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22194997" y="39704040"/>
            <a:ext cx="1026879" cy="67556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4287399" fontAlgn="auto" hangingPunct="0">
              <a:spcBef>
                <a:spcPts val="0"/>
              </a:spcBef>
              <a:spcAft>
                <a:spcPts val="0"/>
              </a:spcAft>
              <a:defRPr sz="3790" kern="0"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>
              <a:defRPr/>
            </a:pPr>
            <a:fld id="{E72747BD-649A-40F7-87A1-ABD1EC27056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17" b="1">
          <a:solidFill>
            <a:srgbClr val="146280"/>
          </a:solidFill>
          <a:latin typeface="Trebuchet MS"/>
          <a:ea typeface="Trebuchet MS"/>
          <a:cs typeface="Trebuchet MS"/>
          <a:sym typeface="Trebuchet MS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17" b="1">
          <a:solidFill>
            <a:srgbClr val="146280"/>
          </a:solidFill>
          <a:latin typeface="Trebuchet MS"/>
          <a:ea typeface="Trebuchet MS"/>
          <a:cs typeface="Trebuchet MS"/>
          <a:sym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17" b="1">
          <a:solidFill>
            <a:srgbClr val="146280"/>
          </a:solidFill>
          <a:latin typeface="Trebuchet MS"/>
          <a:ea typeface="Trebuchet MS"/>
          <a:cs typeface="Trebuchet MS"/>
          <a:sym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17" b="1">
          <a:solidFill>
            <a:srgbClr val="146280"/>
          </a:solidFill>
          <a:latin typeface="Trebuchet MS"/>
          <a:ea typeface="Trebuchet MS"/>
          <a:cs typeface="Trebuchet MS"/>
          <a:sym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17" b="1">
          <a:solidFill>
            <a:srgbClr val="146280"/>
          </a:solidFill>
          <a:latin typeface="Trebuchet MS"/>
          <a:ea typeface="Trebuchet MS"/>
          <a:cs typeface="Trebuchet MS"/>
          <a:sym typeface="Trebuchet MS" pitchFamily="34" charset="0"/>
        </a:defRPr>
      </a:lvl5pPr>
      <a:lvl6pPr marL="0" marR="0" indent="0" algn="ctr" defTabSz="28880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17" b="1" i="0" u="none" strike="noStrike" cap="none" spc="0" baseline="0">
          <a:ln>
            <a:noFill/>
          </a:ln>
          <a:solidFill>
            <a:srgbClr val="14628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28880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17" b="1" i="0" u="none" strike="noStrike" cap="none" spc="0" baseline="0">
          <a:ln>
            <a:noFill/>
          </a:ln>
          <a:solidFill>
            <a:srgbClr val="14628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28880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17" b="1" i="0" u="none" strike="noStrike" cap="none" spc="0" baseline="0">
          <a:ln>
            <a:noFill/>
          </a:ln>
          <a:solidFill>
            <a:srgbClr val="14628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28880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17" b="1" i="0" u="none" strike="noStrike" cap="none" spc="0" baseline="0">
          <a:ln>
            <a:noFill/>
          </a:ln>
          <a:solidFill>
            <a:srgbClr val="146280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1714774" indent="-1198338" algn="l" rtl="0" eaLnBrk="0" fontAlgn="base" hangingPunct="0">
        <a:spcBef>
          <a:spcPts val="1263"/>
        </a:spcBef>
        <a:spcAft>
          <a:spcPct val="0"/>
        </a:spcAft>
        <a:buClr>
          <a:srgbClr val="A04DA3"/>
        </a:buClr>
        <a:buSzPct val="100000"/>
        <a:buFont typeface="Georgia" pitchFamily="18" charset="0"/>
        <a:buChar char="•"/>
        <a:defRPr sz="12949">
          <a:solidFill>
            <a:srgbClr val="000000"/>
          </a:solidFill>
          <a:latin typeface="+mj-lt"/>
          <a:ea typeface="+mj-ea"/>
          <a:cs typeface="+mj-cs"/>
          <a:sym typeface="Georgia" pitchFamily="18" charset="0"/>
        </a:defRPr>
      </a:lvl1pPr>
      <a:lvl2pPr marL="3143754" indent="-1213378" algn="l" rtl="0" eaLnBrk="0" fontAlgn="base" hangingPunct="0">
        <a:spcBef>
          <a:spcPts val="1263"/>
        </a:spcBef>
        <a:spcAft>
          <a:spcPct val="0"/>
        </a:spcAft>
        <a:buClr>
          <a:srgbClr val="A04DA3"/>
        </a:buClr>
        <a:buSzPct val="100000"/>
        <a:buFont typeface="Georgia" pitchFamily="18" charset="0"/>
        <a:buChar char="▫"/>
        <a:defRPr sz="12949">
          <a:solidFill>
            <a:srgbClr val="000000"/>
          </a:solidFill>
          <a:latin typeface="+mj-lt"/>
          <a:ea typeface="+mj-ea"/>
          <a:cs typeface="+mj-cs"/>
          <a:sym typeface="Georgia" pitchFamily="18" charset="0"/>
        </a:defRPr>
      </a:lvl2pPr>
      <a:lvl3pPr marL="4472452" indent="-1168254" algn="l" rtl="0" eaLnBrk="0" fontAlgn="base" hangingPunct="0">
        <a:spcBef>
          <a:spcPts val="1263"/>
        </a:spcBef>
        <a:spcAft>
          <a:spcPct val="0"/>
        </a:spcAft>
        <a:buClr>
          <a:srgbClr val="A04DA3"/>
        </a:buClr>
        <a:buSzPct val="100000"/>
        <a:buFont typeface="Georgia" pitchFamily="18" charset="0"/>
        <a:buChar char="●"/>
        <a:defRPr sz="12949">
          <a:solidFill>
            <a:srgbClr val="000000"/>
          </a:solidFill>
          <a:latin typeface="+mj-lt"/>
          <a:ea typeface="+mj-ea"/>
          <a:cs typeface="+mj-cs"/>
          <a:sym typeface="Georgia" pitchFamily="18" charset="0"/>
        </a:defRPr>
      </a:lvl3pPr>
      <a:lvl4pPr marL="5756026" indent="-1168254" algn="l" rtl="0" eaLnBrk="0" fontAlgn="base" hangingPunct="0">
        <a:spcBef>
          <a:spcPts val="1263"/>
        </a:spcBef>
        <a:spcAft>
          <a:spcPct val="0"/>
        </a:spcAft>
        <a:buClr>
          <a:srgbClr val="A04DA3"/>
        </a:buClr>
        <a:buSzPct val="100000"/>
        <a:buFont typeface="Georgia" pitchFamily="18" charset="0"/>
        <a:buChar char="●"/>
        <a:defRPr sz="12949">
          <a:solidFill>
            <a:srgbClr val="000000"/>
          </a:solidFill>
          <a:latin typeface="+mj-lt"/>
          <a:ea typeface="+mj-ea"/>
          <a:cs typeface="+mj-cs"/>
          <a:sym typeface="Georgia" pitchFamily="18" charset="0"/>
        </a:defRPr>
      </a:lvl4pPr>
      <a:lvl5pPr marL="6829014" indent="-1168254" algn="l" rtl="0" eaLnBrk="0" fontAlgn="base" hangingPunct="0">
        <a:spcBef>
          <a:spcPts val="1263"/>
        </a:spcBef>
        <a:spcAft>
          <a:spcPct val="0"/>
        </a:spcAft>
        <a:buClr>
          <a:srgbClr val="A04DA3"/>
        </a:buClr>
        <a:buSzPct val="100000"/>
        <a:buFont typeface="Georgia" pitchFamily="18" charset="0"/>
        <a:buChar char="▫"/>
        <a:defRPr sz="12949">
          <a:solidFill>
            <a:srgbClr val="000000"/>
          </a:solidFill>
          <a:latin typeface="+mj-lt"/>
          <a:ea typeface="+mj-ea"/>
          <a:cs typeface="+mj-cs"/>
          <a:sym typeface="Georgia" pitchFamily="18" charset="0"/>
        </a:defRPr>
      </a:lvl5pPr>
      <a:lvl6pPr marL="7990758" marR="0" indent="-1302151" algn="l" defTabSz="2888041" rtl="0" latinLnBrk="0">
        <a:lnSpc>
          <a:spcPct val="100000"/>
        </a:lnSpc>
        <a:spcBef>
          <a:spcPts val="1263"/>
        </a:spcBef>
        <a:spcAft>
          <a:spcPts val="0"/>
        </a:spcAft>
        <a:buClr>
          <a:schemeClr val="accent3"/>
        </a:buClr>
        <a:buSzPct val="100000"/>
        <a:buFont typeface="Georgia"/>
        <a:buChar char="▫"/>
        <a:tabLst/>
        <a:defRPr sz="1294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6pPr>
      <a:lvl7pPr marL="9182543" marR="0" indent="-1464920" algn="l" defTabSz="2888041" rtl="0" latinLnBrk="0">
        <a:lnSpc>
          <a:spcPct val="100000"/>
        </a:lnSpc>
        <a:spcBef>
          <a:spcPts val="1263"/>
        </a:spcBef>
        <a:spcAft>
          <a:spcPts val="0"/>
        </a:spcAft>
        <a:buClr>
          <a:schemeClr val="accent3"/>
        </a:buClr>
        <a:buSzPct val="100000"/>
        <a:buFont typeface="Georgia"/>
        <a:buChar char="▫"/>
        <a:tabLst/>
        <a:defRPr sz="1294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7pPr>
      <a:lvl8pPr marL="10258982" marR="0" indent="-1598094" algn="l" defTabSz="2888041" rtl="0" latinLnBrk="0">
        <a:lnSpc>
          <a:spcPct val="100000"/>
        </a:lnSpc>
        <a:spcBef>
          <a:spcPts val="1263"/>
        </a:spcBef>
        <a:spcAft>
          <a:spcPts val="0"/>
        </a:spcAft>
        <a:buClr>
          <a:schemeClr val="accent3"/>
        </a:buClr>
        <a:buSzPct val="100000"/>
        <a:buFont typeface="Georgia"/>
        <a:buChar char="◦"/>
        <a:tabLst/>
        <a:defRPr sz="1294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8pPr>
      <a:lvl9pPr marL="11321222" marR="0" indent="-1674192" algn="l" defTabSz="2888041" rtl="0" latinLnBrk="0">
        <a:lnSpc>
          <a:spcPct val="100000"/>
        </a:lnSpc>
        <a:spcBef>
          <a:spcPts val="1263"/>
        </a:spcBef>
        <a:spcAft>
          <a:spcPts val="0"/>
        </a:spcAft>
        <a:buClr>
          <a:schemeClr val="accent3"/>
        </a:buClr>
        <a:buSzPct val="100000"/>
        <a:buFont typeface="Georgia"/>
        <a:buChar char="◦"/>
        <a:tabLst/>
        <a:defRPr sz="1294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r" defTabSz="4287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0" algn="r" defTabSz="4287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0" algn="r" defTabSz="4287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0" algn="r" defTabSz="4287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0" algn="r" defTabSz="4287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0" algn="r" defTabSz="4287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0" algn="r" defTabSz="4287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0" algn="r" defTabSz="4287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0" algn="r" defTabSz="428739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Agrupar"/>
          <p:cNvGrpSpPr>
            <a:grpSpLocks/>
          </p:cNvGrpSpPr>
          <p:nvPr/>
        </p:nvGrpSpPr>
        <p:grpSpPr bwMode="auto">
          <a:xfrm>
            <a:off x="7329885" y="1067806"/>
            <a:ext cx="22954099" cy="2371993"/>
            <a:chOff x="-9184" y="-701814"/>
            <a:chExt cx="7268541" cy="750583"/>
          </a:xfrm>
        </p:grpSpPr>
        <p:sp>
          <p:nvSpPr>
            <p:cNvPr id="4128" name="Retângulo"/>
            <p:cNvSpPr>
              <a:spLocks noChangeArrowheads="1"/>
            </p:cNvSpPr>
            <p:nvPr/>
          </p:nvSpPr>
          <p:spPr bwMode="auto">
            <a:xfrm>
              <a:off x="206840" y="-500256"/>
              <a:ext cx="6955814" cy="539446"/>
            </a:xfrm>
            <a:prstGeom prst="rect">
              <a:avLst/>
            </a:prstGeom>
            <a:solidFill>
              <a:srgbClr val="F2F2F2"/>
            </a:solidFill>
            <a:ln w="12700">
              <a:noFill/>
              <a:miter lim="400000"/>
              <a:headEnd/>
              <a:tailEnd/>
            </a:ln>
          </p:spPr>
          <p:txBody>
            <a:bodyPr lIns="144397" tIns="144397" rIns="144397" bIns="144397" anchor="ctr"/>
            <a:lstStyle/>
            <a:p>
              <a:pPr algn="ctr" hangingPunct="0"/>
              <a:endParaRPr lang="pt-BR" sz="5685" b="1">
                <a:solidFill>
                  <a:srgbClr val="146280"/>
                </a:solidFill>
                <a:sym typeface="Arial" charset="0"/>
              </a:endParaRPr>
            </a:p>
          </p:txBody>
        </p:sp>
        <p:sp>
          <p:nvSpPr>
            <p:cNvPr id="4129" name="Sarcoidose na órbita:  relato de caso"/>
            <p:cNvSpPr txBox="1">
              <a:spLocks noChangeArrowheads="1"/>
            </p:cNvSpPr>
            <p:nvPr/>
          </p:nvSpPr>
          <p:spPr bwMode="auto">
            <a:xfrm>
              <a:off x="-9184" y="-701814"/>
              <a:ext cx="7268541" cy="75058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144397" tIns="144397" rIns="144397" bIns="144397" anchor="ctr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pt-BR" sz="6317" b="1" dirty="0">
                  <a:solidFill>
                    <a:schemeClr val="tx1"/>
                  </a:solidFill>
                </a:rPr>
                <a:t>HEMATOMA RETROBULBAR – RELATO DE CASO</a:t>
              </a:r>
              <a:endParaRPr lang="pt-BR" sz="6317" dirty="0">
                <a:solidFill>
                  <a:schemeClr val="tx1"/>
                </a:solidFill>
              </a:endParaRPr>
            </a:p>
            <a:p>
              <a:pPr algn="ctr" hangingPunct="0"/>
              <a:endParaRPr lang="pt-BR" sz="6317" b="1" dirty="0">
                <a:solidFill>
                  <a:srgbClr val="146280"/>
                </a:solidFill>
                <a:sym typeface="Arial" charset="0"/>
              </a:endParaRPr>
            </a:p>
          </p:txBody>
        </p:sp>
      </p:grpSp>
      <p:sp>
        <p:nvSpPr>
          <p:cNvPr id="4098" name="L                    L     Luiza Assed de Souza, Larissa Viana Marques Neves, Martina Mansur Botelho, Ana Clara Vieira de Castro,  Ricardo Kanekadan, José Vital Filho"/>
          <p:cNvSpPr txBox="1">
            <a:spLocks noChangeArrowheads="1"/>
          </p:cNvSpPr>
          <p:nvPr/>
        </p:nvSpPr>
        <p:spPr bwMode="auto">
          <a:xfrm>
            <a:off x="8012081" y="4361332"/>
            <a:ext cx="21966507" cy="14580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144397" tIns="144397" rIns="144397" bIns="144397">
            <a:spAutoFit/>
          </a:bodyPr>
          <a:lstStyle/>
          <a:p>
            <a:pPr algn="ctr" hangingPunct="0"/>
            <a:r>
              <a:rPr lang="pt-BR" sz="3790" b="1" dirty="0">
                <a:solidFill>
                  <a:srgbClr val="404040"/>
                </a:solidFill>
                <a:sym typeface="Arial" charset="0"/>
              </a:rPr>
              <a:t>Livia de Andrade Freire¹, Lorena Botelho Vergara¹, Tais Siqueira Venâncio ¹, Guilherme Samomiya Motta ¹, Rafael de Farias Borges¹, José Vital Filho²</a:t>
            </a:r>
          </a:p>
        </p:txBody>
      </p:sp>
      <p:grpSp>
        <p:nvGrpSpPr>
          <p:cNvPr id="4099" name="Agrupar"/>
          <p:cNvGrpSpPr>
            <a:grpSpLocks/>
          </p:cNvGrpSpPr>
          <p:nvPr/>
        </p:nvGrpSpPr>
        <p:grpSpPr bwMode="auto">
          <a:xfrm>
            <a:off x="1018842" y="8079932"/>
            <a:ext cx="14239941" cy="1098070"/>
            <a:chOff x="-1" y="-1"/>
            <a:chExt cx="4507959" cy="347635"/>
          </a:xfrm>
        </p:grpSpPr>
        <p:sp>
          <p:nvSpPr>
            <p:cNvPr id="4126" name="Retângulo"/>
            <p:cNvSpPr>
              <a:spLocks noChangeArrowheads="1"/>
            </p:cNvSpPr>
            <p:nvPr/>
          </p:nvSpPr>
          <p:spPr bwMode="auto">
            <a:xfrm>
              <a:off x="-1" y="-1"/>
              <a:ext cx="4449175" cy="347635"/>
            </a:xfrm>
            <a:prstGeom prst="rect">
              <a:avLst/>
            </a:prstGeom>
            <a:solidFill>
              <a:srgbClr val="146280"/>
            </a:solidFill>
            <a:ln w="12700">
              <a:noFill/>
              <a:miter lim="400000"/>
              <a:headEnd/>
              <a:tailEnd/>
            </a:ln>
          </p:spPr>
          <p:txBody>
            <a:bodyPr lIns="144397" tIns="144397" rIns="144397" bIns="144397" anchor="ctr"/>
            <a:lstStyle/>
            <a:p>
              <a:pPr hangingPunct="0"/>
              <a:endParaRPr lang="pt-BR" sz="3474" b="1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4127" name="INTRODUÇÃO"/>
            <p:cNvSpPr txBox="1">
              <a:spLocks noChangeArrowheads="1"/>
            </p:cNvSpPr>
            <p:nvPr/>
          </p:nvSpPr>
          <p:spPr bwMode="auto">
            <a:xfrm>
              <a:off x="58783" y="39961"/>
              <a:ext cx="4449175" cy="267710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144397" tIns="144397" rIns="144397" bIns="144397" anchor="ctr">
              <a:spAutoFit/>
            </a:bodyPr>
            <a:lstStyle/>
            <a:p>
              <a:pPr hangingPunct="0"/>
              <a:r>
                <a:rPr lang="pt-BR" sz="3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Trebuchet MS" pitchFamily="34" charset="0"/>
                </a:rPr>
                <a:t>INTRODUÇÃO</a:t>
              </a:r>
            </a:p>
          </p:txBody>
        </p:sp>
      </p:grpSp>
      <p:sp>
        <p:nvSpPr>
          <p:cNvPr id="4100" name="A sarcoidose é uma doença inflamatória multissistêmica, crônica e granulomatosa de etiologia desconhecida que afeta o sistema respiratório, a pele e os olhos. Caracteriza-se por granulomas não caseosos e é mais comum em pessoas de origem afro-caribenha, "/>
          <p:cNvSpPr txBox="1">
            <a:spLocks noChangeArrowheads="1"/>
          </p:cNvSpPr>
          <p:nvPr/>
        </p:nvSpPr>
        <p:spPr bwMode="auto">
          <a:xfrm>
            <a:off x="901013" y="9177999"/>
            <a:ext cx="14289908" cy="72418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144397" tIns="144397" rIns="144397" bIns="144397">
            <a:spAutoFit/>
          </a:bodyPr>
          <a:lstStyle/>
          <a:p>
            <a:pPr algn="just" hangingPunct="0"/>
            <a:r>
              <a:rPr lang="pt-BR" sz="3474" b="1" dirty="0">
                <a:solidFill>
                  <a:schemeClr val="tx1"/>
                </a:solidFill>
                <a:sym typeface="Arial" charset="0"/>
              </a:rPr>
              <a:t>A hemorragia retrobulbar aguda é uma complicação rara observada após traumatismo orbital contuso. Pode resultar em perda visual permanente, a menos que o tratamento precoce seja instituído. A hemorragia orbitária é vista em vários locais, mais comumente associada a fraturas ou contusões perioculares. Também é descrita em associação à blefaroplastia e pode surgir por complicação decorrentes de anestesia </a:t>
            </a:r>
            <a:r>
              <a:rPr lang="pt-BR" sz="3474" b="1" dirty="0" err="1">
                <a:solidFill>
                  <a:schemeClr val="tx1"/>
                </a:solidFill>
                <a:sym typeface="Arial" charset="0"/>
              </a:rPr>
              <a:t>retrobulbar</a:t>
            </a:r>
            <a:r>
              <a:rPr lang="pt-BR" sz="3474" b="1" dirty="0">
                <a:solidFill>
                  <a:schemeClr val="tx1"/>
                </a:solidFill>
                <a:sym typeface="Arial" charset="0"/>
              </a:rPr>
              <a:t> ou periorbitais.  Outras causas são: associações anedóticas com distúrbios sanguíneos, como doença falciforme, deficiência de fator VII, disfunção plaquetária e deficiência de vitamina C. </a:t>
            </a:r>
          </a:p>
          <a:p>
            <a:pPr algn="just" hangingPunct="0"/>
            <a:r>
              <a:rPr lang="pt-BR" sz="3474" b="1" dirty="0">
                <a:solidFill>
                  <a:schemeClr val="tx1"/>
                </a:solidFill>
                <a:sym typeface="Arial" charset="0"/>
              </a:rPr>
              <a:t>Este relato de caso se refere a uma paciente atendida no Pronto Socorro oftalmológico do Hospital da Santa Casa de São Paulo e acompanhada no setor de Órbita deste mesmo serviço.</a:t>
            </a:r>
          </a:p>
        </p:txBody>
      </p:sp>
      <p:grpSp>
        <p:nvGrpSpPr>
          <p:cNvPr id="4101" name="Agrupar"/>
          <p:cNvGrpSpPr>
            <a:grpSpLocks/>
          </p:cNvGrpSpPr>
          <p:nvPr/>
        </p:nvGrpSpPr>
        <p:grpSpPr bwMode="auto">
          <a:xfrm>
            <a:off x="984960" y="16333894"/>
            <a:ext cx="14354043" cy="1098070"/>
            <a:chOff x="-1" y="-1"/>
            <a:chExt cx="4544841" cy="371301"/>
          </a:xfrm>
        </p:grpSpPr>
        <p:sp>
          <p:nvSpPr>
            <p:cNvPr id="4124" name="Retângulo"/>
            <p:cNvSpPr>
              <a:spLocks noChangeArrowheads="1"/>
            </p:cNvSpPr>
            <p:nvPr/>
          </p:nvSpPr>
          <p:spPr bwMode="auto">
            <a:xfrm>
              <a:off x="-1" y="-1"/>
              <a:ext cx="4500481" cy="371301"/>
            </a:xfrm>
            <a:prstGeom prst="rect">
              <a:avLst/>
            </a:prstGeom>
            <a:solidFill>
              <a:srgbClr val="146280"/>
            </a:solidFill>
            <a:ln w="12700">
              <a:noFill/>
              <a:miter lim="400000"/>
              <a:headEnd/>
              <a:tailEnd/>
            </a:ln>
          </p:spPr>
          <p:txBody>
            <a:bodyPr lIns="144397" tIns="144397" rIns="144397" bIns="144397" anchor="ctr"/>
            <a:lstStyle/>
            <a:p>
              <a:pPr hangingPunct="0"/>
              <a:endParaRPr lang="pt-BR" sz="3474" b="1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4125" name="RELATO DE CASO"/>
            <p:cNvSpPr txBox="1">
              <a:spLocks noChangeArrowheads="1"/>
            </p:cNvSpPr>
            <p:nvPr/>
          </p:nvSpPr>
          <p:spPr bwMode="auto">
            <a:xfrm>
              <a:off x="44121" y="36687"/>
              <a:ext cx="4500719" cy="279387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144397" tIns="144397" rIns="144397" bIns="144397" anchor="ctr">
              <a:spAutoFit/>
            </a:bodyPr>
            <a:lstStyle/>
            <a:p>
              <a:pPr hangingPunct="0"/>
              <a:r>
                <a:rPr lang="pt-BR" sz="3474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Trebuchet MS" pitchFamily="34" charset="0"/>
                </a:rPr>
                <a:t>RELATO DE CASO</a:t>
              </a:r>
            </a:p>
          </p:txBody>
        </p:sp>
      </p:grpSp>
      <p:sp>
        <p:nvSpPr>
          <p:cNvPr id="4103" name="Ao exame oftalmológico apresentava lesão nodular NA topografia de saco lacrimal DO olho direito, associado a edema palpebral superior (fig 1). No olho esquerdo não havia nenhuma alteração. COLOCAR NA ECTOSCOPIA NA TABELA…"/>
          <p:cNvSpPr txBox="1">
            <a:spLocks noChangeArrowheads="1"/>
          </p:cNvSpPr>
          <p:nvPr/>
        </p:nvSpPr>
        <p:spPr bwMode="auto">
          <a:xfrm>
            <a:off x="984960" y="17407223"/>
            <a:ext cx="14289904" cy="1219936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144397" tIns="144397" rIns="144397" bIns="144397">
            <a:spAutoFit/>
          </a:bodyPr>
          <a:lstStyle/>
          <a:p>
            <a:pPr algn="just"/>
            <a:r>
              <a:rPr lang="pt-BR" sz="3474" b="1" dirty="0"/>
              <a:t>Paciente feminina, 11 anos, procurou serviço de urgência oftalmológica do Hospital da Santa Casa de São Paulo com história de trauma crânioencefálico (TCE) durante prática de esporte há 4 dias. Evoluiu com protusão progressiva do olho esquerdo, indolor, associado a leve embaçamento da visão </a:t>
            </a:r>
            <a:r>
              <a:rPr lang="pt-BR" sz="3474" b="1" dirty="0" err="1"/>
              <a:t>ipsilateral</a:t>
            </a:r>
            <a:r>
              <a:rPr lang="pt-BR" sz="3474" b="1" dirty="0"/>
              <a:t>. Antecedentes pessoais: fez uso de levotiroxina por 6 meses há 1 ano. Ao exame: proptose e hipotropia do OE, acuidade visual: 0 logMAR OD e 0,1 logMAR OE, reflexos vermelho, fotomotor e consensual preservados, restrição em todas as </a:t>
            </a:r>
            <a:r>
              <a:rPr lang="pt-BR" sz="3474" b="1" dirty="0" err="1"/>
              <a:t>ducções</a:t>
            </a:r>
            <a:r>
              <a:rPr lang="pt-BR" sz="3474" b="1" dirty="0"/>
              <a:t> no estudo da motilidade ocular extrínseca do OE (foto 1). Biomicroscopia e exame de fundo de olho sem alterações. PIO 10 mmHg AO. Encontrava-se vigil, orientada, discreta anisocoria (E&gt;D). Foi solicitado tomografia de crânio que apresentou um processo expansivo medial ao globo ocular esquerdo exercendo efeito de massa (imagens 3 e 4), sugerindo hematoma retrorbitário</a:t>
            </a:r>
            <a:r>
              <a:rPr lang="pt-BR" sz="3474" b="1" i="1" dirty="0"/>
              <a:t>.</a:t>
            </a:r>
            <a:r>
              <a:rPr lang="pt-BR" sz="3474" b="1" dirty="0"/>
              <a:t> Foi prescrito prednisona oral e feito acompanhamento a cada 48h. Paciente evoluiu com regressão gradativa da proptose, melhora da acuidade visual e motilidade ocular extrínseca com 1 semana de tratamento (Foto 2).</a:t>
            </a:r>
          </a:p>
          <a:p>
            <a:pPr algn="just"/>
            <a:endParaRPr lang="pt-BR" sz="3790" dirty="0"/>
          </a:p>
          <a:p>
            <a:pPr algn="just" hangingPunct="0"/>
            <a:endParaRPr lang="pt-BR" sz="3790" dirty="0">
              <a:solidFill>
                <a:schemeClr val="tx1"/>
              </a:solidFill>
              <a:sym typeface="Arial" charset="0"/>
            </a:endParaRPr>
          </a:p>
          <a:p>
            <a:pPr algn="just" hangingPunct="0"/>
            <a:endParaRPr lang="pt-BR" sz="3790" dirty="0">
              <a:solidFill>
                <a:schemeClr val="tx1"/>
              </a:solidFill>
              <a:sym typeface="Arial" charset="0"/>
            </a:endParaRPr>
          </a:p>
        </p:txBody>
      </p:sp>
      <p:pic>
        <p:nvPicPr>
          <p:cNvPr id="4105" name="santa-casa-logo.gif" descr="santa-casa-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952" y="242190"/>
            <a:ext cx="6533246" cy="740568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0" name="COLOCAR AO LADO DE CADA NOME O NÚMERO SOBRESCRITO EX: numero 1 para luiza, larissa, martina e Ana , 2 para o Dr Ricardo e 3 para o Dr Vital…"/>
          <p:cNvSpPr txBox="1"/>
          <p:nvPr/>
        </p:nvSpPr>
        <p:spPr>
          <a:xfrm>
            <a:off x="7329885" y="5906502"/>
            <a:ext cx="27747485" cy="204132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144397" tIns="144397" rIns="144397" bIns="144397">
            <a:spAutoFit/>
          </a:bodyPr>
          <a:lstStyle/>
          <a:p>
            <a:pPr algn="just" hangingPunct="0"/>
            <a:r>
              <a:rPr lang="pt-BR" sz="3790" dirty="0">
                <a:ea typeface="Georgia" pitchFamily="18" charset="0"/>
                <a:cs typeface="Arial" charset="0"/>
              </a:rPr>
              <a:t>1) Residente do Departamento de Oftalmologia do Hospital da Santa Casa de Misericórdia de São Paulo</a:t>
            </a:r>
          </a:p>
          <a:p>
            <a:pPr algn="just" hangingPunct="0"/>
            <a:r>
              <a:rPr lang="pt-BR" sz="3790" dirty="0">
                <a:ea typeface="Georgia" pitchFamily="18" charset="0"/>
                <a:cs typeface="Arial" charset="0"/>
              </a:rPr>
              <a:t>2) Chefe do Serviço de Órbita do Hospital Santa Casa de Misericórdia de São Paulo.</a:t>
            </a:r>
          </a:p>
          <a:p>
            <a:pPr hangingPunct="0"/>
            <a:endParaRPr lang="pt-BR" sz="3790" dirty="0">
              <a:solidFill>
                <a:srgbClr val="D71A16"/>
              </a:solidFill>
              <a:latin typeface="Georgia" pitchFamily="18" charset="0"/>
              <a:ea typeface="Georgia" pitchFamily="18" charset="0"/>
              <a:cs typeface="Arial" charset="0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15819913" y="34476008"/>
            <a:ext cx="15242142" cy="954833"/>
          </a:xfrm>
          <a:prstGeom prst="rect">
            <a:avLst/>
          </a:prstGeom>
          <a:solidFill>
            <a:srgbClr val="146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hangingPunct="0"/>
            <a:r>
              <a:rPr lang="pt-BR" sz="3790" b="1" dirty="0">
                <a:solidFill>
                  <a:srgbClr val="FFFFFF"/>
                </a:solidFill>
                <a:latin typeface="Arial" charset="0"/>
                <a:cs typeface="Arial" charset="0"/>
              </a:rPr>
              <a:t>Referências Bibliográficas</a:t>
            </a:r>
          </a:p>
        </p:txBody>
      </p:sp>
      <p:sp>
        <p:nvSpPr>
          <p:cNvPr id="4116" name="Text Box 37"/>
          <p:cNvSpPr txBox="1">
            <a:spLocks noChangeArrowheads="1"/>
          </p:cNvSpPr>
          <p:nvPr/>
        </p:nvSpPr>
        <p:spPr bwMode="auto">
          <a:xfrm>
            <a:off x="15583345" y="35521637"/>
            <a:ext cx="15854248" cy="68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2010" indent="-722010" algn="just">
              <a:buAutoNum type="arabicPeriod"/>
            </a:pPr>
            <a:r>
              <a:rPr lang="en-US" sz="3158" dirty="0" err="1"/>
              <a:t>Amlashi</a:t>
            </a:r>
            <a:r>
              <a:rPr lang="en-US" sz="3158" dirty="0"/>
              <a:t> SF, </a:t>
            </a:r>
            <a:r>
              <a:rPr lang="en-US" sz="3158" dirty="0" err="1"/>
              <a:t>Riffaud</a:t>
            </a:r>
            <a:r>
              <a:rPr lang="en-US" sz="3158" dirty="0"/>
              <a:t> L, </a:t>
            </a:r>
            <a:r>
              <a:rPr lang="en-US" sz="3158" dirty="0" err="1"/>
              <a:t>Guyomard</a:t>
            </a:r>
            <a:r>
              <a:rPr lang="en-US" sz="3158" dirty="0"/>
              <a:t> JL, Brassier G, </a:t>
            </a:r>
            <a:r>
              <a:rPr lang="en-US" sz="3158" dirty="0" err="1"/>
              <a:t>Morandi</a:t>
            </a:r>
            <a:r>
              <a:rPr lang="en-US" sz="3158" dirty="0"/>
              <a:t> X. [Post-traumatic exophthalmos caused by a subperiosteal hematoma of the orbit]. </a:t>
            </a:r>
            <a:r>
              <a:rPr lang="en-US" sz="3158" dirty="0" err="1"/>
              <a:t>Neurochirurgie</a:t>
            </a:r>
            <a:r>
              <a:rPr lang="en-US" sz="3158" dirty="0"/>
              <a:t>. 2003;49(2-3 Pt 1):107-9. French.</a:t>
            </a:r>
          </a:p>
          <a:p>
            <a:pPr marL="722010" indent="-722010" algn="just">
              <a:buAutoNum type="arabicPeriod"/>
            </a:pPr>
            <a:r>
              <a:rPr lang="en-US" sz="3158" dirty="0" err="1"/>
              <a:t>Zoumalan</a:t>
            </a:r>
            <a:r>
              <a:rPr lang="en-US" sz="3158" dirty="0"/>
              <a:t> CI, Bullock JD, </a:t>
            </a:r>
            <a:r>
              <a:rPr lang="en-US" sz="3158" dirty="0" err="1"/>
              <a:t>Warwar</a:t>
            </a:r>
            <a:r>
              <a:rPr lang="en-US" sz="3158" dirty="0"/>
              <a:t> RE, Fuller B, McCulley TJ. Evaluation of Intraocular and Orbital Pressure in the Management of Orbital Hemorrhage: An Experimental Model. </a:t>
            </a:r>
            <a:r>
              <a:rPr lang="en-US" sz="3158" i="1" dirty="0"/>
              <a:t>Arch </a:t>
            </a:r>
            <a:r>
              <a:rPr lang="en-US" sz="3158" i="1" dirty="0" err="1"/>
              <a:t>Ophthalmol</a:t>
            </a:r>
            <a:r>
              <a:rPr lang="en-US" sz="3158" i="1" dirty="0"/>
              <a:t>.</a:t>
            </a:r>
            <a:r>
              <a:rPr lang="en-US" sz="3158" dirty="0"/>
              <a:t> 2008;126(9):1257–1260. doi:10.1001/archopht.126.9.1257</a:t>
            </a:r>
          </a:p>
          <a:p>
            <a:pPr marL="722010" indent="-722010" algn="just">
              <a:buAutoNum type="arabicPeriod"/>
            </a:pPr>
            <a:r>
              <a:rPr lang="en-US" sz="3158" dirty="0" err="1"/>
              <a:t>Colletti</a:t>
            </a:r>
            <a:r>
              <a:rPr lang="en-US" sz="3158" dirty="0"/>
              <a:t> G, </a:t>
            </a:r>
            <a:r>
              <a:rPr lang="en-US" sz="3158" dirty="0" err="1"/>
              <a:t>Valassina</a:t>
            </a:r>
            <a:r>
              <a:rPr lang="en-US" sz="3158" dirty="0"/>
              <a:t> D, </a:t>
            </a:r>
            <a:r>
              <a:rPr lang="en-US" sz="3158" dirty="0" err="1"/>
              <a:t>Rabbiosi</a:t>
            </a:r>
            <a:r>
              <a:rPr lang="en-US" sz="3158" dirty="0"/>
              <a:t> D, </a:t>
            </a:r>
            <a:r>
              <a:rPr lang="en-US" sz="3158" dirty="0" err="1"/>
              <a:t>Pedrazzoli</a:t>
            </a:r>
            <a:r>
              <a:rPr lang="en-US" sz="3158" dirty="0"/>
              <a:t> M, </a:t>
            </a:r>
            <a:r>
              <a:rPr lang="en-US" sz="3158" dirty="0" err="1"/>
              <a:t>Felisati</a:t>
            </a:r>
            <a:r>
              <a:rPr lang="en-US" sz="3158" dirty="0"/>
              <a:t> G, Rossetti L, et al. Traumatic and Iatrogenic Retrobulbar Hemorrhage: An 8-Patient Series. J Oral </a:t>
            </a:r>
            <a:r>
              <a:rPr lang="en-US" sz="3158" dirty="0" err="1"/>
              <a:t>Maxillofac</a:t>
            </a:r>
            <a:r>
              <a:rPr lang="en-US" sz="3158" dirty="0"/>
              <a:t> Surg. 2012; 70:e464-e468</a:t>
            </a:r>
          </a:p>
          <a:p>
            <a:pPr marL="722010" indent="-722010" algn="just">
              <a:buAutoNum type="arabicPeriod"/>
            </a:pPr>
            <a:r>
              <a:rPr lang="en-US" sz="3158" dirty="0" err="1"/>
              <a:t>Pamukcu</a:t>
            </a:r>
            <a:r>
              <a:rPr lang="en-US" sz="3158" dirty="0"/>
              <a:t> C and </a:t>
            </a:r>
            <a:r>
              <a:rPr lang="en-US" sz="3158" dirty="0" err="1"/>
              <a:t>Odabasi</a:t>
            </a:r>
            <a:r>
              <a:rPr lang="en-US" sz="3158" dirty="0"/>
              <a:t> M. acute retrobulbar hemorrhage: An ophthalmologic Emergency for the emergency physician. Ulus </a:t>
            </a:r>
            <a:r>
              <a:rPr lang="en-US" sz="3158" dirty="0" err="1"/>
              <a:t>Travma</a:t>
            </a:r>
            <a:r>
              <a:rPr lang="en-US" sz="3158" dirty="0"/>
              <a:t> </a:t>
            </a:r>
            <a:r>
              <a:rPr lang="en-US" sz="3158" dirty="0" err="1"/>
              <a:t>Acil</a:t>
            </a:r>
            <a:r>
              <a:rPr lang="en-US" sz="3158" dirty="0"/>
              <a:t> </a:t>
            </a:r>
            <a:r>
              <a:rPr lang="en-US" sz="3158" dirty="0" err="1"/>
              <a:t>Cerrahi</a:t>
            </a:r>
            <a:r>
              <a:rPr lang="en-US" sz="3158" dirty="0"/>
              <a:t> </a:t>
            </a:r>
            <a:r>
              <a:rPr lang="en-US" sz="3158" dirty="0" err="1"/>
              <a:t>Derg</a:t>
            </a:r>
            <a:r>
              <a:rPr lang="en-US" sz="3158" dirty="0"/>
              <a:t>. 2015; 21(4): 309-314.</a:t>
            </a:r>
          </a:p>
          <a:p>
            <a:pPr marL="722010" indent="-722010">
              <a:buAutoNum type="arabicPeriod"/>
            </a:pPr>
            <a:endParaRPr lang="pt-BR" sz="3158" dirty="0"/>
          </a:p>
        </p:txBody>
      </p:sp>
      <p:sp>
        <p:nvSpPr>
          <p:cNvPr id="4118" name="Text Box 36"/>
          <p:cNvSpPr txBox="1">
            <a:spLocks noChangeArrowheads="1"/>
          </p:cNvSpPr>
          <p:nvPr/>
        </p:nvSpPr>
        <p:spPr bwMode="auto">
          <a:xfrm>
            <a:off x="1418375" y="19554614"/>
            <a:ext cx="184731" cy="426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2888041"/>
            <a:endParaRPr lang="pt-BR" sz="27146"/>
          </a:p>
        </p:txBody>
      </p:sp>
      <p:grpSp>
        <p:nvGrpSpPr>
          <p:cNvPr id="4134" name="Agrupar"/>
          <p:cNvGrpSpPr>
            <a:grpSpLocks/>
          </p:cNvGrpSpPr>
          <p:nvPr/>
        </p:nvGrpSpPr>
        <p:grpSpPr bwMode="auto">
          <a:xfrm>
            <a:off x="15915286" y="21135579"/>
            <a:ext cx="15192949" cy="1198345"/>
            <a:chOff x="-1" y="-1"/>
            <a:chExt cx="4809720" cy="377883"/>
          </a:xfrm>
        </p:grpSpPr>
        <p:sp>
          <p:nvSpPr>
            <p:cNvPr id="4135" name="Retângulo"/>
            <p:cNvSpPr>
              <a:spLocks noChangeArrowheads="1"/>
            </p:cNvSpPr>
            <p:nvPr/>
          </p:nvSpPr>
          <p:spPr bwMode="auto">
            <a:xfrm>
              <a:off x="-1" y="-1"/>
              <a:ext cx="4768284" cy="377883"/>
            </a:xfrm>
            <a:prstGeom prst="rect">
              <a:avLst/>
            </a:prstGeom>
            <a:solidFill>
              <a:srgbClr val="146280"/>
            </a:solidFill>
            <a:ln w="12700">
              <a:noFill/>
              <a:miter lim="400000"/>
              <a:headEnd/>
              <a:tailEnd/>
            </a:ln>
          </p:spPr>
          <p:txBody>
            <a:bodyPr lIns="144397" tIns="144397" rIns="144397" bIns="144397" anchor="ctr"/>
            <a:lstStyle/>
            <a:p>
              <a:pPr hangingPunct="0"/>
              <a:endParaRPr lang="pt-BR" sz="3474" b="1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4136" name="DISCUSSÃO"/>
            <p:cNvSpPr txBox="1">
              <a:spLocks noChangeArrowheads="1"/>
            </p:cNvSpPr>
            <p:nvPr/>
          </p:nvSpPr>
          <p:spPr bwMode="auto">
            <a:xfrm>
              <a:off x="41437" y="26188"/>
              <a:ext cx="4768282" cy="260547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144397" tIns="144397" rIns="144397" bIns="144397" anchor="ctr">
              <a:spAutoFit/>
            </a:bodyPr>
            <a:lstStyle/>
            <a:p>
              <a:pPr hangingPunct="0"/>
              <a:r>
                <a:rPr lang="pt-BR" sz="3474" b="1" dirty="0">
                  <a:solidFill>
                    <a:srgbClr val="FFFFFF"/>
                  </a:solidFill>
                  <a:latin typeface="Trebuchet MS" pitchFamily="34" charset="0"/>
                  <a:sym typeface="Trebuchet MS" pitchFamily="34" charset="0"/>
                </a:rPr>
                <a:t>DISCUSSÃO</a:t>
              </a:r>
            </a:p>
          </p:txBody>
        </p:sp>
      </p:grp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15784390" y="22333923"/>
            <a:ext cx="15062061" cy="1025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2888041"/>
            <a:r>
              <a:rPr lang="pt-BR" sz="3474" b="1" dirty="0"/>
              <a:t>Pacientes com hemorragia orbitária freqüentemente apresentam uma rápida progressão dos sintomas, e independentemente de o sangramento ser </a:t>
            </a:r>
            <a:r>
              <a:rPr lang="pt-BR" sz="3474" b="1" dirty="0" err="1"/>
              <a:t>pré</a:t>
            </a:r>
            <a:r>
              <a:rPr lang="pt-BR" sz="3474" b="1" dirty="0"/>
              <a:t>-septal ou pós-septal, a hemorragia pode ser dramática. Determinar tanto a localização da hemorragia quanto o mecanismo etiológico é essencial para fornecer a intervenção mais apropriada e requer um profundo conhecimento da anatomia orbital e periorbital. O espaço orbital pós-septal pode acumular sangue e criar uma síndrome compartimental, danificando assim estruturas como o nervo óptico e o suprimento de sangue para o olho. A presença de uma hemorragia retrobulbar pode restringir a motilidade global no olho afetado e aumentar a PIO. Desse modo, a avaliação da motilidade muscular extra-ocular e a PIO são fundamentais para determinar a gravidade da hemorragia. Se um paciente apresentar hemorragia orbital, mas não defeito pupilar aferente, PIO elevada ou visão diminuída, então a hemorragia pode ser manejada com conduta expectante, avaliando-se a visão, as pupilas e a PIO em intervalos de tempo mais curtos. Se em algum momento o paciente piorar clinicamente, uma cantotomia e cantólise devem ser realizadas. </a:t>
            </a:r>
          </a:p>
          <a:p>
            <a:pPr algn="just" defTabSz="2888041"/>
            <a:endParaRPr lang="pt-BR" sz="3474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7C6485-A5E2-4097-A0D0-1E233A9C71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1" t="34166" r="34985" b="15105"/>
          <a:stretch/>
        </p:blipFill>
        <p:spPr>
          <a:xfrm>
            <a:off x="15482735" y="8079932"/>
            <a:ext cx="7855777" cy="92872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F6A2EF-58C0-42A7-AF93-B31A9E6A8C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5" t="32426" r="34270" b="9960"/>
          <a:stretch/>
        </p:blipFill>
        <p:spPr>
          <a:xfrm>
            <a:off x="23478615" y="8091064"/>
            <a:ext cx="8298477" cy="92872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60CBDB-4F09-463D-B5AE-3D5576D6AE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9" t="40177" r="9960" b="12820"/>
          <a:stretch/>
        </p:blipFill>
        <p:spPr>
          <a:xfrm>
            <a:off x="2371423" y="27865015"/>
            <a:ext cx="10648083" cy="6399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704866-0B17-45BD-8DD7-2B964041E2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2" t="42278" r="11390" b="24260"/>
          <a:stretch/>
        </p:blipFill>
        <p:spPr>
          <a:xfrm>
            <a:off x="2371423" y="35222969"/>
            <a:ext cx="10648083" cy="639996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DF4FA22-3017-4D77-A104-F5978EDF139F}"/>
              </a:ext>
            </a:extLst>
          </p:cNvPr>
          <p:cNvSpPr txBox="1"/>
          <p:nvPr/>
        </p:nvSpPr>
        <p:spPr>
          <a:xfrm>
            <a:off x="1951160" y="34476008"/>
            <a:ext cx="9495956" cy="507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3574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700" dirty="0">
                <a:latin typeface="+mj-lt"/>
                <a:ea typeface="+mj-ea"/>
                <a:cs typeface="+mj-cs"/>
                <a:sym typeface="Georgia"/>
              </a:rPr>
              <a:t>Foto 1: </a:t>
            </a:r>
            <a:r>
              <a:rPr lang="pt-BR" sz="2700" dirty="0" err="1">
                <a:latin typeface="+mj-lt"/>
                <a:ea typeface="+mj-ea"/>
                <a:cs typeface="+mj-cs"/>
                <a:sym typeface="Georgia"/>
              </a:rPr>
              <a:t>Ectoscopia</a:t>
            </a:r>
            <a:r>
              <a:rPr lang="pt-BR" sz="2700" dirty="0">
                <a:latin typeface="+mj-lt"/>
                <a:ea typeface="+mj-ea"/>
                <a:cs typeface="+mj-cs"/>
                <a:sym typeface="Georgia"/>
              </a:rPr>
              <a:t> da paciente </a:t>
            </a:r>
            <a:r>
              <a:rPr lang="pt-BR" sz="2700" dirty="0" err="1">
                <a:latin typeface="+mj-lt"/>
                <a:ea typeface="+mj-ea"/>
                <a:cs typeface="+mj-cs"/>
                <a:sym typeface="Georgia"/>
              </a:rPr>
              <a:t>pré</a:t>
            </a:r>
            <a:r>
              <a:rPr lang="pt-BR" sz="2700" dirty="0">
                <a:latin typeface="+mj-lt"/>
                <a:ea typeface="+mj-ea"/>
                <a:cs typeface="+mj-cs"/>
                <a:sym typeface="Georgia"/>
              </a:rPr>
              <a:t>-tratamento</a:t>
            </a:r>
            <a:endParaRPr kumimoji="0" lang="pt-BR" sz="2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Georgia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97B4E6D-5E5E-4BBC-ABD1-E54BC1F24B08}"/>
              </a:ext>
            </a:extLst>
          </p:cNvPr>
          <p:cNvSpPr txBox="1"/>
          <p:nvPr/>
        </p:nvSpPr>
        <p:spPr>
          <a:xfrm>
            <a:off x="1951160" y="41878918"/>
            <a:ext cx="11068346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3574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700" dirty="0">
                <a:latin typeface="+mj-lt"/>
                <a:ea typeface="+mj-ea"/>
                <a:cs typeface="+mj-cs"/>
                <a:sym typeface="Georgia"/>
              </a:rPr>
              <a:t>Foto 2: Ectoscopia da paciente pós tratamento com prednisona oral por 1 semana.</a:t>
            </a:r>
            <a:endParaRPr kumimoji="0" lang="pt-BR" sz="2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Georgia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1EECB5F-4D05-487A-97BD-A1B91150583E}"/>
              </a:ext>
            </a:extLst>
          </p:cNvPr>
          <p:cNvSpPr txBox="1"/>
          <p:nvPr/>
        </p:nvSpPr>
        <p:spPr>
          <a:xfrm>
            <a:off x="15915287" y="17783896"/>
            <a:ext cx="7423226" cy="13388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135745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Imagen 3: Formação ovalada discretamente hiperdensa em relação ao globo ocular, de contornos regulares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9837109-84BE-4346-BD25-6CBD0D5E0AC4}"/>
              </a:ext>
            </a:extLst>
          </p:cNvPr>
          <p:cNvCxnSpPr>
            <a:cxnSpLocks/>
          </p:cNvCxnSpPr>
          <p:nvPr/>
        </p:nvCxnSpPr>
        <p:spPr>
          <a:xfrm flipV="1">
            <a:off x="18121354" y="9552918"/>
            <a:ext cx="1512168" cy="864096"/>
          </a:xfrm>
          <a:prstGeom prst="straightConnector1">
            <a:avLst/>
          </a:prstGeom>
          <a:ln w="889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5666518-FE92-4404-85CB-49ADB4D8EFB0}"/>
              </a:ext>
            </a:extLst>
          </p:cNvPr>
          <p:cNvCxnSpPr>
            <a:cxnSpLocks/>
          </p:cNvCxnSpPr>
          <p:nvPr/>
        </p:nvCxnSpPr>
        <p:spPr>
          <a:xfrm flipV="1">
            <a:off x="26871769" y="9749373"/>
            <a:ext cx="1512168" cy="864096"/>
          </a:xfrm>
          <a:prstGeom prst="straightConnector1">
            <a:avLst/>
          </a:prstGeom>
          <a:ln w="889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Urbano">
  <a:themeElements>
    <a:clrScheme name="Urban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8D94"/>
      </a:accent1>
      <a:accent2>
        <a:srgbClr val="D5E8EA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0000FF"/>
      </a:hlink>
      <a:folHlink>
        <a:srgbClr val="FF00FF"/>
      </a:folHlink>
    </a:clrScheme>
    <a:fontScheme name="Urbano">
      <a:majorFont>
        <a:latin typeface="Georgia"/>
        <a:ea typeface="Georgia"/>
        <a:cs typeface="Georgia"/>
      </a:majorFont>
      <a:minorFont>
        <a:latin typeface="Helvetica"/>
        <a:ea typeface="Helvetica"/>
        <a:cs typeface="Helvetica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35745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35745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Urbano">
  <a:themeElements>
    <a:clrScheme name="Urban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8D94"/>
      </a:accent1>
      <a:accent2>
        <a:srgbClr val="D5E8EA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0000FF"/>
      </a:hlink>
      <a:folHlink>
        <a:srgbClr val="FF00FF"/>
      </a:folHlink>
    </a:clrScheme>
    <a:fontScheme name="Urbano">
      <a:majorFont>
        <a:latin typeface="Georgia"/>
        <a:ea typeface="Georgia"/>
        <a:cs typeface="Georgia"/>
      </a:majorFont>
      <a:minorFont>
        <a:latin typeface="Helvetica"/>
        <a:ea typeface="Helvetica"/>
        <a:cs typeface="Helvetica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35745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35745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695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Georgia</vt:lpstr>
      <vt:lpstr>Trebuchet MS</vt:lpstr>
      <vt:lpstr>Urbano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liviaeiurhi@outlook.com</cp:lastModifiedBy>
  <cp:revision>62</cp:revision>
  <dcterms:modified xsi:type="dcterms:W3CDTF">2019-01-10T23:46:13Z</dcterms:modified>
</cp:coreProperties>
</file>