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BE56"/>
    <a:srgbClr val="5FB95B"/>
    <a:srgbClr val="56C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228" autoAdjust="0"/>
  </p:normalViewPr>
  <p:slideViewPr>
    <p:cSldViewPr>
      <p:cViewPr varScale="1">
        <p:scale>
          <a:sx n="50" d="100"/>
          <a:sy n="50" d="100"/>
        </p:scale>
        <p:origin x="2316" y="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76CA4-6616-5F44-B64B-5F784BBCD5AE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0B98B-FE9F-BE45-9D2B-B40EB35E6B4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5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0B98B-FE9F-BE45-9D2B-B40EB35E6B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8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69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74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7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0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47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41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31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83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8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97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38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6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87424" y="182768"/>
            <a:ext cx="6426714" cy="1524000"/>
          </a:xfrm>
        </p:spPr>
        <p:txBody>
          <a:bodyPr>
            <a:noAutofit/>
          </a:bodyPr>
          <a:lstStyle/>
          <a:p>
            <a:r>
              <a:rPr lang="pt-BR" sz="1200" b="1" dirty="0">
                <a:solidFill>
                  <a:schemeClr val="accent2"/>
                </a:solidFill>
              </a:rPr>
              <a:t> </a:t>
            </a:r>
            <a:br>
              <a:rPr lang="pt-BR" sz="1200" b="1" dirty="0">
                <a:solidFill>
                  <a:schemeClr val="accent2"/>
                </a:solidFill>
              </a:rPr>
            </a:br>
            <a:br>
              <a:rPr lang="pt-BR" sz="1200" b="1" dirty="0">
                <a:solidFill>
                  <a:schemeClr val="accent2"/>
                </a:solidFill>
              </a:rPr>
            </a:br>
            <a:r>
              <a:rPr lang="pt-BR" sz="1200" b="1" dirty="0">
                <a:solidFill>
                  <a:schemeClr val="accent2"/>
                </a:solidFill>
              </a:rPr>
              <a:t>           </a:t>
            </a:r>
            <a:r>
              <a:rPr lang="pt-BR" sz="1400" b="1" dirty="0">
                <a:solidFill>
                  <a:schemeClr val="accent2"/>
                </a:solidFill>
              </a:rPr>
              <a:t>RELATO DE CASO: NEUROMIELITE ÓPTICA.</a:t>
            </a:r>
            <a:br>
              <a:rPr lang="pt-BR" sz="1400" b="1" dirty="0">
                <a:solidFill>
                  <a:schemeClr val="accent2"/>
                </a:solidFill>
              </a:rPr>
            </a:br>
            <a:r>
              <a:rPr lang="pt-BR" sz="1400" b="1" dirty="0">
                <a:solidFill>
                  <a:schemeClr val="accent2"/>
                </a:solidFill>
              </a:rPr>
              <a:t>            A IMPORTÂNCIA DA INTERDISCIPLINARIEDADE NO MANEJO CLÍNICO  </a:t>
            </a:r>
            <a:br>
              <a:rPr lang="pt-BR" sz="1400" b="1" dirty="0">
                <a:solidFill>
                  <a:srgbClr val="00B050"/>
                </a:solidFill>
              </a:rPr>
            </a:br>
            <a:br>
              <a:rPr lang="pt-BR" sz="1400" b="1" dirty="0">
                <a:solidFill>
                  <a:srgbClr val="00B050"/>
                </a:solidFill>
              </a:rPr>
            </a:br>
            <a:r>
              <a:rPr lang="pt-BR" sz="1400" b="1" dirty="0">
                <a:solidFill>
                  <a:srgbClr val="00B050"/>
                </a:solidFill>
              </a:rPr>
              <a:t>                    </a:t>
            </a:r>
            <a:r>
              <a:rPr lang="pt-BR" sz="900" b="1" dirty="0"/>
              <a:t>FÁBIO MARTINS DA COSTA BRUGNARA*; LETICIA AREDE ALMEIDA*; KELLY CAROLINE WELTER; ERIC PINHEIRO DE ANDRADE**</a:t>
            </a:r>
            <a:br>
              <a:rPr lang="pt-BR" sz="1000" b="1" dirty="0"/>
            </a:br>
            <a:r>
              <a:rPr lang="pt-BR" sz="1000" b="1" dirty="0"/>
              <a:t>               *</a:t>
            </a:r>
            <a:r>
              <a:rPr lang="pt-BR" sz="900" b="1" dirty="0"/>
              <a:t>RESIDENTES DO SERVIÇO DE OFTALMOLOGIA; **CHEFE DO SETOR DE NEUROFTALMOLOGIA</a:t>
            </a:r>
            <a:br>
              <a:rPr lang="pt-BR" sz="1000" b="1" dirty="0"/>
            </a:br>
            <a:r>
              <a:rPr lang="pt-BR" sz="1000" b="1" dirty="0"/>
              <a:t>                  HOSPITAL DO SERVIDOR PÚBLICO ESTADUAL DE SÃO PAULO</a:t>
            </a:r>
            <a:br>
              <a:rPr lang="pt-BR" sz="1400" b="1" dirty="0"/>
            </a:br>
            <a:endParaRPr lang="pt-BR" sz="1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16632" y="1763688"/>
            <a:ext cx="3240360" cy="738031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4400" b="1" dirty="0">
                <a:solidFill>
                  <a:schemeClr val="accent2"/>
                </a:solidFill>
              </a:rPr>
              <a:t>INTRODUÇÃO </a:t>
            </a:r>
          </a:p>
          <a:p>
            <a:pPr marL="0" indent="0" algn="just">
              <a:buNone/>
            </a:pPr>
            <a:r>
              <a:rPr lang="pt-BR" sz="4200" dirty="0"/>
              <a:t>Dada a importância da diferenciação de </a:t>
            </a:r>
            <a:r>
              <a:rPr lang="pt-BR" sz="4200" dirty="0" err="1"/>
              <a:t>Neuromielite</a:t>
            </a:r>
            <a:r>
              <a:rPr lang="pt-BR" sz="4200" dirty="0"/>
              <a:t> óptica com outras doenças </a:t>
            </a:r>
            <a:r>
              <a:rPr lang="pt-BR" sz="4200" dirty="0" err="1"/>
              <a:t>desmielinizantes</a:t>
            </a:r>
            <a:r>
              <a:rPr lang="pt-BR" sz="4200" dirty="0"/>
              <a:t>, sua prevalência, incidência e genética, objetivamos com esse relato de caso, enfatizar a necessidade de atuação de uma equipe interdisciplinar para o correto diagnóstico, tratamento e acompanhamento dos pacientes acometidos por tal patologia. </a:t>
            </a:r>
            <a:endParaRPr lang="pt-BR" sz="4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pt-BR" sz="11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pt-BR" sz="4400" b="1" dirty="0">
                <a:solidFill>
                  <a:schemeClr val="accent2"/>
                </a:solidFill>
              </a:rPr>
              <a:t>RELATO </a:t>
            </a:r>
            <a:r>
              <a:rPr lang="pt-BR" sz="4400" b="1">
                <a:solidFill>
                  <a:schemeClr val="accent2"/>
                </a:solidFill>
              </a:rPr>
              <a:t>DO CASO</a:t>
            </a:r>
            <a:endParaRPr lang="pt-BR" sz="4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pt-BR" sz="4200" dirty="0"/>
              <a:t>Feminino, 75 anos, procurou atendimento no PS de Ortopedia, sem deambular, por paresia e parestesia progressiva, desde 2014. Na anamnese, queixava de diminuição de acuidade visual. Submetida a ressonância magnética cervical (figura 1), visualizado </a:t>
            </a:r>
            <a:r>
              <a:rPr lang="pt-BR" sz="4200" dirty="0" err="1"/>
              <a:t>mielopatia</a:t>
            </a:r>
            <a:r>
              <a:rPr lang="pt-BR" sz="4200" dirty="0"/>
              <a:t> cervical compressiva e </a:t>
            </a:r>
            <a:r>
              <a:rPr lang="pt-BR" sz="4200" dirty="0" err="1"/>
              <a:t>mielopatia</a:t>
            </a:r>
            <a:r>
              <a:rPr lang="pt-BR" sz="4200" dirty="0"/>
              <a:t> transversa longitudinal extensa (4 corpos vertebrais), sugerindo processo inflamatório ou infeccioso, sendo encaminhada para Neurologia Clínica para investigação. Realizado exames laboratoriais e encaminhada ao Setor de </a:t>
            </a:r>
            <a:r>
              <a:rPr lang="pt-BR" sz="4200" dirty="0" err="1"/>
              <a:t>Neuroftalmologia</a:t>
            </a:r>
            <a:r>
              <a:rPr lang="pt-BR" sz="4200" dirty="0"/>
              <a:t>. Líquido cefalorraquidiano com celularidade baixa e culturas negativas, FAN negativo, aquaporina-4 positiva, bandas </a:t>
            </a:r>
            <a:r>
              <a:rPr lang="pt-BR" sz="4200" dirty="0" err="1"/>
              <a:t>oligoclonais</a:t>
            </a:r>
            <a:r>
              <a:rPr lang="pt-BR" sz="4200" dirty="0"/>
              <a:t> negativas. Sem antecedentes oftalmológicos. Ao exame oftalmológico apresentava acuidade visual com melhor correção de 20/30 no OD e 20/40 no OE, catarata nuclear 2+ e </a:t>
            </a:r>
            <a:r>
              <a:rPr lang="pt-BR" sz="4200" dirty="0" err="1"/>
              <a:t>subcapsular</a:t>
            </a:r>
            <a:r>
              <a:rPr lang="pt-BR" sz="4200" dirty="0"/>
              <a:t>+ nos dois olhos, e, à </a:t>
            </a:r>
            <a:r>
              <a:rPr lang="pt-BR" sz="4200" dirty="0" err="1"/>
              <a:t>biomicroscopia</a:t>
            </a:r>
            <a:r>
              <a:rPr lang="pt-BR" sz="4200" dirty="0"/>
              <a:t> de fundo de olho, palidez de disco óptico no olho direito. Devido alta especificidade de AQUA4, foi feito diagnóstico de </a:t>
            </a:r>
            <a:r>
              <a:rPr lang="pt-BR" sz="4200" dirty="0" err="1"/>
              <a:t>Neuromielite</a:t>
            </a:r>
            <a:r>
              <a:rPr lang="pt-BR" sz="4200" dirty="0"/>
              <a:t> óptica e optado por tratamento com </a:t>
            </a:r>
            <a:r>
              <a:rPr lang="pt-BR" sz="4200" dirty="0" err="1"/>
              <a:t>pulsoterapia</a:t>
            </a:r>
            <a:r>
              <a:rPr lang="pt-BR" sz="4200" dirty="0"/>
              <a:t> com </a:t>
            </a:r>
            <a:r>
              <a:rPr lang="pt-BR" sz="4200" dirty="0" err="1"/>
              <a:t>metilprednisolona</a:t>
            </a:r>
            <a:r>
              <a:rPr lang="pt-BR" sz="4200" dirty="0"/>
              <a:t>, seguido de 5 sessões de </a:t>
            </a:r>
            <a:r>
              <a:rPr lang="pt-BR" sz="4200" dirty="0" err="1"/>
              <a:t>plasmaférese</a:t>
            </a:r>
            <a:r>
              <a:rPr lang="pt-BR" sz="4200" dirty="0"/>
              <a:t>. Após 35 dias de internação, apresentou melhora significativa da força motora e retorno da deambulação.</a:t>
            </a:r>
          </a:p>
          <a:p>
            <a:pPr marL="0" indent="0" algn="just">
              <a:buNone/>
            </a:pPr>
            <a:endParaRPr lang="pt-BR" sz="4200" dirty="0"/>
          </a:p>
          <a:p>
            <a:pPr marL="0" indent="0" algn="just">
              <a:buNone/>
            </a:pPr>
            <a:r>
              <a:rPr lang="pt-BR" sz="4200" b="1" dirty="0">
                <a:solidFill>
                  <a:schemeClr val="accent2"/>
                </a:solidFill>
              </a:rPr>
              <a:t>DISCUSSÃO</a:t>
            </a:r>
          </a:p>
          <a:p>
            <a:pPr marL="0" indent="0" algn="just">
              <a:buNone/>
            </a:pPr>
            <a:r>
              <a:rPr lang="pt-BR" sz="4200" dirty="0"/>
              <a:t>A </a:t>
            </a:r>
            <a:r>
              <a:rPr lang="pt-BR" sz="4200" dirty="0" err="1"/>
              <a:t>Neuromielite</a:t>
            </a:r>
            <a:r>
              <a:rPr lang="pt-BR" sz="4200" dirty="0"/>
              <a:t> Óptica (NMO) é uma doença inflamatória, </a:t>
            </a:r>
            <a:r>
              <a:rPr lang="pt-BR" sz="4200" dirty="0" err="1"/>
              <a:t>desmielinizante</a:t>
            </a:r>
            <a:r>
              <a:rPr lang="pt-BR" sz="4200" dirty="0"/>
              <a:t>, caracterizada </a:t>
            </a:r>
            <a:r>
              <a:rPr lang="pt-BR" sz="4200" dirty="0" err="1"/>
              <a:t>fisiopatologicamente</a:t>
            </a:r>
            <a:r>
              <a:rPr lang="pt-BR" sz="4200" dirty="0"/>
              <a:t> pela ação de </a:t>
            </a:r>
            <a:r>
              <a:rPr lang="pt-BR" sz="4200" dirty="0" err="1"/>
              <a:t>autoanticorpos</a:t>
            </a:r>
            <a:r>
              <a:rPr lang="pt-BR" sz="4200" dirty="0"/>
              <a:t> </a:t>
            </a:r>
            <a:r>
              <a:rPr lang="pt-BR" sz="4200" dirty="0" err="1"/>
              <a:t>IgG</a:t>
            </a:r>
            <a:r>
              <a:rPr lang="pt-BR" sz="4200" dirty="0"/>
              <a:t> contra </a:t>
            </a:r>
            <a:r>
              <a:rPr lang="pt-BR" sz="4200" dirty="0" err="1"/>
              <a:t>acquaporina</a:t>
            </a:r>
            <a:r>
              <a:rPr lang="pt-BR" sz="4200" dirty="0"/>
              <a:t> 4 (IgG-AQP4), e, acometimento preferencial de nervo óptico e medula espinhal¹. Mais frequente em mulheres na quarta década de vida, se apresenta clinicamente com episódios de neurite óptica uni ou bilateral, e, mielite transversa completa ou incompleta². O diagnóstico é clínico, mas exames complementares se fazem necessários para exclusão de doenças que afetam secundariamente a mielina².	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429000" y="1763688"/>
            <a:ext cx="3319648" cy="738031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4400" dirty="0"/>
              <a:t>      </a:t>
            </a:r>
            <a:endParaRPr lang="pt-BR" sz="3200" dirty="0"/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/>
              <a:t>		</a:t>
            </a:r>
          </a:p>
          <a:p>
            <a:pPr marL="0" indent="0">
              <a:buNone/>
            </a:pPr>
            <a:r>
              <a:rPr lang="pt-BR" sz="3200" dirty="0"/>
              <a:t> </a:t>
            </a:r>
            <a:endParaRPr lang="pt-BR" sz="4400" dirty="0"/>
          </a:p>
          <a:p>
            <a:pPr marL="0" indent="0">
              <a:buNone/>
            </a:pPr>
            <a:endParaRPr lang="pt-BR" sz="4400" dirty="0"/>
          </a:p>
          <a:p>
            <a:pPr marL="0" indent="0">
              <a:buNone/>
            </a:pPr>
            <a:r>
              <a:rPr lang="pt-BR" sz="4400" dirty="0"/>
              <a:t>	</a:t>
            </a:r>
          </a:p>
          <a:p>
            <a:pPr marL="0" indent="0">
              <a:buNone/>
            </a:pPr>
            <a:r>
              <a:rPr lang="pt-BR" sz="4400" dirty="0"/>
              <a:t> </a:t>
            </a:r>
          </a:p>
          <a:p>
            <a:pPr marL="0" indent="0">
              <a:buNone/>
            </a:pPr>
            <a:r>
              <a:rPr lang="pt-BR" sz="4400" dirty="0"/>
              <a:t>	</a:t>
            </a:r>
          </a:p>
          <a:p>
            <a:pPr marL="0" indent="0">
              <a:buNone/>
            </a:pPr>
            <a:endParaRPr lang="pt-BR" sz="4400" b="1" dirty="0"/>
          </a:p>
          <a:p>
            <a:pPr marL="0" indent="0" algn="just">
              <a:buNone/>
            </a:pPr>
            <a:endParaRPr lang="pt-BR" sz="4000" dirty="0"/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4400" b="1" dirty="0"/>
              <a:t>      </a:t>
            </a:r>
          </a:p>
          <a:p>
            <a:pPr marL="0" indent="0" algn="just">
              <a:buNone/>
            </a:pPr>
            <a:endParaRPr lang="pt-BR" sz="4400" b="1" dirty="0"/>
          </a:p>
          <a:p>
            <a:pPr marL="0" indent="0" algn="just">
              <a:buNone/>
            </a:pPr>
            <a:r>
              <a:rPr lang="pt-BR" sz="4400" b="1" dirty="0"/>
              <a:t>        </a:t>
            </a: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4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4400" b="1" dirty="0"/>
              <a:t>Figura 1</a:t>
            </a:r>
          </a:p>
          <a:p>
            <a:pPr marL="0" indent="0" algn="just">
              <a:buNone/>
            </a:pPr>
            <a:endParaRPr lang="pt-BR" sz="4400" b="1" dirty="0"/>
          </a:p>
          <a:p>
            <a:pPr marL="0" indent="0" algn="just">
              <a:buNone/>
            </a:pPr>
            <a:r>
              <a:rPr lang="pt-BR" sz="4400" b="1" dirty="0">
                <a:solidFill>
                  <a:schemeClr val="accent2"/>
                </a:solidFill>
              </a:rPr>
              <a:t>CONCLUSÃO</a:t>
            </a:r>
          </a:p>
          <a:p>
            <a:pPr marL="0" indent="0" algn="just">
              <a:buNone/>
            </a:pPr>
            <a:r>
              <a:rPr lang="pt-BR" sz="4200" dirty="0"/>
              <a:t>O correto diagnóstico e a instituição precoce da terapêutica, fatos essenciais para o controle clínico da enfermidade, foi possível devido a ação conjunta dos setores de Ortopedia, Neurologia </a:t>
            </a:r>
            <a:r>
              <a:rPr lang="pt-BR" sz="4200" dirty="0" err="1"/>
              <a:t>Clíníca</a:t>
            </a:r>
            <a:r>
              <a:rPr lang="pt-BR" sz="4200" dirty="0"/>
              <a:t> e </a:t>
            </a:r>
            <a:r>
              <a:rPr lang="pt-BR" sz="4200" dirty="0" err="1"/>
              <a:t>Neuroftalmologia</a:t>
            </a:r>
            <a:r>
              <a:rPr lang="pt-BR" sz="4200" dirty="0"/>
              <a:t>.</a:t>
            </a:r>
          </a:p>
          <a:p>
            <a:pPr marL="0" indent="0" algn="just">
              <a:buNone/>
            </a:pPr>
            <a:endParaRPr lang="pt-BR" sz="4200" b="1" dirty="0"/>
          </a:p>
          <a:p>
            <a:pPr marL="0" indent="0" algn="just">
              <a:buNone/>
            </a:pPr>
            <a:r>
              <a:rPr lang="en-US" sz="3600" b="1" dirty="0">
                <a:solidFill>
                  <a:schemeClr val="accent2"/>
                </a:solidFill>
              </a:rPr>
              <a:t>REFERÊNCIA BIBLIOGRÁFICA:</a:t>
            </a:r>
          </a:p>
          <a:p>
            <a:pPr marL="0" indent="0">
              <a:buNone/>
            </a:pPr>
            <a:r>
              <a:rPr lang="en-US" sz="800" dirty="0"/>
              <a:t> </a:t>
            </a:r>
            <a:endParaRPr lang="pt-BR" sz="800" dirty="0"/>
          </a:p>
          <a:p>
            <a:pPr marL="0" indent="0">
              <a:buNone/>
            </a:pPr>
            <a:r>
              <a:rPr lang="pt-BR" sz="4000" dirty="0"/>
              <a:t>1.Neri V.C et al. </a:t>
            </a:r>
            <a:r>
              <a:rPr lang="pt-BR" sz="4000" dirty="0" err="1"/>
              <a:t>Neuromielite</a:t>
            </a:r>
            <a:r>
              <a:rPr lang="pt-BR" sz="4000" dirty="0"/>
              <a:t> Óptica (Doença de </a:t>
            </a:r>
            <a:r>
              <a:rPr lang="pt-BR" sz="4000" dirty="0" err="1"/>
              <a:t>Devic</a:t>
            </a:r>
            <a:r>
              <a:rPr lang="pt-BR" sz="4000" dirty="0"/>
              <a:t>): Relato de Caso e Revisão dos Critérios Diagnósticos. Revista Científica da FMC. Vol. 5, nº 1, 2010.</a:t>
            </a:r>
          </a:p>
          <a:p>
            <a:pPr marL="0" indent="0">
              <a:buNone/>
            </a:pPr>
            <a:r>
              <a:rPr lang="pt-BR" sz="4000" dirty="0"/>
              <a:t>2.Gasparetto, E. L.; Lopes,  F.C.R. Avanços em </a:t>
            </a:r>
            <a:r>
              <a:rPr lang="pt-BR" sz="4000" dirty="0" err="1"/>
              <a:t>neuromielite</a:t>
            </a:r>
            <a:r>
              <a:rPr lang="pt-BR" sz="4000" dirty="0"/>
              <a:t> óptica. </a:t>
            </a:r>
            <a:r>
              <a:rPr lang="pt-BR" sz="4000" dirty="0" err="1"/>
              <a:t>Radiol</a:t>
            </a:r>
            <a:r>
              <a:rPr lang="pt-BR" sz="4000" dirty="0"/>
              <a:t> Bras. 2012 </a:t>
            </a:r>
            <a:r>
              <a:rPr lang="pt-BR" sz="4000" dirty="0" err="1"/>
              <a:t>Nov</a:t>
            </a:r>
            <a:r>
              <a:rPr lang="pt-BR" sz="4000" dirty="0"/>
              <a:t>/Dez;45(6):IX</a:t>
            </a:r>
          </a:p>
          <a:p>
            <a:pPr marL="0" indent="0">
              <a:buNone/>
            </a:pPr>
            <a:r>
              <a:rPr lang="pt-BR" sz="4000" dirty="0"/>
              <a:t> </a:t>
            </a:r>
          </a:p>
          <a:p>
            <a:pPr marL="0" indent="0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-11756" y="0"/>
            <a:ext cx="6858000" cy="10750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B05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9038403"/>
            <a:ext cx="6858000" cy="10750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32" name="Picture 8" descr="Resultado de imagem para servico de oftalmologia hspe">
            <a:extLst>
              <a:ext uri="{FF2B5EF4-FFF2-40B4-BE49-F238E27FC236}">
                <a16:creationId xmlns:a16="http://schemas.microsoft.com/office/drawing/2014/main" id="{881418BD-61FF-4D42-8CEA-1E3ED2C44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0" y="125848"/>
            <a:ext cx="1257004" cy="87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EF6F722-70ED-43A0-AD30-319F6626D1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1979712"/>
            <a:ext cx="309634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0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342</Words>
  <Application>Microsoft Office PowerPoint</Application>
  <PresentationFormat>Apresentação na tela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        RELATO DE CASO: NEUROMIELITE ÓPTICA.             A IMPORTÂNCIA DA INTERDISCIPLINARIEDADE NO MANEJO CLÍNICO                        FÁBIO MARTINS DA COSTA BRUGNARA*; LETICIA AREDE ALMEIDA*; KELLY CAROLINE WELTER; ERIC PINHEIRO DE ANDRADE**                *RESIDENTES DO SERVIÇO DE OFTALMOLOGIA; **CHEFE DO SETOR DE NEUROFTALMOLOGIA                   HOSPITAL DO SERVIDOR PÚBLICO ESTADUAL DE SÃO PAULO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VASCULITE MESENTÉRICA EM PÚRPURA DE HENOCH-SCHONLEIN LAIZ BONIZIOLLI BARACHI (UFJF) ; FREDERICO PALUMBO ARAÚJO (UFJF) ; PAULA BECK DE SOUZA FRANCO (UFJF) ; RAFAEL DE OLIVEIRA FRAGA (UFJF) ; VIVIANE ANGELINA DE SOUZA (UFJF) ; ANTONIO SCAFUTO SCOTTON (UFJF</dc:title>
  <dc:creator>Leticia Arede</dc:creator>
  <cp:lastModifiedBy>Leticia Arede</cp:lastModifiedBy>
  <cp:revision>128</cp:revision>
  <dcterms:created xsi:type="dcterms:W3CDTF">2015-09-15T19:42:03Z</dcterms:created>
  <dcterms:modified xsi:type="dcterms:W3CDTF">2019-01-10T00:26:52Z</dcterms:modified>
</cp:coreProperties>
</file>