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-864" y="502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405" y="15854740"/>
            <a:ext cx="25923240" cy="16348656"/>
          </a:xfrm>
        </p:spPr>
        <p:txBody>
          <a:bodyPr>
            <a:normAutofit/>
          </a:bodyPr>
          <a:lstStyle>
            <a:lvl1pPr>
              <a:defRPr sz="227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405" y="32549140"/>
            <a:ext cx="25923240" cy="7211182"/>
          </a:xfrm>
        </p:spPr>
        <p:txBody>
          <a:bodyPr>
            <a:normAutofit/>
          </a:bodyPr>
          <a:lstStyle>
            <a:lvl1pPr marL="0" indent="0" algn="l">
              <a:buNone/>
              <a:defRPr sz="10400">
                <a:solidFill>
                  <a:schemeClr val="tx1"/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42772" y="11508267"/>
            <a:ext cx="5289042" cy="2825206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28222" y="11508267"/>
            <a:ext cx="18574481" cy="2825206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405" y="31610706"/>
            <a:ext cx="25923240" cy="8149628"/>
          </a:xfrm>
        </p:spPr>
        <p:txBody>
          <a:bodyPr anchor="t"/>
          <a:lstStyle>
            <a:lvl1pPr algn="l">
              <a:defRPr sz="18900" b="0" cap="none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405" y="24350120"/>
            <a:ext cx="25923240" cy="6920164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/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240405" y="9731709"/>
            <a:ext cx="25923240" cy="727081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240405" y="17282160"/>
            <a:ext cx="12637580" cy="2263963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6590873" y="17282167"/>
            <a:ext cx="12637580" cy="2265282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6058" y="17282160"/>
            <a:ext cx="11924690" cy="3917290"/>
          </a:xfrm>
        </p:spPr>
        <p:txBody>
          <a:bodyPr anchor="b">
            <a:noAutofit/>
          </a:bodyPr>
          <a:lstStyle>
            <a:lvl1pPr marL="0" indent="0">
              <a:buNone/>
              <a:defRPr sz="9500" b="1">
                <a:solidFill>
                  <a:schemeClr val="tx2"/>
                </a:solidFill>
              </a:defRPr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311731" y="17282160"/>
            <a:ext cx="11914310" cy="3917290"/>
          </a:xfrm>
        </p:spPr>
        <p:txBody>
          <a:bodyPr anchor="b">
            <a:noAutofit/>
          </a:bodyPr>
          <a:lstStyle>
            <a:lvl1pPr marL="0" indent="0">
              <a:buNone/>
              <a:defRPr sz="9500" b="1">
                <a:solidFill>
                  <a:schemeClr val="tx2"/>
                </a:solidFill>
              </a:defRPr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240405" y="9731709"/>
            <a:ext cx="25923240" cy="727081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240405" y="21314664"/>
            <a:ext cx="12637580" cy="1860712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6590869" y="21314664"/>
            <a:ext cx="12637580" cy="1860712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405" y="11499788"/>
            <a:ext cx="10457379" cy="13689993"/>
          </a:xfrm>
        </p:spPr>
        <p:txBody>
          <a:bodyPr anchor="b">
            <a:normAutofit/>
          </a:bodyPr>
          <a:lstStyle>
            <a:lvl1pPr algn="l">
              <a:defRPr sz="132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2084" y="11508269"/>
            <a:ext cx="14911561" cy="28202670"/>
          </a:xfrm>
        </p:spPr>
        <p:txBody>
          <a:bodyPr anchor="ctr"/>
          <a:lstStyle>
            <a:lvl1pPr>
              <a:defRPr sz="9500"/>
            </a:lvl1pPr>
            <a:lvl2pPr>
              <a:defRPr sz="8500"/>
            </a:lvl2pPr>
            <a:lvl3pPr>
              <a:defRPr sz="7600"/>
            </a:lvl3pPr>
            <a:lvl4pPr>
              <a:defRPr sz="6600"/>
            </a:lvl4pPr>
            <a:lvl5pPr>
              <a:defRPr sz="66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40405" y="25584904"/>
            <a:ext cx="10457379" cy="1414593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405" y="11521440"/>
            <a:ext cx="10466508" cy="13710514"/>
          </a:xfrm>
        </p:spPr>
        <p:txBody>
          <a:bodyPr anchor="b">
            <a:normAutofit/>
          </a:bodyPr>
          <a:lstStyle>
            <a:lvl1pPr algn="l">
              <a:defRPr sz="132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51856" y="14401800"/>
            <a:ext cx="14311789" cy="2112264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40405" y="25577597"/>
            <a:ext cx="10466508" cy="1417137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9892483" y="3614984"/>
            <a:ext cx="305599" cy="360559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367877" y="3614984"/>
            <a:ext cx="2041455" cy="360559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40405" y="9731709"/>
            <a:ext cx="25923240" cy="7270811"/>
          </a:xfrm>
          <a:prstGeom prst="rect">
            <a:avLst/>
          </a:prstGeom>
        </p:spPr>
        <p:txBody>
          <a:bodyPr vert="horz" lIns="432054" tIns="216027" rIns="432054" bIns="216027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405" y="17449956"/>
            <a:ext cx="25923240" cy="22299019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289756" y="3457420"/>
            <a:ext cx="4213987" cy="187688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BD66786-7B85-4CCF-B180-9166EFEABBEE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20462" y="3457419"/>
            <a:ext cx="3335387" cy="190103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/>
                </a:solidFill>
              </a:defRPr>
            </a:lvl1pPr>
          </a:lstStyle>
          <a:p>
            <a:fld id="{66C9E567-D906-4080-8266-80622B0E0E0D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93290" y="5392524"/>
            <a:ext cx="7960997" cy="1897730"/>
          </a:xfrm>
          <a:prstGeom prst="rect">
            <a:avLst/>
          </a:prstGeom>
        </p:spPr>
        <p:txBody>
          <a:bodyPr vert="horz" lIns="432054" tIns="0" rIns="432054" bIns="216027" rtlCol="0" anchor="t"/>
          <a:lstStyle>
            <a:lvl1pPr algn="l">
              <a:defRPr sz="47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320540" rtl="0" eaLnBrk="1" latinLnBrk="0" hangingPunct="1">
        <a:spcBef>
          <a:spcPct val="0"/>
        </a:spcBef>
        <a:buNone/>
        <a:defRPr sz="189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80135" indent="-864108" algn="l" defTabSz="432054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376297" indent="-864108" algn="l" defTabSz="432054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3240405" indent="-864108" algn="l" defTabSz="432054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864108" algn="l" defTabSz="432054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675" indent="-864108" algn="l" defTabSz="432054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6480810" indent="-864108" algn="l" defTabSz="432054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7560945" indent="-864108" algn="l" defTabSz="432054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indent="-864108" algn="l" defTabSz="432054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9721215" indent="-864108" algn="l" defTabSz="432054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28417" y="-287732"/>
            <a:ext cx="28875208" cy="4155975"/>
          </a:xfrm>
        </p:spPr>
        <p:txBody>
          <a:bodyPr>
            <a:noAutofit/>
          </a:bodyPr>
          <a:lstStyle/>
          <a:p>
            <a:pPr algn="ctr"/>
            <a:r>
              <a:rPr lang="pt-BR" sz="72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TROMBOSE  SÉPTICA DE SEIOS TRANSVERSO, SIGMÓIDE</a:t>
            </a:r>
            <a:br>
              <a:rPr lang="pt-BR" sz="72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askerville Old Face" pitchFamily="18" charset="0"/>
              </a:rPr>
            </a:br>
            <a:r>
              <a:rPr lang="pt-BR" sz="72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E DE VEIA JUGULAR INTERNA, ASSOCIADA À PAPILEDEMA BILATERAL E ESTRABISMO CONVERGENTE - RELATO DE CASO</a:t>
            </a:r>
            <a:endParaRPr lang="pt-BR" sz="4800" dirty="0">
              <a:solidFill>
                <a:schemeClr val="accent5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12038" y="3528692"/>
            <a:ext cx="28239737" cy="1242138"/>
          </a:xfrm>
        </p:spPr>
        <p:txBody>
          <a:bodyPr>
            <a:noAutofit/>
          </a:bodyPr>
          <a:lstStyle/>
          <a:p>
            <a:pPr algn="ctr"/>
            <a:r>
              <a:rPr lang="pt-BR" sz="4000" dirty="0" err="1"/>
              <a:t>Nathália</a:t>
            </a:r>
            <a:r>
              <a:rPr lang="pt-BR" sz="4000" dirty="0"/>
              <a:t> de Almeida </a:t>
            </a:r>
            <a:r>
              <a:rPr lang="pt-BR" sz="4000" dirty="0" smtClean="0"/>
              <a:t>Raupp, Hanna Carolina C. Teodoro, </a:t>
            </a:r>
            <a:r>
              <a:rPr lang="en-US" sz="4000" dirty="0" smtClean="0"/>
              <a:t>Larissa K. G. </a:t>
            </a:r>
            <a:r>
              <a:rPr lang="en-US" sz="4000" dirty="0" err="1" smtClean="0"/>
              <a:t>Mazzarollo</a:t>
            </a:r>
            <a:r>
              <a:rPr lang="en-US" sz="4000" dirty="0" smtClean="0"/>
              <a:t>, Sylvia M. F. Sandoval</a:t>
            </a:r>
          </a:p>
          <a:p>
            <a:pPr algn="ctr"/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HOSPITAL DE OLHOS DO PARANÁ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2345" y="5400900"/>
            <a:ext cx="17621471" cy="37969625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pPr algn="just"/>
            <a:r>
              <a:rPr lang="pt-BR" sz="3700" b="1" dirty="0"/>
              <a:t>INTRODUÇÃO</a:t>
            </a:r>
          </a:p>
          <a:p>
            <a:pPr algn="just"/>
            <a:r>
              <a:rPr lang="pt-BR" sz="3600" dirty="0"/>
              <a:t>	</a:t>
            </a:r>
            <a:r>
              <a:rPr lang="pt-BR" sz="3600" dirty="0" smtClean="0"/>
              <a:t>A </a:t>
            </a:r>
            <a:r>
              <a:rPr lang="pt-BR" sz="3600" dirty="0"/>
              <a:t>trombose venosa cerebral é uma complicação rara </a:t>
            </a:r>
            <a:r>
              <a:rPr lang="pt-BR" sz="3600" dirty="0" smtClean="0"/>
              <a:t>(2-3</a:t>
            </a:r>
            <a:r>
              <a:rPr lang="pt-BR" sz="3600" dirty="0"/>
              <a:t>%) em casos de otite e </a:t>
            </a:r>
            <a:r>
              <a:rPr lang="pt-BR" sz="3600" dirty="0" smtClean="0"/>
              <a:t>mastoidite, </a:t>
            </a:r>
            <a:r>
              <a:rPr lang="pt-BR" sz="3600" dirty="0" smtClean="0"/>
              <a:t>na </a:t>
            </a:r>
            <a:r>
              <a:rPr lang="pt-BR" sz="3600" dirty="0" smtClean="0"/>
              <a:t>era</a:t>
            </a:r>
            <a:r>
              <a:rPr lang="pt-BR" sz="3600" dirty="0" smtClean="0"/>
              <a:t> </a:t>
            </a:r>
            <a:r>
              <a:rPr lang="pt-BR" sz="3600" dirty="0"/>
              <a:t>dos </a:t>
            </a:r>
            <a:r>
              <a:rPr lang="pt-BR" sz="3600" dirty="0" smtClean="0"/>
              <a:t>antibióticos</a:t>
            </a:r>
            <a:r>
              <a:rPr lang="pt-BR" sz="3600" dirty="0"/>
              <a:t>.</a:t>
            </a:r>
            <a:r>
              <a:rPr lang="pt-BR" sz="3600" dirty="0" smtClean="0"/>
              <a:t> </a:t>
            </a:r>
            <a:r>
              <a:rPr lang="pt-BR" sz="3600" dirty="0" smtClean="0"/>
              <a:t>Suas potenciais consequências podem </a:t>
            </a:r>
            <a:r>
              <a:rPr lang="pt-BR" sz="3600" dirty="0"/>
              <a:t>ser graves, incluindo meningite, abscesso intracraniano, </a:t>
            </a:r>
            <a:r>
              <a:rPr lang="pt-BR" sz="3600" dirty="0" smtClean="0"/>
              <a:t>hidrocefalia </a:t>
            </a:r>
            <a:r>
              <a:rPr lang="pt-BR" sz="3600" dirty="0"/>
              <a:t>e </a:t>
            </a:r>
            <a:r>
              <a:rPr lang="pt-BR" sz="3600" dirty="0" smtClean="0"/>
              <a:t>trombose sistêmica. </a:t>
            </a:r>
            <a:endParaRPr lang="pt-BR" sz="3600" dirty="0" smtClean="0"/>
          </a:p>
          <a:p>
            <a:pPr algn="just"/>
            <a:r>
              <a:rPr lang="pt-BR" sz="3600" dirty="0"/>
              <a:t>	</a:t>
            </a:r>
            <a:r>
              <a:rPr lang="pt-PT" sz="3600" dirty="0" smtClean="0"/>
              <a:t>Apesar </a:t>
            </a:r>
            <a:r>
              <a:rPr lang="pt-PT" sz="3600" dirty="0"/>
              <a:t>de </a:t>
            </a:r>
            <a:r>
              <a:rPr lang="pt-PT" sz="3600" dirty="0" smtClean="0"/>
              <a:t>sua baixa incidência, </a:t>
            </a:r>
            <a:r>
              <a:rPr lang="pt-PT" sz="3600" dirty="0"/>
              <a:t>deve-se manter um alto nível de </a:t>
            </a:r>
            <a:r>
              <a:rPr lang="pt-PT" sz="3600" dirty="0" smtClean="0"/>
              <a:t>suspeita pela importância e gravidade do quadro. </a:t>
            </a:r>
            <a:endParaRPr lang="pt-BR" sz="3600" dirty="0" smtClean="0"/>
          </a:p>
          <a:p>
            <a:pPr algn="just"/>
            <a:endParaRPr lang="pt-BR" sz="3700" dirty="0"/>
          </a:p>
          <a:p>
            <a:pPr algn="just"/>
            <a:r>
              <a:rPr lang="pt-BR" sz="3700" b="1" dirty="0"/>
              <a:t>RELATO DE CASO</a:t>
            </a:r>
          </a:p>
          <a:p>
            <a:pPr algn="just"/>
            <a:r>
              <a:rPr lang="pt-BR" sz="3700" dirty="0" smtClean="0"/>
              <a:t>	Menino</a:t>
            </a:r>
            <a:r>
              <a:rPr lang="pt-BR" sz="3700" dirty="0"/>
              <a:t>, branco, 5 </a:t>
            </a:r>
            <a:r>
              <a:rPr lang="pt-BR" sz="3700" dirty="0" smtClean="0"/>
              <a:t>anos, </a:t>
            </a:r>
            <a:r>
              <a:rPr lang="pt-BR" sz="3700" dirty="0" smtClean="0"/>
              <a:t>procurou o </a:t>
            </a:r>
            <a:r>
              <a:rPr lang="pt-BR" sz="3700" dirty="0"/>
              <a:t>serviço do Hospital de Olhos do Paraná com queixa </a:t>
            </a:r>
            <a:r>
              <a:rPr lang="pt-BR" sz="3700" dirty="0" smtClean="0"/>
              <a:t>há uma semana de </a:t>
            </a:r>
            <a:r>
              <a:rPr lang="pt-BR" sz="3700" dirty="0"/>
              <a:t>diplopia, estrabismo convergente e piora da </a:t>
            </a:r>
            <a:r>
              <a:rPr lang="pt-BR" sz="3700" dirty="0" smtClean="0"/>
              <a:t>visão. </a:t>
            </a:r>
            <a:r>
              <a:rPr lang="pt-BR" sz="3700" dirty="0" smtClean="0"/>
              <a:t>Os </a:t>
            </a:r>
            <a:r>
              <a:rPr lang="pt-BR" sz="3700" dirty="0"/>
              <a:t>pais relatam que duas semanas </a:t>
            </a:r>
            <a:r>
              <a:rPr lang="pt-BR" sz="3700" dirty="0" smtClean="0"/>
              <a:t>antes ,o </a:t>
            </a:r>
            <a:r>
              <a:rPr lang="pt-BR" sz="3700" dirty="0"/>
              <a:t>paciente apresentou otite média aguda purulenta, sendo tratado com antibiótico oral e </a:t>
            </a:r>
            <a:r>
              <a:rPr lang="pt-BR" sz="3700" dirty="0" smtClean="0"/>
              <a:t>sintomáticos. </a:t>
            </a:r>
            <a:r>
              <a:rPr lang="pt-BR" sz="3700" dirty="0"/>
              <a:t>Durante o tratamento, o </a:t>
            </a:r>
            <a:r>
              <a:rPr lang="pt-BR" sz="3700" dirty="0" smtClean="0"/>
              <a:t>mesmo </a:t>
            </a:r>
            <a:r>
              <a:rPr lang="pt-BR" sz="3700" dirty="0"/>
              <a:t>apresentou prostração, febre e cefaleia. </a:t>
            </a:r>
          </a:p>
          <a:p>
            <a:pPr algn="just"/>
            <a:r>
              <a:rPr lang="pt-BR" sz="3700" dirty="0" smtClean="0"/>
              <a:t>	Ao </a:t>
            </a:r>
            <a:r>
              <a:rPr lang="pt-BR" sz="3700" dirty="0"/>
              <a:t>exame </a:t>
            </a:r>
            <a:r>
              <a:rPr lang="pt-BR" sz="3700" dirty="0" smtClean="0"/>
              <a:t>oftalmológico, </a:t>
            </a:r>
            <a:r>
              <a:rPr lang="pt-BR" sz="3700" dirty="0"/>
              <a:t>paciente </a:t>
            </a:r>
            <a:r>
              <a:rPr lang="pt-BR" sz="3700" dirty="0" smtClean="0"/>
              <a:t>apresentava </a:t>
            </a:r>
            <a:r>
              <a:rPr lang="pt-BR" sz="3700" dirty="0"/>
              <a:t>acuidade visual sem correção do olho direto </a:t>
            </a:r>
            <a:r>
              <a:rPr lang="pt-BR" sz="3700" dirty="0" smtClean="0"/>
              <a:t>de </a:t>
            </a:r>
            <a:r>
              <a:rPr lang="pt-BR" sz="3700" dirty="0"/>
              <a:t>20/20 e do olho esquerdo de </a:t>
            </a:r>
            <a:r>
              <a:rPr lang="pt-BR" sz="3700" dirty="0" smtClean="0"/>
              <a:t>20/25</a:t>
            </a:r>
            <a:r>
              <a:rPr lang="pt-BR" sz="3700" dirty="0" smtClean="0"/>
              <a:t>, sem refração significativa.</a:t>
            </a:r>
            <a:r>
              <a:rPr lang="pt-BR" sz="3700" dirty="0" smtClean="0"/>
              <a:t> </a:t>
            </a:r>
            <a:r>
              <a:rPr lang="pt-BR" sz="3700" dirty="0" smtClean="0"/>
              <a:t>À </a:t>
            </a:r>
            <a:r>
              <a:rPr lang="pt-BR" sz="3700" dirty="0"/>
              <a:t>motilidade </a:t>
            </a:r>
            <a:r>
              <a:rPr lang="pt-BR" sz="3700" dirty="0" smtClean="0"/>
              <a:t>ocular, </a:t>
            </a:r>
            <a:r>
              <a:rPr lang="pt-BR" sz="3700" dirty="0" smtClean="0"/>
              <a:t>observou-se </a:t>
            </a:r>
            <a:r>
              <a:rPr lang="pt-BR" sz="3700" dirty="0"/>
              <a:t>paresia discreta do músculo reto lateral </a:t>
            </a:r>
            <a:r>
              <a:rPr lang="pt-BR" sz="3700" dirty="0" smtClean="0"/>
              <a:t>esquerdo e esotropia </a:t>
            </a:r>
            <a:r>
              <a:rPr lang="pt-BR" sz="3700" dirty="0"/>
              <a:t>de 20 dioptrias prismáticas para perto e 30 para </a:t>
            </a:r>
            <a:r>
              <a:rPr lang="pt-BR" sz="3700" dirty="0" smtClean="0"/>
              <a:t>longe. </a:t>
            </a:r>
            <a:r>
              <a:rPr lang="pt-BR" sz="3700" dirty="0" smtClean="0"/>
              <a:t>sem refração significativa. </a:t>
            </a:r>
            <a:r>
              <a:rPr lang="pt-BR" sz="3700" dirty="0" smtClean="0"/>
              <a:t>O </a:t>
            </a:r>
            <a:r>
              <a:rPr lang="pt-BR" sz="3700" dirty="0"/>
              <a:t>mapeamento de retina </a:t>
            </a:r>
            <a:r>
              <a:rPr lang="pt-BR" sz="3700" dirty="0" smtClean="0"/>
              <a:t>do dia 22/08/2018 mostrou </a:t>
            </a:r>
            <a:r>
              <a:rPr lang="pt-BR" sz="3700" dirty="0" err="1" smtClean="0"/>
              <a:t>papiledema</a:t>
            </a:r>
            <a:r>
              <a:rPr lang="pt-BR" sz="3700" dirty="0" smtClean="0"/>
              <a:t> grau </a:t>
            </a:r>
            <a:r>
              <a:rPr lang="pt-BR" sz="3700" dirty="0"/>
              <a:t>IV </a:t>
            </a:r>
            <a:r>
              <a:rPr lang="pt-BR" sz="3700" dirty="0" smtClean="0"/>
              <a:t>de </a:t>
            </a:r>
            <a:r>
              <a:rPr lang="pt-BR" sz="3700" dirty="0" err="1" smtClean="0"/>
              <a:t>Friesen</a:t>
            </a:r>
            <a:r>
              <a:rPr lang="pt-BR" sz="3700" dirty="0" smtClean="0"/>
              <a:t> (Figura1) </a:t>
            </a:r>
            <a:r>
              <a:rPr lang="pt-BR" sz="3700" dirty="0"/>
              <a:t>tortuosidade vascular, mácula preservada e retina colada </a:t>
            </a:r>
            <a:r>
              <a:rPr lang="pt-BR" sz="3700" dirty="0" smtClean="0"/>
              <a:t>bilateralmente. </a:t>
            </a:r>
            <a:endParaRPr lang="pt-BR" sz="3700" dirty="0" smtClean="0"/>
          </a:p>
          <a:p>
            <a:pPr algn="just"/>
            <a:r>
              <a:rPr lang="pt-BR" sz="3700" dirty="0"/>
              <a:t>	</a:t>
            </a:r>
            <a:r>
              <a:rPr lang="pt-BR" sz="3700" dirty="0" smtClean="0"/>
              <a:t>O </a:t>
            </a:r>
            <a:r>
              <a:rPr lang="pt-BR" sz="3700" dirty="0" smtClean="0"/>
              <a:t>paciente foi então </a:t>
            </a:r>
            <a:r>
              <a:rPr lang="pt-BR" sz="3700" dirty="0" smtClean="0"/>
              <a:t>encaminhado </a:t>
            </a:r>
            <a:r>
              <a:rPr lang="pt-BR" sz="3700" dirty="0"/>
              <a:t>para </a:t>
            </a:r>
            <a:r>
              <a:rPr lang="pt-BR" sz="3700" dirty="0" smtClean="0"/>
              <a:t>o serviço de emergência </a:t>
            </a:r>
            <a:r>
              <a:rPr lang="pt-BR" sz="3700" dirty="0"/>
              <a:t>de um hospital pediátrico </a:t>
            </a:r>
            <a:r>
              <a:rPr lang="pt-BR" sz="3700" dirty="0" smtClean="0"/>
              <a:t>da cidade para </a:t>
            </a:r>
            <a:r>
              <a:rPr lang="pt-BR" sz="3700" dirty="0"/>
              <a:t>investigação de </a:t>
            </a:r>
            <a:r>
              <a:rPr lang="pt-BR" sz="3700" dirty="0" smtClean="0"/>
              <a:t>hipertensão intracraniana (HIC), onde foi realizada Tomografia </a:t>
            </a:r>
            <a:r>
              <a:rPr lang="pt-BR" sz="3700" dirty="0"/>
              <a:t>de </a:t>
            </a:r>
            <a:r>
              <a:rPr lang="pt-BR" sz="3700" dirty="0" smtClean="0"/>
              <a:t>crânio, sem alterações, e Ressonância Nuclear Magnética </a:t>
            </a:r>
            <a:r>
              <a:rPr lang="pt-BR" sz="3700" dirty="0"/>
              <a:t>(RNM) </a:t>
            </a:r>
            <a:r>
              <a:rPr lang="pt-BR" sz="3700" dirty="0" smtClean="0"/>
              <a:t>de Crânio no dia 24/08/2018, a qual diagnosticou trombose venosa aguda/subaguda dos seios durais transverso e sigmoide esquerdos e jugular interna esquerda – alterações sugestivas com </a:t>
            </a:r>
            <a:r>
              <a:rPr lang="pt-BR" sz="3700" dirty="0" err="1" smtClean="0"/>
              <a:t>otomastoidite</a:t>
            </a:r>
            <a:r>
              <a:rPr lang="pt-BR" sz="3700" dirty="0" smtClean="0"/>
              <a:t> em atividade à esquerda (Figura 2). </a:t>
            </a:r>
            <a:endParaRPr lang="pt-BR" sz="3700" dirty="0" smtClean="0"/>
          </a:p>
          <a:p>
            <a:pPr algn="just"/>
            <a:r>
              <a:rPr lang="pt-BR" sz="3700" dirty="0"/>
              <a:t>	</a:t>
            </a:r>
            <a:r>
              <a:rPr lang="pt-BR" sz="3700" dirty="0" smtClean="0"/>
              <a:t>No </a:t>
            </a:r>
            <a:r>
              <a:rPr lang="pt-BR" sz="3700" dirty="0" smtClean="0"/>
              <a:t>hospital, foi submetido ao tratamento com </a:t>
            </a:r>
            <a:r>
              <a:rPr lang="pt-BR" sz="3700" dirty="0" smtClean="0"/>
              <a:t>antibióticos sistêmicos e anticoagulantes venosos, permanecendo </a:t>
            </a:r>
            <a:r>
              <a:rPr lang="pt-BR" sz="3700" dirty="0" smtClean="0"/>
              <a:t>completamente assintomático durante toda a internação. </a:t>
            </a:r>
            <a:endParaRPr lang="pt-BR" sz="3700" dirty="0"/>
          </a:p>
          <a:p>
            <a:pPr algn="just"/>
            <a:r>
              <a:rPr lang="pt-BR" sz="3700" dirty="0" smtClean="0"/>
              <a:t>	Após </a:t>
            </a:r>
            <a:r>
              <a:rPr lang="pt-BR" sz="3700" dirty="0" smtClean="0"/>
              <a:t>dois </a:t>
            </a:r>
            <a:r>
              <a:rPr lang="pt-BR" sz="3700" dirty="0" smtClean="0"/>
              <a:t>meses de acompanhamento houve </a:t>
            </a:r>
            <a:r>
              <a:rPr lang="pt-BR" sz="3700" dirty="0" smtClean="0"/>
              <a:t>recanalização completa da antiga trombose, apresentando apenas imagens residuais, sem sinais de HIC. Em </a:t>
            </a:r>
            <a:r>
              <a:rPr lang="pt-BR" sz="3700" dirty="0"/>
              <a:t>última avaliação </a:t>
            </a:r>
            <a:r>
              <a:rPr lang="pt-BR" sz="3700" dirty="0" smtClean="0"/>
              <a:t>oftalmológica, houve melhora do </a:t>
            </a:r>
            <a:r>
              <a:rPr lang="pt-BR" sz="3700" dirty="0" err="1" smtClean="0"/>
              <a:t>papiledema</a:t>
            </a:r>
            <a:r>
              <a:rPr lang="pt-BR" sz="3700" dirty="0" smtClean="0"/>
              <a:t> ,grau I de </a:t>
            </a:r>
            <a:r>
              <a:rPr lang="pt-BR" sz="3700" dirty="0" err="1" smtClean="0"/>
              <a:t>Friesen</a:t>
            </a:r>
            <a:r>
              <a:rPr lang="pt-BR" sz="3700" dirty="0" smtClean="0"/>
              <a:t>, </a:t>
            </a:r>
            <a:r>
              <a:rPr lang="pt-BR" sz="3700" dirty="0" smtClean="0"/>
              <a:t>(Figura </a:t>
            </a:r>
            <a:r>
              <a:rPr lang="pt-BR" sz="3700" dirty="0" smtClean="0"/>
              <a:t>4) </a:t>
            </a:r>
            <a:r>
              <a:rPr lang="pt-BR" sz="3700" dirty="0" smtClean="0"/>
              <a:t>e resolução completa </a:t>
            </a:r>
            <a:r>
              <a:rPr lang="pt-BR" sz="3700" dirty="0"/>
              <a:t>do estrabismo</a:t>
            </a:r>
            <a:r>
              <a:rPr lang="pt-BR" sz="3700" dirty="0" smtClean="0"/>
              <a:t>.</a:t>
            </a:r>
          </a:p>
          <a:p>
            <a:pPr algn="just"/>
            <a:r>
              <a:rPr lang="pt-BR" sz="3700" dirty="0" smtClean="0"/>
              <a:t>	Atualmente</a:t>
            </a:r>
            <a:r>
              <a:rPr lang="pt-BR" sz="3700" dirty="0" smtClean="0"/>
              <a:t>, o paciente faz uso de ácido </a:t>
            </a:r>
            <a:r>
              <a:rPr lang="pt-BR" sz="3700" dirty="0"/>
              <a:t>acetilsalicílico </a:t>
            </a:r>
            <a:r>
              <a:rPr lang="pt-BR" sz="3700" dirty="0" smtClean="0"/>
              <a:t>oral e permanece sem sintomas. . </a:t>
            </a:r>
            <a:endParaRPr lang="pt-BR" sz="3700" dirty="0" smtClean="0"/>
          </a:p>
          <a:p>
            <a:pPr algn="just"/>
            <a:endParaRPr lang="pt-BR" sz="3700" dirty="0"/>
          </a:p>
          <a:p>
            <a:pPr algn="just"/>
            <a:r>
              <a:rPr lang="pt-BR" sz="3700" b="1" dirty="0"/>
              <a:t>DISCUSSÃO</a:t>
            </a:r>
          </a:p>
          <a:p>
            <a:pPr algn="just"/>
            <a:r>
              <a:rPr lang="pt-BR" sz="3700" dirty="0" smtClean="0"/>
              <a:t>	A </a:t>
            </a:r>
            <a:r>
              <a:rPr lang="pt-BR" sz="3700" dirty="0" smtClean="0"/>
              <a:t>trombose </a:t>
            </a:r>
            <a:r>
              <a:rPr lang="pt-BR" sz="3700" dirty="0"/>
              <a:t>venosa </a:t>
            </a:r>
            <a:r>
              <a:rPr lang="pt-BR" sz="3700" dirty="0" smtClean="0"/>
              <a:t>cerebral </a:t>
            </a:r>
            <a:r>
              <a:rPr lang="pt-BR" sz="3700" dirty="0"/>
              <a:t>é uma </a:t>
            </a:r>
            <a:r>
              <a:rPr lang="pt-BR" sz="3700" dirty="0" smtClean="0"/>
              <a:t>complicação incomum, mas potencialmente </a:t>
            </a:r>
            <a:r>
              <a:rPr lang="pt-PT" sz="3700" dirty="0" smtClean="0"/>
              <a:t>fatal </a:t>
            </a:r>
            <a:r>
              <a:rPr lang="pt-PT" sz="3700" dirty="0"/>
              <a:t>(5-10%), especialmente quando associada a outras complicações intracranianas. </a:t>
            </a:r>
            <a:endParaRPr lang="pt-PT" sz="3700" dirty="0" smtClean="0"/>
          </a:p>
          <a:p>
            <a:pPr algn="just"/>
            <a:r>
              <a:rPr lang="pt-PT" sz="3700" dirty="0" smtClean="0"/>
              <a:t>	A </a:t>
            </a:r>
            <a:r>
              <a:rPr lang="pt-PT" sz="3700" dirty="0"/>
              <a:t>trombose séptica dos seios </a:t>
            </a:r>
            <a:r>
              <a:rPr lang="pt-PT" sz="3700" dirty="0" smtClean="0"/>
              <a:t>pode </a:t>
            </a:r>
            <a:r>
              <a:rPr lang="pt-PT" sz="3700" dirty="0"/>
              <a:t>ser resultado da extensão direta da osteíte ou </a:t>
            </a:r>
            <a:r>
              <a:rPr lang="pt-PT" sz="3700" dirty="0" smtClean="0"/>
              <a:t>do tecido </a:t>
            </a:r>
            <a:r>
              <a:rPr lang="pt-PT" sz="3700" dirty="0"/>
              <a:t>de granulação </a:t>
            </a:r>
            <a:r>
              <a:rPr lang="pt-PT" sz="3700" dirty="0" smtClean="0"/>
              <a:t>séptica </a:t>
            </a:r>
            <a:r>
              <a:rPr lang="pt-PT" sz="3700" dirty="0"/>
              <a:t>ou da extensão da infecção através de veias emissárias que conectam a </a:t>
            </a:r>
            <a:r>
              <a:rPr lang="pt-PT" sz="3700" dirty="0" smtClean="0"/>
              <a:t>mastoide com </a:t>
            </a:r>
            <a:r>
              <a:rPr lang="pt-PT" sz="3700" dirty="0"/>
              <a:t>o </a:t>
            </a:r>
            <a:r>
              <a:rPr lang="pt-PT" sz="3700" dirty="0" smtClean="0"/>
              <a:t>seio. Esse processo pode interferir na </a:t>
            </a:r>
            <a:r>
              <a:rPr lang="pt-PT" sz="3700" dirty="0"/>
              <a:t>reabsorção do líquido cefalorraquidiano pelo bloqueio do plexo </a:t>
            </a:r>
            <a:r>
              <a:rPr lang="pt-PT" sz="3700" dirty="0" smtClean="0"/>
              <a:t>aracnóide, produzindo hidrocefalia otogênica. </a:t>
            </a:r>
          </a:p>
          <a:p>
            <a:pPr algn="just"/>
            <a:r>
              <a:rPr lang="pt-PT" sz="3700" dirty="0" smtClean="0"/>
              <a:t>	A </a:t>
            </a:r>
            <a:r>
              <a:rPr lang="pt-PT" sz="3700" dirty="0" smtClean="0"/>
              <a:t>TC com </a:t>
            </a:r>
            <a:r>
              <a:rPr lang="pt-PT" sz="3700" dirty="0"/>
              <a:t>contraste </a:t>
            </a:r>
            <a:r>
              <a:rPr lang="pt-PT" sz="3700" dirty="0" smtClean="0"/>
              <a:t>e a RNM desempenham </a:t>
            </a:r>
            <a:r>
              <a:rPr lang="pt-PT" sz="3700" dirty="0"/>
              <a:t>um importante papel no diagnóstico e no planejamento do tratamento. </a:t>
            </a:r>
            <a:endParaRPr lang="pt-PT" sz="3700" dirty="0" smtClean="0"/>
          </a:p>
          <a:p>
            <a:pPr algn="just"/>
            <a:r>
              <a:rPr lang="pt-PT" sz="3700" dirty="0"/>
              <a:t>	</a:t>
            </a:r>
            <a:r>
              <a:rPr lang="pt-PT" sz="3700" dirty="0" smtClean="0"/>
              <a:t>Geralmente </a:t>
            </a:r>
            <a:r>
              <a:rPr lang="pt-PT" sz="3700" dirty="0" smtClean="0"/>
              <a:t>recomenda-se </a:t>
            </a:r>
            <a:r>
              <a:rPr lang="pt-PT" sz="3700" dirty="0"/>
              <a:t>uma combinação de </a:t>
            </a:r>
            <a:r>
              <a:rPr lang="pt-PT" sz="3700" dirty="0" smtClean="0"/>
              <a:t>cirurgia (mastoidectomia com miringotomia) </a:t>
            </a:r>
            <a:r>
              <a:rPr lang="pt-PT" sz="3700" dirty="0"/>
              <a:t>e tratamento clínico conservador, o qual consiste na administração de antibióticos e anticoagulantes intravenosos</a:t>
            </a:r>
            <a:r>
              <a:rPr lang="pt-PT" sz="3700" dirty="0" smtClean="0"/>
              <a:t>. </a:t>
            </a:r>
          </a:p>
          <a:p>
            <a:pPr algn="just"/>
            <a:r>
              <a:rPr lang="pt-PT" sz="3700" dirty="0" smtClean="0"/>
              <a:t>	As </a:t>
            </a:r>
            <a:r>
              <a:rPr lang="pt-PT" sz="3700" dirty="0" smtClean="0"/>
              <a:t>indicações para terapia de anticoagulação são bem definidas em adultos, mas existem controvérsias em crianças. </a:t>
            </a:r>
            <a:endParaRPr lang="pt-PT" sz="3700" dirty="0" smtClean="0"/>
          </a:p>
          <a:p>
            <a:pPr algn="just"/>
            <a:r>
              <a:rPr lang="pt-PT" sz="3700" dirty="0"/>
              <a:t>	</a:t>
            </a:r>
            <a:r>
              <a:rPr lang="pt-PT" sz="3700" dirty="0" smtClean="0"/>
              <a:t>Alguns </a:t>
            </a:r>
            <a:r>
              <a:rPr lang="pt-PT" sz="3700" dirty="0" smtClean="0"/>
              <a:t>autores citam os riscos de </a:t>
            </a:r>
            <a:r>
              <a:rPr lang="pt-PT" sz="3700" dirty="0" smtClean="0"/>
              <a:t>anticoagulação </a:t>
            </a:r>
            <a:r>
              <a:rPr lang="pt-PT" sz="3700" dirty="0" smtClean="0"/>
              <a:t>nesta faixa etária (hemorragia intra e pós-operatória, interações com ouras drogas, trombocitopenia induzida e libertação de êmbolos sépticos da degradação do coágulo), enquanto outros afirmam que a anticoagulação tardia aumenta o risco de recorrências ou propagação da trombose. </a:t>
            </a:r>
            <a:endParaRPr lang="pt-PT" sz="3700" dirty="0" smtClean="0"/>
          </a:p>
          <a:p>
            <a:pPr algn="just"/>
            <a:endParaRPr lang="pt-PT" sz="3700" b="1" dirty="0"/>
          </a:p>
          <a:p>
            <a:pPr algn="just"/>
            <a:r>
              <a:rPr lang="pt-PT" sz="3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CONCLUSÃO</a:t>
            </a:r>
            <a:endParaRPr lang="pt-PT" sz="3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PT" sz="3700" dirty="0" smtClean="0"/>
              <a:t>	</a:t>
            </a:r>
            <a:r>
              <a:rPr lang="pt-PT" sz="3800" dirty="0" smtClean="0"/>
              <a:t>A </a:t>
            </a:r>
            <a:r>
              <a:rPr lang="pt-PT" sz="3800" dirty="0" smtClean="0"/>
              <a:t>trombose do seio lateral otogênico, apesar de uma complicação </a:t>
            </a:r>
            <a:r>
              <a:rPr lang="pt-PT" sz="3600" dirty="0" smtClean="0"/>
              <a:t>rara</a:t>
            </a:r>
            <a:r>
              <a:rPr lang="pt-PT" sz="3800" dirty="0" smtClean="0"/>
              <a:t>, ainda pode ocorrer. Portanto, deve-se manter um alto nível de suspeita. </a:t>
            </a:r>
            <a:endParaRPr lang="pt-PT" sz="3700" dirty="0" smtClean="0"/>
          </a:p>
        </p:txBody>
      </p:sp>
      <p:sp>
        <p:nvSpPr>
          <p:cNvPr id="12" name="Retângulo 11"/>
          <p:cNvSpPr/>
          <p:nvPr/>
        </p:nvSpPr>
        <p:spPr>
          <a:xfrm>
            <a:off x="20300649" y="15022521"/>
            <a:ext cx="9323578" cy="944105"/>
          </a:xfrm>
          <a:prstGeom prst="rect">
            <a:avLst/>
          </a:prstGeom>
        </p:spPr>
        <p:txBody>
          <a:bodyPr wrap="none" lIns="432054" tIns="216027" rIns="432054" bIns="216027">
            <a:spAutoFit/>
          </a:bodyPr>
          <a:lstStyle/>
          <a:p>
            <a:r>
              <a:rPr lang="pt-BR" sz="3300" dirty="0"/>
              <a:t>Figura 1 – </a:t>
            </a:r>
            <a:r>
              <a:rPr lang="pt-BR" sz="3300" dirty="0" smtClean="0"/>
              <a:t>22/08/2018 – </a:t>
            </a:r>
            <a:r>
              <a:rPr lang="pt-BR" sz="3300" dirty="0" err="1" smtClean="0"/>
              <a:t>Papiledema</a:t>
            </a:r>
            <a:r>
              <a:rPr lang="pt-BR" sz="3300" dirty="0" smtClean="0"/>
              <a:t> </a:t>
            </a:r>
            <a:r>
              <a:rPr lang="pt-BR" sz="3300" dirty="0" smtClean="0"/>
              <a:t>bilateral</a:t>
            </a:r>
            <a:endParaRPr lang="pt-BR" sz="3300" dirty="0"/>
          </a:p>
        </p:txBody>
      </p:sp>
      <p:sp>
        <p:nvSpPr>
          <p:cNvPr id="17" name="Retângulo 16"/>
          <p:cNvSpPr/>
          <p:nvPr/>
        </p:nvSpPr>
        <p:spPr>
          <a:xfrm>
            <a:off x="21127800" y="27795388"/>
            <a:ext cx="7720575" cy="944105"/>
          </a:xfrm>
          <a:prstGeom prst="rect">
            <a:avLst/>
          </a:prstGeom>
        </p:spPr>
        <p:txBody>
          <a:bodyPr wrap="none" lIns="432054" tIns="216027" rIns="432054" bIns="216027">
            <a:spAutoFit/>
          </a:bodyPr>
          <a:lstStyle/>
          <a:p>
            <a:r>
              <a:rPr lang="pt-BR" sz="3300" dirty="0"/>
              <a:t>Figura 2 – </a:t>
            </a:r>
            <a:r>
              <a:rPr lang="pt-BR" sz="3300" dirty="0" smtClean="0"/>
              <a:t>24/08/2018 – RNM crânio</a:t>
            </a:r>
            <a:endParaRPr lang="pt-BR" sz="3300" dirty="0"/>
          </a:p>
        </p:txBody>
      </p:sp>
      <p:sp>
        <p:nvSpPr>
          <p:cNvPr id="28" name="Retângulo 27"/>
          <p:cNvSpPr/>
          <p:nvPr/>
        </p:nvSpPr>
        <p:spPr>
          <a:xfrm>
            <a:off x="20581060" y="36407819"/>
            <a:ext cx="9158469" cy="944105"/>
          </a:xfrm>
          <a:prstGeom prst="rect">
            <a:avLst/>
          </a:prstGeom>
        </p:spPr>
        <p:txBody>
          <a:bodyPr wrap="none" lIns="432054" tIns="216027" rIns="432054" bIns="216027">
            <a:spAutoFit/>
          </a:bodyPr>
          <a:lstStyle/>
          <a:p>
            <a:r>
              <a:rPr lang="pt-BR" sz="3300" dirty="0"/>
              <a:t>Figura 4 – </a:t>
            </a:r>
            <a:r>
              <a:rPr lang="pt-BR" sz="3300" dirty="0"/>
              <a:t> </a:t>
            </a:r>
            <a:r>
              <a:rPr lang="pt-BR" sz="3300" dirty="0" smtClean="0"/>
              <a:t> </a:t>
            </a:r>
            <a:r>
              <a:rPr lang="pt-BR" sz="3300" dirty="0" err="1"/>
              <a:t>P</a:t>
            </a:r>
            <a:r>
              <a:rPr lang="pt-BR" sz="3300" dirty="0" err="1" smtClean="0"/>
              <a:t>apiledema</a:t>
            </a:r>
            <a:r>
              <a:rPr lang="pt-BR" sz="3300" dirty="0" smtClean="0"/>
              <a:t> bilateral 12/12/2018</a:t>
            </a:r>
            <a:endParaRPr lang="pt-BR" sz="33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1443" y="16838206"/>
            <a:ext cx="14152342" cy="525658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8209" y="22100410"/>
            <a:ext cx="14177022" cy="537419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9203" y="29365166"/>
            <a:ext cx="13897769" cy="700061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3816" y="8425236"/>
            <a:ext cx="14250193" cy="645892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etângulo 8"/>
          <p:cNvSpPr/>
          <p:nvPr/>
        </p:nvSpPr>
        <p:spPr>
          <a:xfrm>
            <a:off x="17770857" y="38164540"/>
            <a:ext cx="1429893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/>
              <a:t>REFERÊNCIA </a:t>
            </a:r>
            <a:r>
              <a:rPr lang="pt-BR" sz="3200" smtClean="0"/>
              <a:t>BIBLIOGRÁFICA</a:t>
            </a:r>
          </a:p>
          <a:p>
            <a:pPr algn="just"/>
            <a:endParaRPr lang="pt-BR" sz="3200" dirty="0" smtClean="0"/>
          </a:p>
          <a:p>
            <a:pPr algn="just"/>
            <a:r>
              <a:rPr lang="pt-BR" sz="2800" dirty="0"/>
              <a:t>1- </a:t>
            </a:r>
            <a:r>
              <a:rPr lang="pt-BR" sz="2800" dirty="0"/>
              <a:t>UTIDA, Hélio et al . Trombose séptica de seios cavernosos, transverso e </a:t>
            </a:r>
            <a:r>
              <a:rPr lang="pt-BR" sz="2800" dirty="0" err="1"/>
              <a:t>sigmóide</a:t>
            </a:r>
            <a:r>
              <a:rPr lang="pt-BR" sz="2800" dirty="0"/>
              <a:t> e de veia jugular, associada à meningite, secundária a furúnculo nasal: Relato de Caso. Arq. Bras. Oftalmol.,  São Paulo ,  v. 65, n. 3, p. 359-362,  </a:t>
            </a:r>
            <a:r>
              <a:rPr lang="pt-BR" sz="2800" dirty="0" err="1"/>
              <a:t>June</a:t>
            </a:r>
            <a:r>
              <a:rPr lang="pt-BR" sz="2800" dirty="0"/>
              <a:t>  2002 </a:t>
            </a:r>
            <a:endParaRPr lang="pt-BR" sz="2800" dirty="0"/>
          </a:p>
          <a:p>
            <a:pPr algn="just"/>
            <a:r>
              <a:rPr lang="pt-BR" sz="2800" dirty="0"/>
              <a:t>2- </a:t>
            </a:r>
            <a:r>
              <a:rPr lang="pt-BR" sz="2800" dirty="0"/>
              <a:t> Scherer. </a:t>
            </a:r>
            <a:r>
              <a:rPr lang="pt-BR" sz="2800" dirty="0" smtClean="0"/>
              <a:t>Andrea, </a:t>
            </a:r>
            <a:r>
              <a:rPr lang="pt-BR" sz="2800" dirty="0"/>
              <a:t>MD, </a:t>
            </a:r>
            <a:r>
              <a:rPr lang="pt-BR" sz="2800" dirty="0" err="1"/>
              <a:t>Pediatric</a:t>
            </a:r>
            <a:r>
              <a:rPr lang="pt-BR" sz="2800" dirty="0"/>
              <a:t> </a:t>
            </a:r>
            <a:r>
              <a:rPr lang="pt-BR" sz="2800" dirty="0" err="1"/>
              <a:t>Otogenic</a:t>
            </a:r>
            <a:r>
              <a:rPr lang="pt-BR" sz="2800" dirty="0"/>
              <a:t> </a:t>
            </a:r>
            <a:r>
              <a:rPr lang="pt-BR" sz="2800" dirty="0" err="1"/>
              <a:t>Sigmoid</a:t>
            </a:r>
            <a:r>
              <a:rPr lang="pt-BR" sz="2800" dirty="0"/>
              <a:t> </a:t>
            </a:r>
            <a:r>
              <a:rPr lang="pt-BR" sz="2800" dirty="0" err="1"/>
              <a:t>Sinus</a:t>
            </a:r>
            <a:r>
              <a:rPr lang="pt-BR" sz="2800" dirty="0"/>
              <a:t> </a:t>
            </a:r>
            <a:r>
              <a:rPr lang="pt-BR" sz="2800" dirty="0" err="1"/>
              <a:t>Thrombosis</a:t>
            </a:r>
            <a:r>
              <a:rPr lang="pt-BR" sz="2800" dirty="0"/>
              <a:t>: Case </a:t>
            </a:r>
            <a:r>
              <a:rPr lang="pt-BR" sz="2800" dirty="0" err="1"/>
              <a:t>Report</a:t>
            </a:r>
            <a:r>
              <a:rPr lang="pt-BR" sz="2800" dirty="0"/>
              <a:t> </a:t>
            </a:r>
            <a:r>
              <a:rPr lang="pt-BR" sz="2800" dirty="0" err="1" smtClean="0"/>
              <a:t>and</a:t>
            </a:r>
            <a:r>
              <a:rPr lang="pt-BR" sz="2800" dirty="0" smtClean="0"/>
              <a:t> </a:t>
            </a:r>
            <a:r>
              <a:rPr lang="pt-BR" sz="2800" dirty="0" err="1" smtClean="0"/>
              <a:t>Literature</a:t>
            </a:r>
            <a:r>
              <a:rPr lang="pt-BR" sz="2800" dirty="0" smtClean="0"/>
              <a:t> </a:t>
            </a:r>
            <a:r>
              <a:rPr lang="pt-BR" sz="2800" dirty="0" err="1"/>
              <a:t>Reappraisal</a:t>
            </a:r>
            <a:r>
              <a:rPr lang="pt-BR" sz="2800" dirty="0"/>
              <a:t>. Global </a:t>
            </a:r>
            <a:r>
              <a:rPr lang="pt-BR" sz="2800" dirty="0" err="1"/>
              <a:t>Pediatric</a:t>
            </a:r>
            <a:r>
              <a:rPr lang="pt-BR" sz="2800" dirty="0"/>
              <a:t> Health Volume 4: 1–8© The </a:t>
            </a:r>
            <a:r>
              <a:rPr lang="pt-BR" sz="2800" dirty="0" err="1"/>
              <a:t>Author</a:t>
            </a:r>
            <a:r>
              <a:rPr lang="pt-BR" sz="2800" dirty="0"/>
              <a:t>(s) 2017</a:t>
            </a:r>
          </a:p>
          <a:p>
            <a:pPr algn="just"/>
            <a:r>
              <a:rPr lang="pt-BR" sz="2800" dirty="0" smtClean="0"/>
              <a:t>3-</a:t>
            </a:r>
            <a:r>
              <a:rPr lang="pt-BR" sz="2800" dirty="0" smtClean="0"/>
              <a:t>Seven.,</a:t>
            </a:r>
            <a:r>
              <a:rPr lang="pt-BR" sz="2800" dirty="0"/>
              <a:t> </a:t>
            </a:r>
            <a:r>
              <a:rPr lang="pt-BR" sz="2800" dirty="0" err="1"/>
              <a:t>Huseyin</a:t>
            </a:r>
            <a:r>
              <a:rPr lang="pt-BR" sz="2800" dirty="0" smtClean="0"/>
              <a:t> </a:t>
            </a:r>
            <a:r>
              <a:rPr lang="pt-BR" sz="2800" dirty="0"/>
              <a:t>MD, Management </a:t>
            </a:r>
            <a:r>
              <a:rPr lang="pt-BR" sz="2800" dirty="0" err="1"/>
              <a:t>of</a:t>
            </a:r>
            <a:r>
              <a:rPr lang="pt-BR" sz="2800" dirty="0"/>
              <a:t> </a:t>
            </a:r>
            <a:r>
              <a:rPr lang="pt-BR" sz="2800" dirty="0" err="1"/>
              <a:t>Otogenic</a:t>
            </a:r>
            <a:r>
              <a:rPr lang="pt-BR" sz="2800" dirty="0"/>
              <a:t> Lateral </a:t>
            </a:r>
            <a:r>
              <a:rPr lang="pt-BR" sz="2800" dirty="0" err="1"/>
              <a:t>Sinus</a:t>
            </a:r>
            <a:r>
              <a:rPr lang="pt-BR" sz="2800" dirty="0"/>
              <a:t> </a:t>
            </a:r>
            <a:r>
              <a:rPr lang="pt-BR" sz="2800" dirty="0" err="1"/>
              <a:t>Thrombosis</a:t>
            </a:r>
            <a:r>
              <a:rPr lang="pt-BR" sz="2800" dirty="0"/>
              <a:t>. American </a:t>
            </a:r>
            <a:r>
              <a:rPr lang="pt-BR" sz="2800" dirty="0" err="1"/>
              <a:t>Journal</a:t>
            </a:r>
            <a:r>
              <a:rPr lang="pt-BR" sz="2800" dirty="0"/>
              <a:t> </a:t>
            </a:r>
            <a:r>
              <a:rPr lang="pt-BR" sz="2800" dirty="0" err="1"/>
              <a:t>of</a:t>
            </a:r>
            <a:r>
              <a:rPr lang="pt-BR" sz="2800" dirty="0"/>
              <a:t> </a:t>
            </a:r>
            <a:r>
              <a:rPr lang="pt-BR" sz="2800" dirty="0" err="1"/>
              <a:t>Otolaryngology</a:t>
            </a:r>
            <a:r>
              <a:rPr lang="pt-BR" sz="2800" dirty="0"/>
              <a:t>, </a:t>
            </a:r>
            <a:r>
              <a:rPr lang="pt-BR" sz="2800" dirty="0" err="1"/>
              <a:t>Vol</a:t>
            </a:r>
            <a:r>
              <a:rPr lang="pt-BR" sz="2800" dirty="0"/>
              <a:t> 25, No 5 (</a:t>
            </a:r>
            <a:r>
              <a:rPr lang="pt-BR" sz="2800" dirty="0" err="1"/>
              <a:t>September-October</a:t>
            </a:r>
            <a:r>
              <a:rPr lang="pt-BR" sz="2800" dirty="0"/>
              <a:t>), 2004: pp 329-333</a:t>
            </a:r>
            <a:r>
              <a:rPr lang="pt-BR" sz="3200" dirty="0"/>
              <a:t>.</a:t>
            </a:r>
          </a:p>
          <a:p>
            <a:pPr algn="just"/>
            <a:r>
              <a:rPr lang="pt-BR" sz="3200" dirty="0"/>
              <a:t> </a:t>
            </a:r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190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a">
  <a:themeElements>
    <a:clrScheme name="Folhagem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803</TotalTime>
  <Words>93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Perspectiva</vt:lpstr>
      <vt:lpstr>TROMBOSE  SÉPTICA DE SEIOS TRANSVERSO, SIGMÓIDE E DE VEIA JUGULAR INTERNA, ASSOCIADA À PAPILEDEMA BILATERAL E ESTRABISMO CONVERGENTE - RELATO DE CASO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Evaldo-pc</dc:creator>
  <cp:lastModifiedBy>Evaldo-pc</cp:lastModifiedBy>
  <cp:revision>56</cp:revision>
  <dcterms:created xsi:type="dcterms:W3CDTF">2017-03-28T17:31:50Z</dcterms:created>
  <dcterms:modified xsi:type="dcterms:W3CDTF">2019-01-10T09:23:07Z</dcterms:modified>
</cp:coreProperties>
</file>