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1430000" cy="1524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4" d="100"/>
          <a:sy n="34" d="100"/>
        </p:scale>
        <p:origin x="-2160" y="222"/>
      </p:cViewPr>
      <p:guideLst>
        <p:guide orient="horz" pos="480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7247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 txBox="1">
            <a:spLocks noGrp="1"/>
          </p:cNvSpPr>
          <p:nvPr>
            <p:ph type="body" sz="quarter" idx="13"/>
          </p:nvPr>
        </p:nvSpPr>
        <p:spPr>
          <a:xfrm>
            <a:off x="1116210" y="8925966"/>
            <a:ext cx="9197580" cy="62259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 i="1"/>
            </a:lvl1pPr>
          </a:lstStyle>
          <a:p>
            <a:r>
              <a:t>–Jaime Silveira</a:t>
            </a:r>
          </a:p>
        </p:txBody>
      </p:sp>
      <p:sp>
        <p:nvSpPr>
          <p:cNvPr id="94" name="“Digite uma citação aqui.”"/>
          <p:cNvSpPr txBox="1">
            <a:spLocks noGrp="1"/>
          </p:cNvSpPr>
          <p:nvPr>
            <p:ph type="body" sz="quarter" idx="14"/>
          </p:nvPr>
        </p:nvSpPr>
        <p:spPr>
          <a:xfrm>
            <a:off x="1116210" y="6947101"/>
            <a:ext cx="9197580" cy="88294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5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uma citação aqui.” </a:t>
            </a:r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>
            <a:spLocks noGrp="1"/>
          </p:cNvSpPr>
          <p:nvPr>
            <p:ph type="pic" idx="13"/>
          </p:nvPr>
        </p:nvSpPr>
        <p:spPr>
          <a:xfrm>
            <a:off x="0" y="3333750"/>
            <a:ext cx="11430000" cy="8572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>
            <a:spLocks noGrp="1"/>
          </p:cNvSpPr>
          <p:nvPr>
            <p:ph type="pic" sz="half" idx="13"/>
          </p:nvPr>
        </p:nvSpPr>
        <p:spPr>
          <a:xfrm>
            <a:off x="1423168" y="3925341"/>
            <a:ext cx="8576382" cy="51903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1116210" y="9238505"/>
            <a:ext cx="9197580" cy="1250158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2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116210" y="10499824"/>
            <a:ext cx="9197580" cy="99342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116210" y="6168925"/>
            <a:ext cx="9197580" cy="2902150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>
            <a:spLocks noGrp="1"/>
          </p:cNvSpPr>
          <p:nvPr>
            <p:ph type="pic" sz="quarter" idx="13"/>
          </p:nvPr>
        </p:nvSpPr>
        <p:spPr>
          <a:xfrm>
            <a:off x="5904756" y="3895300"/>
            <a:ext cx="4688086" cy="722188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837158" y="3891855"/>
            <a:ext cx="4688087" cy="3504903"/>
          </a:xfrm>
          <a:prstGeom prst="rect">
            <a:avLst/>
          </a:prstGeom>
        </p:spPr>
        <p:txBody>
          <a:bodyPr/>
          <a:lstStyle>
            <a:lvl1pPr>
              <a:defRPr sz="9200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7158" y="7486054"/>
            <a:ext cx="4688087" cy="3616525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xfrm>
            <a:off x="837158" y="3556992"/>
            <a:ext cx="9755684" cy="1897559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xfrm>
            <a:off x="837158" y="3556992"/>
            <a:ext cx="9755684" cy="1897559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57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7158" y="5610820"/>
            <a:ext cx="9755684" cy="5525245"/>
          </a:xfrm>
          <a:prstGeom prst="rect">
            <a:avLst/>
          </a:prstGeom>
        </p:spPr>
        <p:txBody>
          <a:bodyPr anchor="ctr"/>
          <a:lstStyle>
            <a:lvl1pPr marL="694531" indent="-694531" algn="l">
              <a:spcBef>
                <a:spcPts val="6500"/>
              </a:spcBef>
              <a:buSzPct val="145000"/>
              <a:buChar char="•"/>
              <a:defRPr sz="5000"/>
            </a:lvl1pPr>
            <a:lvl2pPr marL="1139031" indent="-694531" algn="l">
              <a:spcBef>
                <a:spcPts val="6500"/>
              </a:spcBef>
              <a:buSzPct val="145000"/>
              <a:buChar char="•"/>
              <a:defRPr sz="5000"/>
            </a:lvl2pPr>
            <a:lvl3pPr marL="1583531" indent="-694531" algn="l">
              <a:spcBef>
                <a:spcPts val="6500"/>
              </a:spcBef>
              <a:buSzPct val="145000"/>
              <a:buChar char="•"/>
              <a:defRPr sz="5000"/>
            </a:lvl3pPr>
            <a:lvl4pPr marL="2028031" indent="-694531" algn="l">
              <a:spcBef>
                <a:spcPts val="6500"/>
              </a:spcBef>
              <a:buSzPct val="145000"/>
              <a:buChar char="•"/>
              <a:defRPr sz="5000"/>
            </a:lvl4pPr>
            <a:lvl5pPr marL="2472531" indent="-694531" algn="l">
              <a:spcBef>
                <a:spcPts val="6500"/>
              </a:spcBef>
              <a:buSzPct val="145000"/>
              <a:buChar char="•"/>
              <a:defRPr sz="50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>
            <a:spLocks noGrp="1"/>
          </p:cNvSpPr>
          <p:nvPr>
            <p:ph type="pic" sz="quarter" idx="13"/>
          </p:nvPr>
        </p:nvSpPr>
        <p:spPr>
          <a:xfrm>
            <a:off x="5904755" y="5610820"/>
            <a:ext cx="4688087" cy="55252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xfrm>
            <a:off x="837158" y="3556992"/>
            <a:ext cx="9755684" cy="1897559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7158" y="5610820"/>
            <a:ext cx="4688087" cy="5525245"/>
          </a:xfrm>
          <a:prstGeom prst="rect">
            <a:avLst/>
          </a:prstGeom>
        </p:spPr>
        <p:txBody>
          <a:bodyPr anchor="ctr"/>
          <a:lstStyle>
            <a:lvl1pPr marL="514350" indent="-514350" algn="l">
              <a:spcBef>
                <a:spcPts val="5000"/>
              </a:spcBef>
              <a:buSzPct val="145000"/>
              <a:buChar char="•"/>
              <a:defRPr sz="4200"/>
            </a:lvl1pPr>
            <a:lvl2pPr marL="857250" indent="-514350" algn="l">
              <a:spcBef>
                <a:spcPts val="5000"/>
              </a:spcBef>
              <a:buSzPct val="145000"/>
              <a:buChar char="•"/>
              <a:defRPr sz="4200"/>
            </a:lvl2pPr>
            <a:lvl3pPr marL="1200150" indent="-514350" algn="l">
              <a:spcBef>
                <a:spcPts val="5000"/>
              </a:spcBef>
              <a:buSzPct val="145000"/>
              <a:buChar char="•"/>
              <a:defRPr sz="4200"/>
            </a:lvl3pPr>
            <a:lvl4pPr marL="1543050" indent="-514350" algn="l">
              <a:spcBef>
                <a:spcPts val="5000"/>
              </a:spcBef>
              <a:buSzPct val="145000"/>
              <a:buChar char="•"/>
              <a:defRPr sz="4200"/>
            </a:lvl4pPr>
            <a:lvl5pPr marL="1885950" indent="-514350" algn="l">
              <a:spcBef>
                <a:spcPts val="5000"/>
              </a:spcBef>
              <a:buSzPct val="145000"/>
              <a:buChar char="•"/>
              <a:defRPr sz="4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7158" y="4449960"/>
            <a:ext cx="9755684" cy="6340080"/>
          </a:xfrm>
          <a:prstGeom prst="rect">
            <a:avLst/>
          </a:prstGeom>
        </p:spPr>
        <p:txBody>
          <a:bodyPr anchor="ctr"/>
          <a:lstStyle>
            <a:lvl1pPr marL="694531" indent="-694531" algn="l">
              <a:spcBef>
                <a:spcPts val="6500"/>
              </a:spcBef>
              <a:buSzPct val="145000"/>
              <a:buChar char="•"/>
              <a:defRPr sz="5000"/>
            </a:lvl1pPr>
            <a:lvl2pPr marL="1139031" indent="-694531" algn="l">
              <a:spcBef>
                <a:spcPts val="6500"/>
              </a:spcBef>
              <a:buSzPct val="145000"/>
              <a:buChar char="•"/>
              <a:defRPr sz="5000"/>
            </a:lvl2pPr>
            <a:lvl3pPr marL="1583531" indent="-694531" algn="l">
              <a:spcBef>
                <a:spcPts val="6500"/>
              </a:spcBef>
              <a:buSzPct val="145000"/>
              <a:buChar char="•"/>
              <a:defRPr sz="5000"/>
            </a:lvl3pPr>
            <a:lvl4pPr marL="2028031" indent="-694531" algn="l">
              <a:spcBef>
                <a:spcPts val="6500"/>
              </a:spcBef>
              <a:buSzPct val="145000"/>
              <a:buChar char="•"/>
              <a:defRPr sz="5000"/>
            </a:lvl4pPr>
            <a:lvl5pPr marL="2472531" indent="-694531" algn="l">
              <a:spcBef>
                <a:spcPts val="6500"/>
              </a:spcBef>
              <a:buSzPct val="145000"/>
              <a:buChar char="•"/>
              <a:defRPr sz="50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>
            <a:spLocks noGrp="1"/>
          </p:cNvSpPr>
          <p:nvPr>
            <p:ph type="pic" sz="quarter" idx="13"/>
          </p:nvPr>
        </p:nvSpPr>
        <p:spPr>
          <a:xfrm>
            <a:off x="5915917" y="7698134"/>
            <a:ext cx="4688087" cy="34267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Imagem"/>
          <p:cNvSpPr>
            <a:spLocks noGrp="1"/>
          </p:cNvSpPr>
          <p:nvPr>
            <p:ph type="pic" sz="quarter" idx="14"/>
          </p:nvPr>
        </p:nvSpPr>
        <p:spPr>
          <a:xfrm>
            <a:off x="5915917" y="3891855"/>
            <a:ext cx="4688087" cy="34267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Imagem"/>
          <p:cNvSpPr>
            <a:spLocks noGrp="1"/>
          </p:cNvSpPr>
          <p:nvPr>
            <p:ph type="pic" sz="quarter" idx="15"/>
          </p:nvPr>
        </p:nvSpPr>
        <p:spPr>
          <a:xfrm>
            <a:off x="837158" y="3891855"/>
            <a:ext cx="4688087" cy="72330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116210" y="4773662"/>
            <a:ext cx="9197580" cy="29021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648" tIns="44648" rIns="44648" bIns="44648" anchor="b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116210" y="7753945"/>
            <a:ext cx="9197580" cy="993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648" tIns="44648" rIns="44648" bIns="44648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491556" y="11504414"/>
            <a:ext cx="440935" cy="448756"/>
          </a:xfrm>
          <a:prstGeom prst="rect">
            <a:avLst/>
          </a:prstGeom>
          <a:ln w="3175">
            <a:miter lim="400000"/>
          </a:ln>
        </p:spPr>
        <p:txBody>
          <a:bodyPr wrap="none" lIns="44648" tIns="44648" rIns="44648" bIns="44648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2286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4572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6858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9144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11430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13716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6002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8288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Vinicius Campos Bergamo"/>
          <p:cNvSpPr txBox="1">
            <a:spLocks noGrp="1"/>
          </p:cNvSpPr>
          <p:nvPr>
            <p:ph type="ctrTitle"/>
          </p:nvPr>
        </p:nvSpPr>
        <p:spPr>
          <a:xfrm>
            <a:off x="2411119" y="798315"/>
            <a:ext cx="6607762" cy="1586880"/>
          </a:xfrm>
          <a:prstGeom prst="rect">
            <a:avLst/>
          </a:prstGeom>
        </p:spPr>
        <p:txBody>
          <a:bodyPr anchor="ctr"/>
          <a:lstStyle>
            <a:lvl1pPr defTabSz="565943">
              <a:defRPr sz="4836"/>
            </a:lvl1pPr>
          </a:lstStyle>
          <a:p>
            <a:r>
              <a:rPr lang="pt-BR" dirty="0" smtClean="0"/>
              <a:t>Lucas Denadai</a:t>
            </a:r>
            <a:endParaRPr dirty="0"/>
          </a:p>
        </p:txBody>
      </p:sp>
      <p:sp>
        <p:nvSpPr>
          <p:cNvPr id="120" name="Escola Paulista de Medicina…"/>
          <p:cNvSpPr txBox="1">
            <a:spLocks noGrp="1"/>
          </p:cNvSpPr>
          <p:nvPr>
            <p:ph type="subTitle" sz="quarter" idx="1"/>
          </p:nvPr>
        </p:nvSpPr>
        <p:spPr>
          <a:xfrm>
            <a:off x="1116210" y="3289300"/>
            <a:ext cx="9197580" cy="12972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75071">
              <a:defRPr sz="4032"/>
            </a:pPr>
            <a:r>
              <a:t>Escola Paulista de Medicina</a:t>
            </a:r>
          </a:p>
          <a:p>
            <a:pPr defTabSz="575071">
              <a:defRPr sz="4032"/>
            </a:pPr>
            <a:r>
              <a:t>São Paulo - SP</a:t>
            </a:r>
          </a:p>
        </p:txBody>
      </p:sp>
      <p:sp>
        <p:nvSpPr>
          <p:cNvPr id="121" name="Síndrome de Bloqueio Capsular Tardio…"/>
          <p:cNvSpPr txBox="1"/>
          <p:nvPr/>
        </p:nvSpPr>
        <p:spPr>
          <a:xfrm>
            <a:off x="1117798" y="4595664"/>
            <a:ext cx="9197579" cy="10554571"/>
          </a:xfrm>
          <a:prstGeom prst="rect">
            <a:avLst/>
          </a:prstGeom>
          <a:ln w="3175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648" tIns="44648" rIns="44648" bIns="44648" anchor="ctr">
            <a:spAutoFit/>
          </a:bodyPr>
          <a:lstStyle/>
          <a:p>
            <a:pPr>
              <a:defRPr sz="3400" b="0" u="sng"/>
            </a:pPr>
            <a:r>
              <a:rPr lang="pt-BR" dirty="0" smtClean="0"/>
              <a:t>Oclusão da artéria </a:t>
            </a:r>
            <a:r>
              <a:rPr lang="pt-BR" dirty="0" err="1" smtClean="0"/>
              <a:t>ciliorretiniana</a:t>
            </a:r>
            <a:r>
              <a:rPr lang="pt-BR" dirty="0" smtClean="0"/>
              <a:t> associada a oclusão da veia central da retina</a:t>
            </a:r>
            <a:endParaRPr dirty="0"/>
          </a:p>
          <a:p>
            <a:pPr>
              <a:defRPr sz="3400" b="0"/>
            </a:pPr>
            <a:endParaRPr dirty="0"/>
          </a:p>
          <a:p>
            <a:pPr>
              <a:defRPr sz="3400" b="0"/>
            </a:pPr>
            <a:r>
              <a:rPr lang="pt-BR" sz="3400" b="0" dirty="0"/>
              <a:t>A artéria </a:t>
            </a:r>
            <a:r>
              <a:rPr lang="pt-BR" sz="3400" b="0" dirty="0" err="1"/>
              <a:t>ciliorretiniana</a:t>
            </a:r>
            <a:r>
              <a:rPr lang="pt-BR" sz="3400" b="0" dirty="0"/>
              <a:t> está presente em até 30% dos olhos; Tem origem nas artérias ciliares posteriores curtas, ao contrário do restante da circulação da retina interna que se origina da artéria central da </a:t>
            </a:r>
            <a:r>
              <a:rPr lang="pt-BR" sz="3400" b="0" dirty="0" smtClean="0"/>
              <a:t>retina.</a:t>
            </a:r>
          </a:p>
          <a:p>
            <a:pPr>
              <a:defRPr sz="3400" b="0"/>
            </a:pPr>
            <a:endParaRPr dirty="0" smtClean="0"/>
          </a:p>
          <a:p>
            <a:pPr>
              <a:defRPr sz="3400" b="0"/>
            </a:pPr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oclusão da artéria </a:t>
            </a:r>
            <a:r>
              <a:rPr lang="pt-BR" dirty="0" err="1"/>
              <a:t>ciliorretiniana</a:t>
            </a:r>
            <a:r>
              <a:rPr lang="pt-BR" dirty="0"/>
              <a:t> </a:t>
            </a:r>
            <a:r>
              <a:rPr lang="pt-BR" dirty="0" smtClean="0"/>
              <a:t> na sua forma mais comum ocorre </a:t>
            </a:r>
            <a:r>
              <a:rPr lang="pt-BR" dirty="0"/>
              <a:t>associada à oclusão da veia central da retina. Isso ocorre devido ao aumento da pressão hidrostática retrograda que diminui a velocidade do fluxo sanguíneo. Possui um prognostico visual melhor do que nas outras formas. </a:t>
            </a:r>
            <a:endParaRPr lang="pt-BR" dirty="0" smtClean="0"/>
          </a:p>
          <a:p>
            <a:pPr>
              <a:defRPr sz="3400" b="0"/>
            </a:pPr>
            <a:endParaRPr dirty="0" smtClean="0"/>
          </a:p>
          <a:p>
            <a:pPr>
              <a:defRPr sz="3400" b="0"/>
            </a:pPr>
            <a:r>
              <a:rPr lang="pt-BR" sz="3400" b="0" dirty="0"/>
              <a:t>Pode também ocorrer associada à neurite </a:t>
            </a:r>
            <a:r>
              <a:rPr lang="pt-BR" sz="3400" b="0" dirty="0" err="1"/>
              <a:t>optica</a:t>
            </a:r>
            <a:r>
              <a:rPr lang="pt-BR" sz="3400" b="0" dirty="0"/>
              <a:t> isquêmica anterior/ </a:t>
            </a:r>
            <a:r>
              <a:rPr lang="pt-BR" sz="3400" b="0" dirty="0" err="1"/>
              <a:t>Arterite</a:t>
            </a:r>
            <a:r>
              <a:rPr lang="pt-BR" sz="3400" b="0" dirty="0"/>
              <a:t> de células gigantes ou de forma isolada.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cas\Desktop\Oftalmo\Trabalhos\SIMASP\E-gallery\Maria Delsidete de Souza Silva\FOTO SIMASP E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772"/>
            <a:ext cx="11454563" cy="1108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4648" tIns="44648" rIns="44648" bIns="44648" numCol="1" spcCol="38100" rtlCol="0" anchor="ctr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4648" tIns="44648" rIns="44648" bIns="44648" numCol="1" spcCol="38100" rtlCol="0" anchor="ctr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4648" tIns="44648" rIns="44648" bIns="44648" numCol="1" spcCol="38100" rtlCol="0" anchor="ctr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4648" tIns="44648" rIns="44648" bIns="44648" numCol="1" spcCol="38100" rtlCol="0" anchor="ctr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127</Words>
  <Application>Microsoft Office PowerPoint</Application>
  <PresentationFormat>Personalizar</PresentationFormat>
  <Paragraphs>10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Black</vt:lpstr>
      <vt:lpstr>Lucas Denadai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Lucas Denadai</dc:title>
  <dc:creator>Lucas Denadai</dc:creator>
  <cp:lastModifiedBy>Lucas Denadai</cp:lastModifiedBy>
  <cp:revision>2</cp:revision>
  <dcterms:modified xsi:type="dcterms:W3CDTF">2019-01-09T21:52:25Z</dcterms:modified>
</cp:coreProperties>
</file>