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"/>
  </p:handoutMasterIdLst>
  <p:sldIdLst>
    <p:sldId id="257" r:id="rId2"/>
  </p:sldIdLst>
  <p:sldSz cx="10080625" cy="13681075"/>
  <p:notesSz cx="6858000" cy="9144000"/>
  <p:defaultTextStyle>
    <a:defPPr>
      <a:defRPr lang="pt-BR"/>
    </a:defPPr>
    <a:lvl1pPr marL="0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8729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7460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6189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4919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3648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2378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1108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29837" algn="l" defTabSz="135746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9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462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>
        <p:scale>
          <a:sx n="80" d="100"/>
          <a:sy n="80" d="100"/>
        </p:scale>
        <p:origin x="-1488" y="2136"/>
      </p:cViewPr>
      <p:guideLst>
        <p:guide orient="horz" pos="4309"/>
        <p:guide pos="3175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838F9-64AB-4554-BA16-C42399560E00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22039-3D27-41D9-89D5-73AB15AA17D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0340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2000" b="1" kern="1200" baseline="0">
          <a:solidFill>
            <a:srgbClr val="146280"/>
          </a:solidFill>
          <a:latin typeface="+mj-lt"/>
          <a:ea typeface="+mj-ea"/>
          <a:cs typeface="+mj-cs"/>
        </a:defRPr>
      </a:lvl1pPr>
    </p:titleStyle>
    <p:bodyStyle>
      <a:lvl1pPr marL="543005" indent="-380104" algn="l" rtl="0" eaLnBrk="1" latinLnBrk="0" hangingPunct="1">
        <a:spcBef>
          <a:spcPts val="446"/>
        </a:spcBef>
        <a:buClr>
          <a:schemeClr val="accent3"/>
        </a:buClr>
        <a:buFont typeface="Georgia"/>
        <a:buChar char="•"/>
        <a:defRPr kumimoji="0"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77410" indent="-366529" algn="l" rtl="0" eaLnBrk="1" latinLnBrk="0" hangingPunct="1">
        <a:spcBef>
          <a:spcPts val="446"/>
        </a:spcBef>
        <a:buClr>
          <a:schemeClr val="accent2"/>
        </a:buClr>
        <a:buFont typeface="Georgia"/>
        <a:buChar char="▫"/>
        <a:defRPr kumimoji="0" sz="3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371089" indent="-325803" algn="l" rtl="0" eaLnBrk="1" latinLnBrk="0" hangingPunct="1">
        <a:spcBef>
          <a:spcPts val="446"/>
        </a:spcBef>
        <a:buClr>
          <a:schemeClr val="accent1"/>
        </a:buClr>
        <a:buFont typeface="Wingdings 2"/>
        <a:buChar char=""/>
        <a:defRPr kumimoji="0" sz="3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751193" indent="-298653" algn="l" rtl="0" eaLnBrk="1" latinLnBrk="0" hangingPunct="1">
        <a:spcBef>
          <a:spcPts val="446"/>
        </a:spcBef>
        <a:buClr>
          <a:schemeClr val="accent1"/>
        </a:buClr>
        <a:buFont typeface="Wingdings 2"/>
        <a:buChar char=""/>
        <a:defRPr kumimoji="0" sz="33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63421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▫"/>
        <a:defRPr kumimoji="0" sz="3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389224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▫"/>
        <a:defRPr kumimoji="0" sz="27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715027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▫"/>
        <a:defRPr kumimoji="0" sz="24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3013680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◦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3325908" indent="-271503" algn="l" rtl="0" eaLnBrk="1" latinLnBrk="0" hangingPunct="1">
        <a:spcBef>
          <a:spcPts val="446"/>
        </a:spcBef>
        <a:buClr>
          <a:schemeClr val="accent3"/>
        </a:buClr>
        <a:buFont typeface="Georgia"/>
        <a:buChar char="◦"/>
        <a:defRPr kumimoji="0" sz="21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787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575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362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715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3937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0725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751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4300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9792" y="1367929"/>
            <a:ext cx="9354988" cy="677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unilateral de disco óptico associado a glaucoma de ângulo aberto – Relato de caso</a:t>
            </a:r>
            <a:endParaRPr lang="pt-BR" sz="2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3808" y="2088009"/>
            <a:ext cx="90730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Autor</a:t>
            </a:r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¹</a:t>
            </a:r>
            <a:r>
              <a:rPr lang="en-US" sz="11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e co-</a:t>
            </a:r>
            <a:r>
              <a:rPr lang="en-US" sz="11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autores</a:t>
            </a:r>
            <a:r>
              <a:rPr lang="en-US" sz="11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²: </a:t>
            </a:r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Priscilla Barros Poubel¹</a:t>
            </a:r>
            <a:r>
              <a:rPr lang="en-US" sz="11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1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Luiz</a:t>
            </a:r>
            <a:r>
              <a:rPr lang="en-US" sz="11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Alberto </a:t>
            </a:r>
            <a:r>
              <a:rPr lang="en-US" sz="11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Melo</a:t>
            </a:r>
            <a:r>
              <a:rPr lang="en-US" sz="11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Junior</a:t>
            </a:r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²</a:t>
            </a:r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Marilia Carolina Roncato², Maria Juliana Felix², </a:t>
            </a:r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Andre Rocha Costa Marques</a:t>
            </a:r>
            <a:r>
              <a:rPr lang="pt-BR" sz="1100" b="1" dirty="0" smtClean="0">
                <a:latin typeface="Arial" pitchFamily="34" charset="0"/>
                <a:cs typeface="Arial" pitchFamily="34" charset="0"/>
              </a:rPr>
              <a:t>²; Rafaela </a:t>
            </a:r>
            <a:r>
              <a:rPr lang="pt-BR" sz="1100" b="1" dirty="0" err="1" smtClean="0">
                <a:latin typeface="Arial" pitchFamily="34" charset="0"/>
                <a:cs typeface="Arial" pitchFamily="34" charset="0"/>
              </a:rPr>
              <a:t>Tricca</a:t>
            </a:r>
            <a:r>
              <a:rPr lang="pt-BR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100" b="1" dirty="0" err="1" smtClean="0">
                <a:latin typeface="Arial" pitchFamily="34" charset="0"/>
                <a:cs typeface="Arial" pitchFamily="34" charset="0"/>
              </a:rPr>
              <a:t>Wicher</a:t>
            </a:r>
            <a:r>
              <a:rPr lang="pt-BR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100" b="1" dirty="0" smtClean="0">
                <a:latin typeface="Arial" pitchFamily="34" charset="0"/>
                <a:cs typeface="Arial" pitchFamily="34" charset="0"/>
              </a:rPr>
              <a:t>². </a:t>
            </a:r>
            <a:endParaRPr lang="pt-BR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Instituição: Quarteirão da Saúde de Diadema – SP.</a:t>
            </a:r>
          </a:p>
          <a:p>
            <a:pPr algn="ctr"/>
            <a:endParaRPr lang="pt-BR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pt-BR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9792" y="2736081"/>
            <a:ext cx="4543184" cy="360040"/>
          </a:xfrm>
          <a:prstGeom prst="rect">
            <a:avLst/>
          </a:prstGeom>
          <a:solidFill>
            <a:srgbClr val="1462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100" b="1" dirty="0" smtClean="0">
                <a:latin typeface="+mj-lt"/>
              </a:rPr>
              <a:t>INTRODUÇÃO</a:t>
            </a:r>
            <a:endParaRPr lang="pt-BR" sz="1100" b="1" dirty="0">
              <a:latin typeface="+mj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184328" y="2880097"/>
            <a:ext cx="4543184" cy="7416824"/>
          </a:xfrm>
          <a:prstGeom prst="rect">
            <a:avLst/>
          </a:prstGeom>
          <a:noFill/>
          <a:ln w="6350">
            <a:solidFill>
              <a:srgbClr val="1462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9792" y="3168129"/>
            <a:ext cx="4543184" cy="2016224"/>
          </a:xfrm>
          <a:prstGeom prst="rect">
            <a:avLst/>
          </a:prstGeom>
          <a:noFill/>
          <a:ln w="6350">
            <a:solidFill>
              <a:srgbClr val="1462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é uma malformação congênita que pode atingir qualquer região ocular, podendo ser uni ou bilateral, e acontece devido ao fechamento deficiente da fissura embrionária. A maioria dos casos é esporádica, e a acuidade visual está usualmente diminuída. Pode acometer apenas o nervo óptico ou outras estruturas oculares, sendo sua localização típica a região ínfero-nasal.  São raros os estudos na literatura que associam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com glaucoma, por esse motivo, esse relato tem objetivo de descrever um caso de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unilateral associado a glaucoma de ângulo aberto. </a:t>
            </a:r>
          </a:p>
          <a:p>
            <a:pPr algn="l"/>
            <a:endParaRPr lang="pt-BR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9792" y="5328369"/>
            <a:ext cx="4543184" cy="360040"/>
          </a:xfrm>
          <a:prstGeom prst="rect">
            <a:avLst/>
          </a:prstGeom>
          <a:solidFill>
            <a:srgbClr val="1462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100" b="1" dirty="0" smtClean="0">
                <a:latin typeface="+mj-lt"/>
              </a:rPr>
              <a:t>RELATO DE CASO</a:t>
            </a:r>
            <a:endParaRPr lang="pt-BR" sz="1100" b="1" dirty="0">
              <a:latin typeface="+mj-lt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59792" y="5832425"/>
            <a:ext cx="4543184" cy="5040560"/>
          </a:xfrm>
          <a:prstGeom prst="rect">
            <a:avLst/>
          </a:prstGeom>
          <a:noFill/>
          <a:ln w="6350">
            <a:solidFill>
              <a:srgbClr val="1462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R.P.V.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60 anos, masculino, natural e procedente de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Diadema-SP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aposentado, foi atendido com queixa de baixa acuidade visual no olho esquerdo (OE) desde a infância, com piora há 2 anos, sem patologias associadas ou alterações sistêmicas. Não apresenta quadro clínico semelhante na família, ou alterações patológicas durante sua gestação ou parto. O exame ocular do olho direito não evidenciou anormalidades sugestivas de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Ao exame ocular do OE, a acuidade visual com melhor correção foi de conta dedos a 1 metro. À biomicroscopia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anterior (Figura 1),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apresentou diminuição de folheto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iriano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das 5 às 7 horas, caracterizando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incompleto de íris, com orifício inferiormente a ele. O diâmetro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corneano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horizontal foi de 8 mm, caracterizando microcórnea. À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gonioscopia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foi evidenciado ângulo aberto e visível até o esporão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escleral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em todos os quadrantes. À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tonometria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aplanação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apresentou pressão intraocular de 26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mmHg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À oftalmoscopia indireta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(Figuras 2 e 3) e ultrassonografia (Figura 4),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constatou-se ausência de tecido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retiniano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coroideano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alteração no disco óptico, tipo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estendendo-se para região ínfero-nasal, acometendo a mácula. A razão escavação/disco do nervo óptico foi de 0,7, com dificuldades de determinação. O campo visual não obteve confiabilidade adequada. Foi optado pelo início de medicações antiglaucomatosas. Em acompanhamento ambulatorial há 2 anos, atualmente usa maleato de timolol, cloridrato de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dorzolamida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bimatoprosta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obtendo uma pressão intraocular oscilando em torno de 15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mmHg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Não houve piora da acuidade visual e os outros exames permaneceram inalterados. </a:t>
            </a: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359792" y="10944993"/>
            <a:ext cx="4543184" cy="360040"/>
          </a:xfrm>
          <a:prstGeom prst="rect">
            <a:avLst/>
          </a:prstGeom>
          <a:solidFill>
            <a:srgbClr val="1462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100" b="1" dirty="0" smtClean="0">
                <a:latin typeface="+mj-lt"/>
              </a:rPr>
              <a:t>DISCUSSÃO</a:t>
            </a:r>
            <a:endParaRPr lang="pt-BR" sz="1100" b="1" dirty="0">
              <a:latin typeface="+mj-lt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59792" y="11377041"/>
            <a:ext cx="4543184" cy="2088232"/>
          </a:xfrm>
          <a:prstGeom prst="rect">
            <a:avLst/>
          </a:prstGeom>
          <a:noFill/>
          <a:ln w="6350">
            <a:solidFill>
              <a:srgbClr val="1462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Diante do exposto, confirmou-se o diagnóstico de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disco óptico, associado a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coriorretiniano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de íris e microcórnea. O diagnóstico clínico de glaucoma em pacientes com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disco óptico é de difícil elucidação, devido às dificuldade de determinar a integridade e demarcação da rima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neurorretiniana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disco óptico e da caracterização dos achados perimétricos. Por esse motivo, a suspeita e início do tratamento antiglaucomatosos estão ligados à pressão intraocular. Sabendo que tanto o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glaucoma podem levar a baixa acuidade visual gradativamente, é difícil determinar o quanto da perda visual é por um desses fatores ou ambos.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5184328" y="10440937"/>
            <a:ext cx="4615192" cy="288032"/>
          </a:xfrm>
          <a:prstGeom prst="rect">
            <a:avLst/>
          </a:prstGeom>
          <a:solidFill>
            <a:srgbClr val="1462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dirty="0" smtClean="0">
                <a:latin typeface="+mj-lt"/>
              </a:rPr>
              <a:t>REFERÊNCIAS BIBLIOGRÁFICAS</a:t>
            </a:r>
            <a:endParaRPr lang="pt-BR" sz="1100" b="1" dirty="0">
              <a:latin typeface="+mj-lt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5184328" y="10800977"/>
            <a:ext cx="4608512" cy="2664296"/>
          </a:xfrm>
          <a:prstGeom prst="rect">
            <a:avLst/>
          </a:prstGeom>
          <a:noFill/>
          <a:ln w="6350">
            <a:solidFill>
              <a:srgbClr val="1462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VLAINICH, Ana Regina Cruz; ALLEMANN, Norma; NEUSTEIN, Isaac. </a:t>
            </a:r>
            <a:r>
              <a:rPr lang="pt-B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típico associado à síndrome de clivagem de câmara anterior e microcórnea: descrição de um caso. 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Arquivos Brasileiros de Oftalmologia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2004.</a:t>
            </a:r>
          </a:p>
          <a:p>
            <a:pPr lvl="0" algn="just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HITTNER, Helen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Mintz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et al.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Colobomatous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microphthalmia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heart disease, hearing loss, and mental retardation-a syndrome. 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Journal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pediatric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ophthalmology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strabismus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v. 16, n. 2, p. 122-128, 1979.</a:t>
            </a:r>
          </a:p>
          <a:p>
            <a:pPr lvl="0" algn="just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JESBERG, DAVID O.; SCHEPENS, CHARLES L. Retinal detachment associated with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the choroid. 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Archives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Ophthalmology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v. 65, n. 2, p. 163-173, 1961.</a:t>
            </a:r>
          </a:p>
          <a:p>
            <a:pPr lvl="0" algn="just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ÖZELCE,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Ramazan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et al. Coexistence of optic pit and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coloboma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iris, lens, and choroid: a case report. 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Arquivos brasileiros de oftalmologia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v. 79, n. 5, p. 328-329, 2016.</a:t>
            </a:r>
          </a:p>
          <a:p>
            <a:pPr algn="l"/>
            <a:endParaRPr lang="pt-BR" sz="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328344" y="7488609"/>
            <a:ext cx="42484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Arial" pitchFamily="34" charset="0"/>
                <a:cs typeface="Arial" pitchFamily="34" charset="0"/>
              </a:rPr>
              <a:t>Figuras  2 e 3 –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Retinografia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mostrando ausência de tecido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retiniano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352" y="3024113"/>
            <a:ext cx="3312368" cy="222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aixaDeTexto 17"/>
          <p:cNvSpPr txBox="1"/>
          <p:nvPr/>
        </p:nvSpPr>
        <p:spPr>
          <a:xfrm>
            <a:off x="8856736" y="3744193"/>
            <a:ext cx="792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Arial" pitchFamily="34" charset="0"/>
                <a:cs typeface="Arial" pitchFamily="34" charset="0"/>
              </a:rPr>
              <a:t>Figura 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1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8344" y="5616401"/>
            <a:ext cx="210653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0592" y="5616401"/>
            <a:ext cx="2016224" cy="181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0352" y="7848649"/>
            <a:ext cx="2664295" cy="230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ixaDeTexto 24"/>
          <p:cNvSpPr txBox="1"/>
          <p:nvPr/>
        </p:nvSpPr>
        <p:spPr>
          <a:xfrm>
            <a:off x="8136656" y="8424713"/>
            <a:ext cx="15841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50" dirty="0" smtClean="0">
                <a:latin typeface="Arial" pitchFamily="34" charset="0"/>
                <a:cs typeface="Arial" pitchFamily="34" charset="0"/>
              </a:rPr>
              <a:t>Figura 4 – Ultras-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sonografia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: corte axial vertical, mostrando alteração da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cur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vatura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 de parede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pos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pt-BR" sz="1050" dirty="0" err="1" smtClean="0">
                <a:latin typeface="Arial" pitchFamily="34" charset="0"/>
                <a:cs typeface="Arial" pitchFamily="34" charset="0"/>
              </a:rPr>
              <a:t>terior</a:t>
            </a:r>
            <a:r>
              <a:rPr lang="pt-BR" sz="1050" dirty="0" smtClean="0">
                <a:latin typeface="Arial" pitchFamily="34" charset="0"/>
                <a:cs typeface="Arial" pitchFamily="34" charset="0"/>
              </a:rPr>
              <a:t>. 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ersonalizada 6">
      <a:dk1>
        <a:sysClr val="windowText" lastClr="000000"/>
      </a:dk1>
      <a:lt1>
        <a:sysClr val="window" lastClr="FFFFFF"/>
      </a:lt1>
      <a:dk2>
        <a:srgbClr val="B2D4D8"/>
      </a:dk2>
      <a:lt2>
        <a:srgbClr val="DEDEDE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kumimoji="0" sz="1800" b="1" dirty="0" smtClean="0">
            <a:solidFill>
              <a:srgbClr val="146280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620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Urbano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ASSOCIAÇÃO ENTRE O POTENCIAL EVOCADO AUDITIVO DE LONGA LATÊNCIA E PARÂMETROS CARDIOVASCULARES</dc:title>
  <dc:creator>USER</dc:creator>
  <cp:lastModifiedBy>Documentos</cp:lastModifiedBy>
  <cp:revision>105</cp:revision>
  <dcterms:created xsi:type="dcterms:W3CDTF">2014-03-25T00:22:32Z</dcterms:created>
  <dcterms:modified xsi:type="dcterms:W3CDTF">2019-01-12T00:24:50Z</dcterms:modified>
</cp:coreProperties>
</file>