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" d="100"/>
          <a:sy n="11" d="100"/>
        </p:scale>
        <p:origin x="-2142" y="12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201"/>
            <a:ext cx="27539395" cy="926013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9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9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65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56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730032"/>
            <a:ext cx="7289840" cy="3686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5" y="1730032"/>
            <a:ext cx="21329531" cy="3686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41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0" y="27760413"/>
            <a:ext cx="27539395" cy="8580127"/>
          </a:xfrm>
        </p:spPr>
        <p:txBody>
          <a:bodyPr anchor="t"/>
          <a:lstStyle>
            <a:lvl1pPr algn="l">
              <a:defRPr sz="14173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0" y="18310277"/>
            <a:ext cx="27539395" cy="9450136"/>
          </a:xfrm>
        </p:spPr>
        <p:txBody>
          <a:bodyPr anchor="b"/>
          <a:lstStyle>
            <a:lvl1pPr marL="0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01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4" y="10080152"/>
            <a:ext cx="14309686" cy="28510424"/>
          </a:xfrm>
        </p:spPr>
        <p:txBody>
          <a:bodyPr/>
          <a:lstStyle>
            <a:lvl1pPr>
              <a:defRPr sz="9921"/>
            </a:lvl1pPr>
            <a:lvl2pPr>
              <a:defRPr sz="8504"/>
            </a:lvl2pPr>
            <a:lvl3pPr>
              <a:defRPr sz="7086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8" y="10080152"/>
            <a:ext cx="14309686" cy="28510424"/>
          </a:xfrm>
        </p:spPr>
        <p:txBody>
          <a:bodyPr/>
          <a:lstStyle>
            <a:lvl1pPr>
              <a:defRPr sz="9921"/>
            </a:lvl1pPr>
            <a:lvl2pPr>
              <a:defRPr sz="8504"/>
            </a:lvl2pPr>
            <a:lvl3pPr>
              <a:defRPr sz="7086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10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4" y="9670146"/>
            <a:ext cx="14315312" cy="403005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4" y="13700202"/>
            <a:ext cx="14315312" cy="24890371"/>
          </a:xfrm>
        </p:spPr>
        <p:txBody>
          <a:bodyPr/>
          <a:lstStyle>
            <a:lvl1pPr>
              <a:defRPr sz="8504"/>
            </a:lvl1pPr>
            <a:lvl2pPr>
              <a:defRPr sz="7086"/>
            </a:lvl2pPr>
            <a:lvl3pPr>
              <a:defRPr sz="6378"/>
            </a:lvl3pPr>
            <a:lvl4pPr>
              <a:defRPr sz="5669"/>
            </a:lvl4pPr>
            <a:lvl5pPr>
              <a:defRPr sz="5669"/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5" cy="403005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0" y="13700202"/>
            <a:ext cx="14320935" cy="24890371"/>
          </a:xfrm>
        </p:spPr>
        <p:txBody>
          <a:bodyPr/>
          <a:lstStyle>
            <a:lvl1pPr>
              <a:defRPr sz="8504"/>
            </a:lvl1pPr>
            <a:lvl2pPr>
              <a:defRPr sz="7086"/>
            </a:lvl2pPr>
            <a:lvl3pPr>
              <a:defRPr sz="6378"/>
            </a:lvl3pPr>
            <a:lvl4pPr>
              <a:defRPr sz="5669"/>
            </a:lvl4pPr>
            <a:lvl5pPr>
              <a:defRPr sz="5669"/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55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4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39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6" y="1720025"/>
            <a:ext cx="10659143" cy="7320108"/>
          </a:xfrm>
        </p:spPr>
        <p:txBody>
          <a:bodyPr anchor="b"/>
          <a:lstStyle>
            <a:lvl1pPr algn="l">
              <a:defRPr sz="7086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2" y="1720028"/>
            <a:ext cx="18112102" cy="36870548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6" y="9040136"/>
            <a:ext cx="10659143" cy="29550440"/>
          </a:xfrm>
        </p:spPr>
        <p:txBody>
          <a:bodyPr/>
          <a:lstStyle>
            <a:lvl1pPr marL="0" indent="0">
              <a:buNone/>
              <a:defRPr sz="4960"/>
            </a:lvl1pPr>
            <a:lvl2pPr marL="1619951" indent="0">
              <a:buNone/>
              <a:defRPr sz="4252"/>
            </a:lvl2pPr>
            <a:lvl3pPr marL="3239902" indent="0">
              <a:buNone/>
              <a:defRPr sz="3543"/>
            </a:lvl3pPr>
            <a:lvl4pPr marL="4859853" indent="0">
              <a:buNone/>
              <a:defRPr sz="3189"/>
            </a:lvl4pPr>
            <a:lvl5pPr marL="6479804" indent="0">
              <a:buNone/>
              <a:defRPr sz="3189"/>
            </a:lvl5pPr>
            <a:lvl6pPr marL="8099755" indent="0">
              <a:buNone/>
              <a:defRPr sz="3189"/>
            </a:lvl6pPr>
            <a:lvl7pPr marL="9719706" indent="0">
              <a:buNone/>
              <a:defRPr sz="3189"/>
            </a:lvl7pPr>
            <a:lvl8pPr marL="11339657" indent="0">
              <a:buNone/>
              <a:defRPr sz="3189"/>
            </a:lvl8pPr>
            <a:lvl9pPr marL="12959608" indent="0">
              <a:buNone/>
              <a:defRPr sz="318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44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30240447"/>
            <a:ext cx="19439573" cy="3570056"/>
          </a:xfrm>
        </p:spPr>
        <p:txBody>
          <a:bodyPr anchor="b"/>
          <a:lstStyle>
            <a:lvl1pPr algn="l">
              <a:defRPr sz="7086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860057"/>
            <a:ext cx="19439573" cy="25920383"/>
          </a:xfrm>
        </p:spPr>
        <p:txBody>
          <a:bodyPr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33810502"/>
            <a:ext cx="19439573" cy="5070072"/>
          </a:xfrm>
        </p:spPr>
        <p:txBody>
          <a:bodyPr/>
          <a:lstStyle>
            <a:lvl1pPr marL="0" indent="0">
              <a:buNone/>
              <a:defRPr sz="4960"/>
            </a:lvl1pPr>
            <a:lvl2pPr marL="1619951" indent="0">
              <a:buNone/>
              <a:defRPr sz="4252"/>
            </a:lvl2pPr>
            <a:lvl3pPr marL="3239902" indent="0">
              <a:buNone/>
              <a:defRPr sz="3543"/>
            </a:lvl3pPr>
            <a:lvl4pPr marL="4859853" indent="0">
              <a:buNone/>
              <a:defRPr sz="3189"/>
            </a:lvl4pPr>
            <a:lvl5pPr marL="6479804" indent="0">
              <a:buNone/>
              <a:defRPr sz="3189"/>
            </a:lvl5pPr>
            <a:lvl6pPr marL="8099755" indent="0">
              <a:buNone/>
              <a:defRPr sz="3189"/>
            </a:lvl6pPr>
            <a:lvl7pPr marL="9719706" indent="0">
              <a:buNone/>
              <a:defRPr sz="3189"/>
            </a:lvl7pPr>
            <a:lvl8pPr marL="11339657" indent="0">
              <a:buNone/>
              <a:defRPr sz="3189"/>
            </a:lvl8pPr>
            <a:lvl9pPr marL="12959608" indent="0">
              <a:buNone/>
              <a:defRPr sz="318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09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730029"/>
            <a:ext cx="29159359" cy="720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10080152"/>
            <a:ext cx="29159359" cy="28510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40040594"/>
            <a:ext cx="755983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F651-248A-4B08-82C9-28775274466B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40040594"/>
            <a:ext cx="1025977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40040594"/>
            <a:ext cx="755983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B5AE-F4AF-4EBA-AA7F-58D883E19E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78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39902" rtl="0" eaLnBrk="1" latinLnBrk="0" hangingPunct="1"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963" indent="-1214963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38" kern="1200">
          <a:solidFill>
            <a:schemeClr val="tx1"/>
          </a:solidFill>
          <a:latin typeface="+mn-lt"/>
          <a:ea typeface="+mn-ea"/>
          <a:cs typeface="+mn-cs"/>
        </a:defRPr>
      </a:lvl1pPr>
      <a:lvl2pPr marL="2632420" indent="-1012469" algn="l" defTabSz="3239902" rtl="0" eaLnBrk="1" latinLnBrk="0" hangingPunct="1">
        <a:spcBef>
          <a:spcPct val="20000"/>
        </a:spcBef>
        <a:buFont typeface="Arial" panose="020B0604020202020204" pitchFamily="34" charset="0"/>
        <a:buChar char="–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–"/>
        <a:defRPr sz="7086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»"/>
        <a:defRPr sz="7086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spcBef>
          <a:spcPct val="20000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9975" y="790007"/>
            <a:ext cx="31382324" cy="4337394"/>
          </a:xfr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t-BR" sz="8000" b="1" dirty="0"/>
              <a:t>Síndrome da efusão </a:t>
            </a:r>
            <a:r>
              <a:rPr lang="pt-BR" sz="8000" b="1" dirty="0" err="1"/>
              <a:t>uveal</a:t>
            </a:r>
            <a:r>
              <a:rPr lang="pt-BR" sz="8000" b="1" dirty="0"/>
              <a:t> e glaucoma agudo bilateral</a:t>
            </a:r>
            <a:br>
              <a:rPr lang="pt-BR" sz="8000" b="1" dirty="0"/>
            </a:br>
            <a:r>
              <a:rPr lang="pt-BR" sz="8000" b="1" dirty="0"/>
              <a:t> causado por </a:t>
            </a:r>
            <a:r>
              <a:rPr lang="pt-BR" sz="8000" b="1" dirty="0" err="1"/>
              <a:t>Topiramato</a:t>
            </a:r>
            <a:r>
              <a:rPr lang="pt-BR" sz="7200" dirty="0"/>
              <a:t/>
            </a:r>
            <a:br>
              <a:rPr lang="pt-BR" sz="7200" dirty="0"/>
            </a:br>
            <a:r>
              <a:rPr lang="pt-BR" sz="7200" b="1" dirty="0"/>
              <a:t>Fernandes N. L.</a:t>
            </a:r>
            <a:r>
              <a:rPr lang="pt-BR" sz="7200" dirty="0"/>
              <a:t>, </a:t>
            </a:r>
            <a:r>
              <a:rPr lang="pt-BR" sz="7200" b="1" dirty="0"/>
              <a:t>Hassan I. F. K. , </a:t>
            </a:r>
            <a:r>
              <a:rPr lang="pt-BR" sz="7200" b="1" dirty="0" err="1"/>
              <a:t>Granata</a:t>
            </a:r>
            <a:r>
              <a:rPr lang="pt-BR" sz="7200" b="1" dirty="0"/>
              <a:t> M. DP. , Neves  A. S. </a:t>
            </a:r>
            <a:endParaRPr lang="pt-BR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1193" y="6612082"/>
            <a:ext cx="30831614" cy="3658855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6600" b="1" dirty="0"/>
              <a:t>Introdução:  </a:t>
            </a:r>
            <a:r>
              <a:rPr lang="pt-BR" sz="6600" dirty="0" err="1"/>
              <a:t>Topiramato</a:t>
            </a:r>
            <a:r>
              <a:rPr lang="pt-BR" sz="6600" dirty="0"/>
              <a:t> é uma medicação sulfa </a:t>
            </a:r>
            <a:r>
              <a:rPr lang="pt-BR" sz="6600" dirty="0" err="1"/>
              <a:t>monossacarídica</a:t>
            </a:r>
            <a:r>
              <a:rPr lang="pt-BR" sz="6600" dirty="0"/>
              <a:t> utilizada para tratamentos neuropsiquiátricos, e atualmente como terapia para emagrecimento</a:t>
            </a:r>
            <a:r>
              <a:rPr lang="pt-BR" sz="6600" baseline="30000" dirty="0"/>
              <a:t>(1,2)</a:t>
            </a:r>
            <a:r>
              <a:rPr lang="pt-BR" sz="6600" dirty="0"/>
              <a:t>. Apresenta raros efeitos colaterais </a:t>
            </a:r>
            <a:r>
              <a:rPr lang="pt-BR" sz="6600" dirty="0" err="1"/>
              <a:t>oftalmologicos</a:t>
            </a:r>
            <a:r>
              <a:rPr lang="pt-BR" sz="6600" dirty="0"/>
              <a:t> 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6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6600" b="1" dirty="0"/>
              <a:t>Metodologia</a:t>
            </a:r>
            <a:r>
              <a:rPr lang="pt-BR" sz="6600" dirty="0"/>
              <a:t>: relatamos  um caso de síndrome da </a:t>
            </a:r>
            <a:r>
              <a:rPr lang="pt-BR" sz="6600" dirty="0" err="1"/>
              <a:t>efusâo</a:t>
            </a:r>
            <a:r>
              <a:rPr lang="pt-BR" sz="6600" dirty="0"/>
              <a:t> </a:t>
            </a:r>
            <a:r>
              <a:rPr lang="pt-BR" sz="6600" dirty="0" err="1"/>
              <a:t>uveal</a:t>
            </a:r>
            <a:r>
              <a:rPr lang="pt-BR" sz="6600" dirty="0"/>
              <a:t> com descolamento de </a:t>
            </a:r>
            <a:r>
              <a:rPr lang="pt-BR" sz="6600" dirty="0" err="1"/>
              <a:t>coróide</a:t>
            </a:r>
            <a:r>
              <a:rPr lang="pt-BR" sz="6600" dirty="0"/>
              <a:t> e  glaucoma agudo bilateral de ângulo fechado após 7 dias de terapia com </a:t>
            </a:r>
            <a:r>
              <a:rPr lang="pt-BR" sz="6600" dirty="0" err="1"/>
              <a:t>Topiramato</a:t>
            </a:r>
            <a:r>
              <a:rPr lang="pt-BR" sz="6600" dirty="0"/>
              <a:t>, em um homem, 48 anos.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6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6600" b="1" dirty="0"/>
              <a:t>Resultados:  </a:t>
            </a:r>
            <a:r>
              <a:rPr lang="pt-BR" sz="6600" dirty="0"/>
              <a:t>Paciente foi manejado para crise de glaucoma agudo, com controle da PIO no segundo dia porém com manutenção do descolamento de coroide. Prescrito corticoide tópico, oral e repouso. No 9º dia de seguimento apresentou recuperação da coroide. A prevalência da síndrome de efusão </a:t>
            </a:r>
            <a:r>
              <a:rPr lang="pt-BR" sz="6600" dirty="0" err="1"/>
              <a:t>ciliocoroidal</a:t>
            </a:r>
            <a:r>
              <a:rPr lang="pt-BR" sz="6600" dirty="0"/>
              <a:t> é 3/100.000 em usuários de </a:t>
            </a:r>
            <a:r>
              <a:rPr lang="pt-BR" sz="6600" dirty="0" err="1"/>
              <a:t>topiramato</a:t>
            </a:r>
            <a:r>
              <a:rPr lang="pt-BR" sz="6600" baseline="30000" dirty="0"/>
              <a:t>(2)</a:t>
            </a:r>
            <a:r>
              <a:rPr lang="pt-BR" sz="6600" dirty="0"/>
              <a:t>. O provável mecanismo de ação  é edema do corpo ciliar, resultando em efusão </a:t>
            </a:r>
            <a:r>
              <a:rPr lang="pt-BR" sz="6600" dirty="0" err="1"/>
              <a:t>uveal</a:t>
            </a:r>
            <a:r>
              <a:rPr lang="pt-BR" sz="6600" dirty="0"/>
              <a:t>, deslocamento anterior </a:t>
            </a:r>
            <a:r>
              <a:rPr lang="pt-BR" sz="6600" dirty="0" err="1"/>
              <a:t>irido-cristaliano</a:t>
            </a:r>
            <a:r>
              <a:rPr lang="pt-BR" sz="6600" dirty="0"/>
              <a:t>, </a:t>
            </a:r>
            <a:r>
              <a:rPr lang="pt-BR" sz="6600" dirty="0" err="1"/>
              <a:t>miopização</a:t>
            </a:r>
            <a:r>
              <a:rPr lang="pt-BR" sz="6600" dirty="0"/>
              <a:t>, diminuição da profundidade da câmara anterior e fechamento do seio </a:t>
            </a:r>
            <a:r>
              <a:rPr lang="pt-BR" sz="6600" dirty="0" err="1"/>
              <a:t>camerular</a:t>
            </a:r>
            <a:r>
              <a:rPr lang="pt-BR" sz="6600" dirty="0"/>
              <a:t> sem bloqueio pupilar.  Descolamento de </a:t>
            </a:r>
            <a:r>
              <a:rPr lang="pt-BR" sz="6600" dirty="0" err="1"/>
              <a:t>coróide</a:t>
            </a:r>
            <a:r>
              <a:rPr lang="pt-BR" sz="6600" dirty="0"/>
              <a:t> está frequentemente associado ao quadro clínico</a:t>
            </a:r>
            <a:r>
              <a:rPr lang="pt-BR" sz="6600" baseline="30000" dirty="0"/>
              <a:t>(1, 2, 4, 5)</a:t>
            </a:r>
            <a:r>
              <a:rPr lang="pt-BR" sz="66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6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6600" b="1" dirty="0"/>
              <a:t>Conclusão: </a:t>
            </a:r>
            <a:r>
              <a:rPr lang="pt-BR" sz="6600" dirty="0"/>
              <a:t>Devido à ampliação do espectro de uso da medicação, ver-se-á com mais frequência descolamento de coroide e glaucoma agudo </a:t>
            </a:r>
            <a:r>
              <a:rPr lang="pt-BR" sz="6600" baseline="30000" dirty="0"/>
              <a:t>(1, 2)</a:t>
            </a:r>
            <a:r>
              <a:rPr lang="pt-BR" sz="6600" dirty="0"/>
              <a:t> causados por </a:t>
            </a:r>
            <a:r>
              <a:rPr lang="pt-BR" sz="6600" dirty="0" err="1"/>
              <a:t>topiramato</a:t>
            </a:r>
            <a:r>
              <a:rPr lang="pt-BR" sz="6600" dirty="0"/>
              <a:t> e apesar de potencialmente graves, são de fácil tratamento resolutivo se identificação da causa, manejo rápido e suspensão da droga</a:t>
            </a:r>
            <a:r>
              <a:rPr lang="pt-BR" sz="6600" baseline="30000" dirty="0"/>
              <a:t>(6)</a:t>
            </a:r>
            <a:r>
              <a:rPr lang="pt-BR" sz="6600" dirty="0"/>
              <a:t>. </a:t>
            </a:r>
          </a:p>
        </p:txBody>
      </p:sp>
      <p:pic>
        <p:nvPicPr>
          <p:cNvPr id="1026" name="Picture 2" descr="C:\Users\User\Downloads\IMG_08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697" y="28111709"/>
            <a:ext cx="13874440" cy="1041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IMG_0860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9806" y="28111709"/>
            <a:ext cx="12785437" cy="1041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91193" y="38854544"/>
            <a:ext cx="30361761" cy="866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3200" dirty="0"/>
              <a:t> </a:t>
            </a:r>
            <a:r>
              <a:rPr lang="pt-BR" sz="3200" dirty="0">
                <a:cs typeface="Arial" panose="020B0604020202020204" pitchFamily="34" charset="0"/>
              </a:rPr>
              <a:t>1) </a:t>
            </a:r>
            <a:r>
              <a:rPr lang="pt-BR" sz="3200" dirty="0" err="1">
                <a:cs typeface="Arial" panose="020B0604020202020204" pitchFamily="34" charset="0"/>
              </a:rPr>
              <a:t>Quagliato</a:t>
            </a:r>
            <a:r>
              <a:rPr lang="pt-BR" sz="3200" dirty="0">
                <a:cs typeface="Arial" panose="020B0604020202020204" pitchFamily="34" charset="0"/>
              </a:rPr>
              <a:t>, L. B,; </a:t>
            </a:r>
            <a:r>
              <a:rPr lang="pt-BR" sz="3200" dirty="0" err="1">
                <a:cs typeface="Arial" panose="020B0604020202020204" pitchFamily="34" charset="0"/>
              </a:rPr>
              <a:t>Barella</a:t>
            </a:r>
            <a:r>
              <a:rPr lang="pt-BR" sz="3200" dirty="0">
                <a:cs typeface="Arial" panose="020B0604020202020204" pitchFamily="34" charset="0"/>
              </a:rPr>
              <a:t>, K.; Neto, J. M. A.; </a:t>
            </a:r>
            <a:r>
              <a:rPr lang="pt-BR" sz="3200" dirty="0" err="1">
                <a:cs typeface="Arial" panose="020B0604020202020204" pitchFamily="34" charset="0"/>
              </a:rPr>
              <a:t>Quagliato</a:t>
            </a:r>
            <a:r>
              <a:rPr lang="pt-BR" sz="3200" dirty="0">
                <a:cs typeface="Arial" panose="020B0604020202020204" pitchFamily="34" charset="0"/>
              </a:rPr>
              <a:t>, E. M. A. B. </a:t>
            </a:r>
            <a:r>
              <a:rPr lang="pt-BR" sz="3200" dirty="0" err="1">
                <a:cs typeface="Arial" panose="020B0604020202020204" pitchFamily="34" charset="0"/>
              </a:rPr>
              <a:t>Topiramate-associated</a:t>
            </a:r>
            <a:r>
              <a:rPr lang="pt-BR" sz="3200" dirty="0">
                <a:cs typeface="Arial" panose="020B0604020202020204" pitchFamily="34" charset="0"/>
              </a:rPr>
              <a:t> </a:t>
            </a:r>
            <a:r>
              <a:rPr lang="pt-BR" sz="3200" dirty="0" err="1">
                <a:cs typeface="Arial" panose="020B0604020202020204" pitchFamily="34" charset="0"/>
              </a:rPr>
              <a:t>acute</a:t>
            </a:r>
            <a:r>
              <a:rPr lang="pt-BR" sz="3200" dirty="0">
                <a:cs typeface="Arial" panose="020B0604020202020204" pitchFamily="34" charset="0"/>
              </a:rPr>
              <a:t>, bilateral, </a:t>
            </a:r>
            <a:r>
              <a:rPr lang="pt-BR" sz="3200" dirty="0" err="1">
                <a:cs typeface="Arial" panose="020B0604020202020204" pitchFamily="34" charset="0"/>
              </a:rPr>
              <a:t>angle-closure</a:t>
            </a:r>
            <a:r>
              <a:rPr lang="pt-BR" sz="3200" dirty="0">
                <a:cs typeface="Arial" panose="020B0604020202020204" pitchFamily="34" charset="0"/>
              </a:rPr>
              <a:t> glaucoma: case report. Arq. Bras. </a:t>
            </a:r>
            <a:r>
              <a:rPr lang="pt-BR" sz="3200" dirty="0" err="1">
                <a:cs typeface="Arial" panose="020B0604020202020204" pitchFamily="34" charset="0"/>
              </a:rPr>
              <a:t>Oftalmol</a:t>
            </a:r>
            <a:r>
              <a:rPr lang="pt-BR" sz="3200" dirty="0">
                <a:cs typeface="Arial" panose="020B0604020202020204" pitchFamily="34" charset="0"/>
              </a:rPr>
              <a:t>, 2013. </a:t>
            </a:r>
          </a:p>
          <a:p>
            <a:pPr fontAlgn="base"/>
            <a:r>
              <a:rPr lang="pt-BR" sz="3200" dirty="0">
                <a:cs typeface="Arial" panose="020B0604020202020204" pitchFamily="34" charset="0"/>
              </a:rPr>
              <a:t> 2) </a:t>
            </a:r>
            <a:r>
              <a:rPr lang="en-US" sz="3200" dirty="0" err="1">
                <a:cs typeface="Arial" panose="020B0604020202020204" pitchFamily="34" charset="0"/>
              </a:rPr>
              <a:t>Abtahi</a:t>
            </a:r>
            <a:r>
              <a:rPr lang="en-US" sz="3200" dirty="0">
                <a:cs typeface="Arial" panose="020B0604020202020204" pitchFamily="34" charset="0"/>
              </a:rPr>
              <a:t>, M-A.; </a:t>
            </a:r>
            <a:r>
              <a:rPr lang="en-US" sz="3200" dirty="0" err="1">
                <a:cs typeface="Arial" panose="020B0604020202020204" pitchFamily="34" charset="0"/>
              </a:rPr>
              <a:t>Abtahi</a:t>
            </a:r>
            <a:r>
              <a:rPr lang="en-US" sz="3200" dirty="0">
                <a:cs typeface="Arial" panose="020B0604020202020204" pitchFamily="34" charset="0"/>
              </a:rPr>
              <a:t>, S-H.; </a:t>
            </a:r>
            <a:r>
              <a:rPr lang="en-US" sz="3200" dirty="0" err="1">
                <a:cs typeface="Arial" panose="020B0604020202020204" pitchFamily="34" charset="0"/>
              </a:rPr>
              <a:t>Fazel</a:t>
            </a:r>
            <a:r>
              <a:rPr lang="en-US" sz="3200" dirty="0">
                <a:cs typeface="Arial" panose="020B0604020202020204" pitchFamily="34" charset="0"/>
              </a:rPr>
              <a:t>, F.; </a:t>
            </a:r>
            <a:r>
              <a:rPr lang="en-US" sz="3200" dirty="0" err="1">
                <a:cs typeface="Arial" panose="020B0604020202020204" pitchFamily="34" charset="0"/>
              </a:rPr>
              <a:t>Roomizadeh</a:t>
            </a:r>
            <a:r>
              <a:rPr lang="en-US" sz="3200" dirty="0">
                <a:cs typeface="Arial" panose="020B0604020202020204" pitchFamily="34" charset="0"/>
              </a:rPr>
              <a:t>, P.;</a:t>
            </a:r>
            <a:r>
              <a:rPr lang="en-US" sz="3200" dirty="0" err="1">
                <a:cs typeface="Arial" panose="020B0604020202020204" pitchFamily="34" charset="0"/>
              </a:rPr>
              <a:t>Etemadifar</a:t>
            </a:r>
            <a:r>
              <a:rPr lang="en-US" sz="3200" dirty="0">
                <a:cs typeface="Arial" panose="020B0604020202020204" pitchFamily="34" charset="0"/>
              </a:rPr>
              <a:t>, M.; </a:t>
            </a:r>
            <a:r>
              <a:rPr lang="en-US" sz="3200" dirty="0" err="1">
                <a:cs typeface="Arial" panose="020B0604020202020204" pitchFamily="34" charset="0"/>
              </a:rPr>
              <a:t>Jenab</a:t>
            </a:r>
            <a:r>
              <a:rPr lang="en-US" sz="3200" dirty="0">
                <a:cs typeface="Arial" panose="020B0604020202020204" pitchFamily="34" charset="0"/>
              </a:rPr>
              <a:t>, K.; Akbari, M. </a:t>
            </a:r>
            <a:r>
              <a:rPr lang="en-US" sz="3200" dirty="0" err="1">
                <a:cs typeface="Arial" panose="020B0604020202020204" pitchFamily="34" charset="0"/>
              </a:rPr>
              <a:t>Topiramate</a:t>
            </a:r>
            <a:r>
              <a:rPr lang="en-US" sz="3200" dirty="0">
                <a:cs typeface="Arial" panose="020B0604020202020204" pitchFamily="34" charset="0"/>
              </a:rPr>
              <a:t> and the vision: a systematic review.  </a:t>
            </a:r>
            <a:r>
              <a:rPr lang="en-US" sz="3200" dirty="0" err="1">
                <a:cs typeface="Arial" panose="020B0604020202020204" pitchFamily="34" charset="0"/>
              </a:rPr>
              <a:t>Clin</a:t>
            </a:r>
            <a:r>
              <a:rPr lang="en-US" sz="3200" dirty="0">
                <a:cs typeface="Arial" panose="020B0604020202020204" pitchFamily="34" charset="0"/>
              </a:rPr>
              <a:t> </a:t>
            </a:r>
            <a:r>
              <a:rPr lang="en-US" sz="3200" dirty="0" err="1">
                <a:cs typeface="Arial" panose="020B0604020202020204" pitchFamily="34" charset="0"/>
              </a:rPr>
              <a:t>Ophthalmol</a:t>
            </a:r>
            <a:r>
              <a:rPr lang="en-US" sz="3200" dirty="0">
                <a:cs typeface="Arial" panose="020B0604020202020204" pitchFamily="34" charset="0"/>
              </a:rPr>
              <a:t>, 2012. </a:t>
            </a:r>
          </a:p>
          <a:p>
            <a:pPr fontAlgn="base"/>
            <a:r>
              <a:rPr lang="en-US" sz="3200" dirty="0">
                <a:cs typeface="Arial" panose="020B0604020202020204" pitchFamily="34" charset="0"/>
              </a:rPr>
              <a:t>3) </a:t>
            </a:r>
            <a:r>
              <a:rPr lang="en-US" sz="3200" dirty="0" err="1">
                <a:cs typeface="Arial" panose="020B0604020202020204" pitchFamily="34" charset="0"/>
              </a:rPr>
              <a:t>Sankar</a:t>
            </a:r>
            <a:r>
              <a:rPr lang="en-US" sz="3200" dirty="0">
                <a:cs typeface="Arial" panose="020B0604020202020204" pitchFamily="34" charset="0"/>
              </a:rPr>
              <a:t>, P. S.; Pasquale, L. R.; </a:t>
            </a:r>
            <a:r>
              <a:rPr lang="en-US" sz="3200" dirty="0" err="1">
                <a:cs typeface="Arial" panose="020B0604020202020204" pitchFamily="34" charset="0"/>
              </a:rPr>
              <a:t>Grosskreutz</a:t>
            </a:r>
            <a:r>
              <a:rPr lang="en-US" sz="3200" dirty="0">
                <a:cs typeface="Arial" panose="020B0604020202020204" pitchFamily="34" charset="0"/>
              </a:rPr>
              <a:t>, C. L.G. Uveal Effusion and Secondary Angle-Closure Glaucoma Associated With </a:t>
            </a:r>
            <a:r>
              <a:rPr lang="en-US" sz="3200" dirty="0" err="1">
                <a:cs typeface="Arial" panose="020B0604020202020204" pitchFamily="34" charset="0"/>
              </a:rPr>
              <a:t>Topiramate</a:t>
            </a:r>
            <a:r>
              <a:rPr lang="en-US" sz="3200" dirty="0">
                <a:cs typeface="Arial" panose="020B0604020202020204" pitchFamily="34" charset="0"/>
              </a:rPr>
              <a:t> Use. </a:t>
            </a:r>
            <a:r>
              <a:rPr lang="pt-BR" sz="3200" i="1" dirty="0">
                <a:cs typeface="Arial" panose="020B0604020202020204" pitchFamily="34" charset="0"/>
              </a:rPr>
              <a:t>JAMA </a:t>
            </a:r>
            <a:r>
              <a:rPr lang="pt-BR" sz="3200" i="1" dirty="0" err="1">
                <a:cs typeface="Arial" panose="020B0604020202020204" pitchFamily="34" charset="0"/>
              </a:rPr>
              <a:t>Ophthalmology</a:t>
            </a:r>
            <a:endParaRPr lang="en-US" sz="3200" dirty="0">
              <a:cs typeface="Arial" panose="020B0604020202020204" pitchFamily="34" charset="0"/>
            </a:endParaRPr>
          </a:p>
          <a:p>
            <a:pPr fontAlgn="base"/>
            <a:r>
              <a:rPr lang="pt-BR" sz="3200" dirty="0">
                <a:cs typeface="Arial" panose="020B0604020202020204" pitchFamily="34" charset="0"/>
              </a:rPr>
              <a:t>4) Brandão, M. N.; Fernandes, I. C.; Barradas, F. F. O.; Machado, j. F.; Oliveira, M. T. Miopia aguda e glaucoma de ângulo fechado associados ao uso de </a:t>
            </a:r>
            <a:r>
              <a:rPr lang="pt-BR" sz="3200" dirty="0" err="1">
                <a:cs typeface="Arial" panose="020B0604020202020204" pitchFamily="34" charset="0"/>
              </a:rPr>
              <a:t>topiramato</a:t>
            </a:r>
            <a:r>
              <a:rPr lang="pt-BR" sz="3200" dirty="0">
                <a:cs typeface="Arial" panose="020B0604020202020204" pitchFamily="34" charset="0"/>
              </a:rPr>
              <a:t> em paciente jovem: relato de caso. </a:t>
            </a:r>
            <a:r>
              <a:rPr lang="pt-BR" sz="3200" dirty="0" err="1">
                <a:cs typeface="Arial" panose="020B0604020202020204" pitchFamily="34" charset="0"/>
              </a:rPr>
              <a:t>Arq</a:t>
            </a:r>
            <a:r>
              <a:rPr lang="pt-BR" sz="3200" dirty="0">
                <a:cs typeface="Arial" panose="020B0604020202020204" pitchFamily="34" charset="0"/>
              </a:rPr>
              <a:t> </a:t>
            </a:r>
            <a:r>
              <a:rPr lang="pt-BR" sz="3200" dirty="0" err="1">
                <a:cs typeface="Arial" panose="020B0604020202020204" pitchFamily="34" charset="0"/>
              </a:rPr>
              <a:t>Bras</a:t>
            </a:r>
            <a:r>
              <a:rPr lang="pt-BR" sz="3200" dirty="0">
                <a:cs typeface="Arial" panose="020B0604020202020204" pitchFamily="34" charset="0"/>
              </a:rPr>
              <a:t> Oftalmol. 2009;</a:t>
            </a:r>
          </a:p>
          <a:p>
            <a:pPr fontAlgn="base"/>
            <a:r>
              <a:rPr lang="pt-BR" sz="3200" dirty="0">
                <a:cs typeface="Arial" panose="020B0604020202020204" pitchFamily="34" charset="0"/>
              </a:rPr>
              <a:t>5) </a:t>
            </a:r>
            <a:r>
              <a:rPr lang="pt-BR" sz="3200" dirty="0" err="1">
                <a:cs typeface="Arial" panose="020B0604020202020204" pitchFamily="34" charset="0"/>
              </a:rPr>
              <a:t>Stangler</a:t>
            </a:r>
            <a:r>
              <a:rPr lang="pt-BR" sz="3200" dirty="0">
                <a:cs typeface="Arial" panose="020B0604020202020204" pitchFamily="34" charset="0"/>
              </a:rPr>
              <a:t>, F; </a:t>
            </a:r>
            <a:r>
              <a:rPr lang="pt-BR" sz="3200" dirty="0" err="1">
                <a:cs typeface="Arial" panose="020B0604020202020204" pitchFamily="34" charset="0"/>
              </a:rPr>
              <a:t>Prietsch</a:t>
            </a:r>
            <a:r>
              <a:rPr lang="pt-BR" sz="3200" dirty="0">
                <a:cs typeface="Arial" panose="020B0604020202020204" pitchFamily="34" charset="0"/>
              </a:rPr>
              <a:t>, R. F; Filho, J. B. F. Glaucoma agudo bilateral em paciente jovem secundário ao uso de </a:t>
            </a:r>
            <a:r>
              <a:rPr lang="pt-BR" sz="3200" dirty="0" err="1">
                <a:cs typeface="Arial" panose="020B0604020202020204" pitchFamily="34" charset="0"/>
              </a:rPr>
              <a:t>topiramato</a:t>
            </a:r>
            <a:r>
              <a:rPr lang="pt-BR" sz="3200" dirty="0">
                <a:cs typeface="Arial" panose="020B0604020202020204" pitchFamily="34" charset="0"/>
              </a:rPr>
              <a:t>: relato de caso. </a:t>
            </a:r>
            <a:r>
              <a:rPr lang="pt-BR" sz="3200" dirty="0" err="1">
                <a:cs typeface="Arial" panose="020B0604020202020204" pitchFamily="34" charset="0"/>
              </a:rPr>
              <a:t>Arq</a:t>
            </a:r>
            <a:r>
              <a:rPr lang="pt-BR" sz="3200" dirty="0">
                <a:cs typeface="Arial" panose="020B0604020202020204" pitchFamily="34" charset="0"/>
              </a:rPr>
              <a:t> brasileiros de oftalmologia, 2007.  </a:t>
            </a:r>
          </a:p>
          <a:p>
            <a:pPr fontAlgn="base"/>
            <a:r>
              <a:rPr lang="pt-BR" sz="3200" dirty="0">
                <a:cs typeface="Arial" panose="020B0604020202020204" pitchFamily="34" charset="0"/>
              </a:rPr>
              <a:t> 6) </a:t>
            </a:r>
            <a:r>
              <a:rPr lang="pt-BR" sz="3200" dirty="0" err="1">
                <a:cs typeface="Arial" panose="020B0604020202020204" pitchFamily="34" charset="0"/>
              </a:rPr>
              <a:t>Cereza</a:t>
            </a:r>
            <a:r>
              <a:rPr lang="pt-BR" sz="3200" dirty="0">
                <a:cs typeface="Arial" panose="020B0604020202020204" pitchFamily="34" charset="0"/>
              </a:rPr>
              <a:t>, G.; </a:t>
            </a:r>
            <a:r>
              <a:rPr lang="pt-BR" sz="3200" dirty="0" err="1">
                <a:cs typeface="Arial" panose="020B0604020202020204" pitchFamily="34" charset="0"/>
              </a:rPr>
              <a:t>Pedrós</a:t>
            </a:r>
            <a:r>
              <a:rPr lang="pt-BR" sz="3200" dirty="0">
                <a:cs typeface="Arial" panose="020B0604020202020204" pitchFamily="34" charset="0"/>
              </a:rPr>
              <a:t>, C.; Garcia, N.; </a:t>
            </a:r>
            <a:r>
              <a:rPr lang="pt-BR" sz="3200" dirty="0" err="1">
                <a:cs typeface="Arial" panose="020B0604020202020204" pitchFamily="34" charset="0"/>
              </a:rPr>
              <a:t>Laporte</a:t>
            </a:r>
            <a:r>
              <a:rPr lang="pt-BR" sz="3200" dirty="0">
                <a:cs typeface="Arial" panose="020B0604020202020204" pitchFamily="34" charset="0"/>
              </a:rPr>
              <a:t>, J-R. </a:t>
            </a:r>
            <a:r>
              <a:rPr lang="en-US" sz="3200" dirty="0" err="1">
                <a:cs typeface="Arial" panose="020B0604020202020204" pitchFamily="34" charset="0"/>
              </a:rPr>
              <a:t>Topiramate</a:t>
            </a:r>
            <a:r>
              <a:rPr lang="en-US" sz="3200" dirty="0">
                <a:cs typeface="Arial" panose="020B0604020202020204" pitchFamily="34" charset="0"/>
              </a:rPr>
              <a:t> in non‐approved indications and acute myopia or angle closure glaucoma.  BJCP, 2005</a:t>
            </a:r>
          </a:p>
          <a:p>
            <a:pPr fontAlgn="base"/>
            <a:r>
              <a:rPr lang="pt-BR" sz="3200" dirty="0">
                <a:cs typeface="Arial" panose="020B0604020202020204" pitchFamily="34" charset="0"/>
              </a:rPr>
              <a:t> 7) </a:t>
            </a:r>
            <a:r>
              <a:rPr lang="pt-BR" sz="3200" dirty="0" err="1">
                <a:cs typeface="Arial" panose="020B0604020202020204" pitchFamily="34" charset="0"/>
              </a:rPr>
              <a:t>Marcon</a:t>
            </a:r>
            <a:r>
              <a:rPr lang="pt-BR" sz="3200" dirty="0">
                <a:cs typeface="Arial" panose="020B0604020202020204" pitchFamily="34" charset="0"/>
              </a:rPr>
              <a:t>, I. M.; Nunes, C. M.;  </a:t>
            </a:r>
            <a:r>
              <a:rPr lang="pt-BR" sz="3200" dirty="0" err="1">
                <a:cs typeface="Arial" panose="020B0604020202020204" pitchFamily="34" charset="0"/>
              </a:rPr>
              <a:t>Taicher</a:t>
            </a:r>
            <a:r>
              <a:rPr lang="pt-BR" sz="3200" dirty="0">
                <a:cs typeface="Arial" panose="020B0604020202020204" pitchFamily="34" charset="0"/>
              </a:rPr>
              <a:t>, P. H.; </a:t>
            </a:r>
            <a:r>
              <a:rPr lang="pt-BR" sz="3200" dirty="0" err="1">
                <a:cs typeface="Arial" panose="020B0604020202020204" pitchFamily="34" charset="0"/>
              </a:rPr>
              <a:t>Taicher</a:t>
            </a:r>
            <a:r>
              <a:rPr lang="pt-BR" sz="3200" dirty="0">
                <a:cs typeface="Arial" panose="020B0604020202020204" pitchFamily="34" charset="0"/>
              </a:rPr>
              <a:t>, F.; Bergamini, C.; </a:t>
            </a:r>
            <a:r>
              <a:rPr lang="pt-BR" sz="3200" dirty="0" err="1">
                <a:cs typeface="Arial" panose="020B0604020202020204" pitchFamily="34" charset="0"/>
              </a:rPr>
              <a:t>Thorell</a:t>
            </a:r>
            <a:r>
              <a:rPr lang="pt-BR" sz="3200" dirty="0">
                <a:cs typeface="Arial" panose="020B0604020202020204" pitchFamily="34" charset="0"/>
              </a:rPr>
              <a:t>, M. R. </a:t>
            </a:r>
            <a:r>
              <a:rPr lang="pt-BR" sz="3200" dirty="0" err="1">
                <a:cs typeface="Arial" panose="020B0604020202020204" pitchFamily="34" charset="0"/>
              </a:rPr>
              <a:t>Topiramato</a:t>
            </a:r>
            <a:r>
              <a:rPr lang="pt-BR" sz="3200" dirty="0">
                <a:cs typeface="Arial" panose="020B0604020202020204" pitchFamily="34" charset="0"/>
              </a:rPr>
              <a:t> versus Glaucoma Agudo de Ângulo Fechado. </a:t>
            </a:r>
            <a:r>
              <a:rPr lang="pt-BR" sz="3200" dirty="0" err="1">
                <a:cs typeface="Arial" panose="020B0604020202020204" pitchFamily="34" charset="0"/>
              </a:rPr>
              <a:t>Rev</a:t>
            </a:r>
            <a:r>
              <a:rPr lang="pt-BR" sz="3200" dirty="0">
                <a:cs typeface="Arial" panose="020B0604020202020204" pitchFamily="34" charset="0"/>
              </a:rPr>
              <a:t> </a:t>
            </a:r>
            <a:r>
              <a:rPr lang="pt-BR" sz="3200" dirty="0" err="1">
                <a:cs typeface="Arial" panose="020B0604020202020204" pitchFamily="34" charset="0"/>
              </a:rPr>
              <a:t>Bras</a:t>
            </a:r>
            <a:r>
              <a:rPr lang="pt-BR" sz="3200" dirty="0">
                <a:cs typeface="Arial" panose="020B0604020202020204" pitchFamily="34" charset="0"/>
              </a:rPr>
              <a:t> Oftalmol. 2008</a:t>
            </a:r>
          </a:p>
          <a:p>
            <a:endParaRPr lang="pt-BR" sz="30131" dirty="0"/>
          </a:p>
        </p:txBody>
      </p:sp>
      <p:pic>
        <p:nvPicPr>
          <p:cNvPr id="1029" name="Picture 5" descr="https://tse4.mm.bing.net/th?id=OIP.om1WyfSdOjoskLQJT3DgxAHaHa&amp;pid=15.1&amp;P=0&amp;w=300&amp;h=3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4680" y="950516"/>
            <a:ext cx="3786684" cy="378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59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234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Síndrome da efusão uveal e glaucoma agudo bilateral  causado por Topiramato Fernandes N. L., Hassan I. F. K. , Granata M. DP. , Neves  A. 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10</cp:revision>
  <dcterms:created xsi:type="dcterms:W3CDTF">2019-01-18T22:43:32Z</dcterms:created>
  <dcterms:modified xsi:type="dcterms:W3CDTF">2019-01-19T01:59:26Z</dcterms:modified>
</cp:coreProperties>
</file>