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3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25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4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57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83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7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91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6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4BC6-C2EB-4A49-AF5A-4E5CE6964A7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8F6B-6E4C-469A-874E-288C4D2B6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99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ftalmo01\Downloads\foto.JPG"/>
          <p:cNvPicPr>
            <a:picLocks noChangeAspect="1" noChangeArrowheads="1"/>
          </p:cNvPicPr>
          <p:nvPr/>
        </p:nvPicPr>
        <p:blipFill rotWithShape="1">
          <a:blip r:embed="rId2" cstate="print"/>
          <a:srcRect l="24604" r="25603" b="7618"/>
          <a:stretch/>
        </p:blipFill>
        <p:spPr bwMode="auto">
          <a:xfrm>
            <a:off x="1715586" y="2448716"/>
            <a:ext cx="3113653" cy="35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03819" y="3000386"/>
            <a:ext cx="23906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000000"/>
                </a:solidFill>
              </a:rPr>
              <a:t>REVERSÃO CIRÚRGICA DE BAIXA ACUIDADE VISUAL POR NEUROPTIA ÓPTICA EM ORBITOPATIA DE GRAVES</a:t>
            </a:r>
            <a:endParaRPr lang="pt-BR" sz="6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5365" t="46986" r="61149" b="33404"/>
          <a:stretch/>
        </p:blipFill>
        <p:spPr>
          <a:xfrm>
            <a:off x="28047468" y="2623930"/>
            <a:ext cx="3289650" cy="34207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5365" t="46986" r="61149" b="33404"/>
          <a:stretch/>
        </p:blipFill>
        <p:spPr>
          <a:xfrm>
            <a:off x="28199868" y="2776330"/>
            <a:ext cx="3289650" cy="34207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5365" t="46986" r="61149" b="33404"/>
          <a:stretch/>
        </p:blipFill>
        <p:spPr>
          <a:xfrm>
            <a:off x="28352268" y="2928730"/>
            <a:ext cx="3289650" cy="342074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977181" y="5692359"/>
            <a:ext cx="2217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Matheus Marques de Oliveira Brito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¹; Caroline Alves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Cotrim²;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Júlia Carvalho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Barbosa¹; Érica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Borgatti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Moura³; Ana Carolina Alves Nunes³; Geysla Almeida Carvalhais Mourão³.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56876" y="6975226"/>
            <a:ext cx="30630607" cy="266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ano de especialização em Oftalmologia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IOCM;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ano de especialização em Oftalmologia do IOCM; 3: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em plástica ocular do IOCM.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11" name="Picture 6" descr="C:\Program Files\Microsoft Office\MEDIA\OFFICE12\Lines\BD14539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277" y="8201795"/>
            <a:ext cx="30597968" cy="5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454863" y="9401249"/>
            <a:ext cx="139661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Oftalmopatia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 Graves é uma doença autoimune caracterizada pela deposição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imunocomplexos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antitireoglobulina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nos músculos extraoculares, resultando em aumento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orbitário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Suas manifestações clínicas são diversas, incluindo amplo espectro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gravidade   e também  de evolução². Trata-se 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66280" y="15372985"/>
            <a:ext cx="10056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acompanhamento de um caso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oftalmopatia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 Graves associada a neuropatia óptica compressiva, enfatizando a importância da intervenção cirúrgica precoce a fim de evitar danos visuais irreversíveis.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/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586004" y="21049959"/>
            <a:ext cx="10989676" cy="1866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  <a:defRPr/>
            </a:pPr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MÉTODOS: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prospectivo de paciente feminino, 42 anos, com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exoftalmia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 baixa acuidade visual bilateral progressivas há 1 ano e meio. Portadora de hipertireoidismo, suspensão de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tapazol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há 2 semanas. Relato de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iodoterapia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pulsoterapia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há 4 dias em internação prévia. Acuidade visual com correção (AVCC): conta dedos a 2 metros em olho direito (OD) e a 4 metros em olho esquerdo (OE);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exoftalmometria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30mm em ambos os olhos (AO); diplopia horizontal binocular; restrição de abdução bilateral com limitação da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inciclotorção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exciclotorção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Fundoscopia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limite impreciso de disco com ingurgitamento vascular em AO. Segundo laudo de tomografia computadorizada de crânio e órbitas, com  aumento  volumétrico</a:t>
            </a: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77694" y="38051054"/>
            <a:ext cx="13943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fusiforme da musculatura extra orbitária, acarretando proptose bilateral. Nervos ópticos  de  espessura,  trajeto 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atenuação usuais. Porém observado nas imagens e levantada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hipótese  de 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oftalmopatia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Graves</a:t>
            </a:r>
            <a:endParaRPr lang="pt-BR" dirty="0"/>
          </a:p>
        </p:txBody>
      </p:sp>
      <p:pic>
        <p:nvPicPr>
          <p:cNvPr id="16" name="Google Shape;130;p16" descr="C:\Users\oftalmo01\Desktop\MATHEUS\PRE OP\IMG_2646.JPG"/>
          <p:cNvPicPr preferRelativeResize="0"/>
          <p:nvPr/>
        </p:nvPicPr>
        <p:blipFill rotWithShape="1">
          <a:blip r:embed="rId5">
            <a:alphaModFix/>
          </a:blip>
          <a:srcRect l="3409" t="11214" r="8261" b="56107"/>
          <a:stretch/>
        </p:blipFill>
        <p:spPr>
          <a:xfrm>
            <a:off x="12107460" y="15851185"/>
            <a:ext cx="8765440" cy="370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11891274" y="20077516"/>
            <a:ext cx="903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Figura 1 </a:t>
            </a:r>
            <a:r>
              <a:rPr lang="pt-BR" sz="2800" dirty="0" smtClean="0"/>
              <a:t>– Aspecto pré-operatório: </a:t>
            </a:r>
            <a:r>
              <a:rPr lang="pt-BR" sz="2800" dirty="0" err="1" smtClean="0"/>
              <a:t>exoftalmia</a:t>
            </a:r>
            <a:r>
              <a:rPr lang="pt-BR" sz="2800" dirty="0" smtClean="0"/>
              <a:t>. Imagem autorizada pela paciente.</a:t>
            </a:r>
            <a:endParaRPr lang="pt-BR" sz="2800" dirty="0"/>
          </a:p>
        </p:txBody>
      </p:sp>
      <p:sp>
        <p:nvSpPr>
          <p:cNvPr id="18" name="Google Shape;180;p23"/>
          <p:cNvSpPr/>
          <p:nvPr/>
        </p:nvSpPr>
        <p:spPr>
          <a:xfrm>
            <a:off x="11835139" y="22064101"/>
            <a:ext cx="9197306" cy="4597624"/>
          </a:xfrm>
          <a:prstGeom prst="roundRect">
            <a:avLst>
              <a:gd name="adj" fmla="val 10000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CaixaDeTexto 20"/>
          <p:cNvSpPr txBox="1"/>
          <p:nvPr/>
        </p:nvSpPr>
        <p:spPr>
          <a:xfrm>
            <a:off x="11835139" y="27321418"/>
            <a:ext cx="9197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Figura 2 </a:t>
            </a:r>
            <a:r>
              <a:rPr lang="pt-BR" sz="2800" dirty="0" smtClean="0"/>
              <a:t>– Tomografia computadorizada de crânio e órbitas antes da abordagem cirúrgica. Observa-se </a:t>
            </a:r>
            <a:r>
              <a:rPr lang="pt-BR" sz="2800" dirty="0"/>
              <a:t>aumento volumétrico fusiforme da musculatura extra orbitária</a:t>
            </a:r>
            <a:r>
              <a:rPr lang="pt-BR" sz="2800" dirty="0" smtClean="0"/>
              <a:t>, além de compressão dos nervos ópticos .</a:t>
            </a:r>
            <a:endParaRPr lang="pt-BR" sz="2600" dirty="0"/>
          </a:p>
        </p:txBody>
      </p:sp>
      <p:pic>
        <p:nvPicPr>
          <p:cNvPr id="22" name="Google Shape;303;p39" descr="C:\Users\oftalmo01\Desktop\MATHEUS\IMG_2641.JPG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2882" t="38532" r="43" b="33687"/>
          <a:stretch/>
        </p:blipFill>
        <p:spPr>
          <a:xfrm>
            <a:off x="11762770" y="30224723"/>
            <a:ext cx="9110130" cy="51674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" name="CaixaDeTexto 22"/>
          <p:cNvSpPr txBox="1"/>
          <p:nvPr/>
        </p:nvSpPr>
        <p:spPr>
          <a:xfrm>
            <a:off x="11900634" y="35980952"/>
            <a:ext cx="9110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Figura </a:t>
            </a:r>
            <a:r>
              <a:rPr lang="pt-BR" sz="2800" dirty="0" smtClean="0"/>
              <a:t>3 – Tomografia computadorizada de crânio e órbitas após abordagem cirúrgica. Observa-se ausência de compressão dos nervos ópticos.</a:t>
            </a:r>
            <a:endParaRPr lang="pt-BR" sz="2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6222262" y="9640277"/>
            <a:ext cx="14667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com neuropatia óptica  compressiva,  sendo  indicada  cirurgia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descompressão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 órbitas de urgência. Realizada incisão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transcaruncular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osteotomia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com retirada de parede medial e mucosa nasal, com exérese de gordura em órbita direita.</a:t>
            </a:r>
            <a:endParaRPr lang="pt-BR" sz="4000" dirty="0"/>
          </a:p>
        </p:txBody>
      </p:sp>
      <p:sp>
        <p:nvSpPr>
          <p:cNvPr id="25" name="CaixaDeTexto 30"/>
          <p:cNvSpPr txBox="1">
            <a:spLocks noChangeArrowheads="1"/>
          </p:cNvSpPr>
          <p:nvPr/>
        </p:nvSpPr>
        <p:spPr bwMode="auto">
          <a:xfrm>
            <a:off x="15045239" y="13115791"/>
            <a:ext cx="158440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9600" indent="-1209600" algn="just" defTabSz="390823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RESULTADOS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avaliação pós-operatória, observou-se AVCC OD 20/60+2 e OE 20/63-2;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exoftalmometria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0094282" y="15516448"/>
            <a:ext cx="1057168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9600" indent="-1209600" algn="just" defTabSz="3908239">
              <a:lnSpc>
                <a:spcPct val="150000"/>
              </a:lnSpc>
              <a:defRPr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 22mm;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restrição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à movimentação com piora da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esotropia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em OD e diplopia binocular horizontal à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lateroversão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esquerda (paciente refere melhora da diplopia quando comparada ao pré-operatório) . Três  meses depois,  AVCC OD: 20/25, OE:  20/20.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Exoftalmometria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 22mm AO; restrição à abdução, súpero-versão 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infra-versão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esotropia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diplopia binocular horizontal em todas as posições do olhar, exceto superior. TC crânio e órbitas: ausência de compressão do nervo óptico.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00" indent="-1209600" algn="just" defTabSz="390823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/>
          </a:p>
          <a:p>
            <a:pPr marL="1209600" indent="-1209600" algn="just" defTabSz="390823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4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1238376" y="27321418"/>
            <a:ext cx="9367133" cy="122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CONCLUSÃO: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Diante da significativa melhora da AV após cirurgia de urgência, observa-se a importância do diagnóstico e intervenção precoces para preservação visual em casos de neuropatia óptica compressiva na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orbitopatia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 Graves, apesar desta ser uma rara complicação da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Por esse motivo, faz-se necessário o acompanhamento rigoroso dos pacientes com proptose ocular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6684796" y="38388823"/>
            <a:ext cx="14204480" cy="53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REFERÊNCIAS: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LIMA, W. T. A. et al . Descompressão endoscópica orbitária na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oftalmopatia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Graves.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Rev. Bras.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Otorrinolaringol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São Paulo ,  v. 72, n. 2, p. 283-287, 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  2006 .  Disponível em &lt;http://www.scielo.br/scielo.php?00094560000&gt;. Acesso em  08  Jan.  2019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2. LEME,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Valmor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Rios; AKAISHI, Patrícia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Mitiko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Santello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CRUZ,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Augusto V.. Reversão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amaurose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neuropatia óptica em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orbitopatia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Graves após descompressão orbitária: relato de caso.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Arq. Bras. Oftalmol.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São Paulo ,  v. 66, n. 6, p. 881-883,  Dec.  2003 .   Disponível em  &lt;http://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www.scielo.br/scielo.php?script=sci_artte0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&gt;. Acesso em 08  Jan.  2019. 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 MONTEIRO, Mário Luiz Ribeiro et al .Descompressão orbitária antro-etmoidal na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orbitopatia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distireoidiana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Arq. Bras. Oftalmol.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São Paulo ,  v. 64, n. 3, p. 189-194, 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 2001 .   Disponível em &lt;http://www.scielo.br/scielo.phr&gt;. Acesso em  08  Jan.  2019.</a:t>
            </a:r>
            <a:endParaRPr lang="pt-BR" sz="2000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959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602</Words>
  <Application>Microsoft Office PowerPoint</Application>
  <PresentationFormat>Personalizar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Alves</dc:creator>
  <cp:lastModifiedBy>Caroline Alves</cp:lastModifiedBy>
  <cp:revision>5</cp:revision>
  <dcterms:created xsi:type="dcterms:W3CDTF">2019-01-09T23:18:18Z</dcterms:created>
  <dcterms:modified xsi:type="dcterms:W3CDTF">2019-01-10T21:48:06Z</dcterms:modified>
</cp:coreProperties>
</file>