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2" autoAdjust="0"/>
    <p:restoredTop sz="94660"/>
  </p:normalViewPr>
  <p:slideViewPr>
    <p:cSldViewPr snapToGrid="0">
      <p:cViewPr>
        <p:scale>
          <a:sx n="45" d="100"/>
          <a:sy n="45" d="100"/>
        </p:scale>
        <p:origin x="272" y="-6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28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8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44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86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4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61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8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87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3593-87ED-48EA-8F78-98A72CB704B0}" type="datetimeFigureOut">
              <a:rPr lang="pt-BR" smtClean="0"/>
              <a:t>17/01/19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FE5C-19D1-42C3-B1B7-479D37BA7A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4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D027D-2EF1-4F68-8425-D8DB49EBD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513" y="761705"/>
            <a:ext cx="25831800" cy="2209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6600" dirty="0">
                <a:latin typeface="+mn-lt"/>
                <a:ea typeface="+mn-ea"/>
                <a:cs typeface="+mn-cs"/>
              </a:rPr>
              <a:t>VASCULITE </a:t>
            </a:r>
            <a:r>
              <a:rPr lang="pt-BR" sz="6600">
                <a:latin typeface="+mn-lt"/>
                <a:ea typeface="+mn-ea"/>
                <a:cs typeface="+mn-cs"/>
              </a:rPr>
              <a:t>RETINIANA VASO-OCLUSIVA: </a:t>
            </a:r>
            <a:r>
              <a:rPr lang="pt-BR" sz="6600" dirty="0">
                <a:latin typeface="+mn-lt"/>
                <a:ea typeface="+mn-ea"/>
                <a:cs typeface="+mn-cs"/>
              </a:rPr>
              <a:t>RELATO DE CASO</a:t>
            </a:r>
            <a:br>
              <a:rPr lang="pt-BR" sz="4800" dirty="0">
                <a:solidFill>
                  <a:schemeClr val="bg1"/>
                </a:solidFill>
              </a:rPr>
            </a:b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2609E3-9A8A-4D8E-BC2A-CECFB199B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96" y="7173531"/>
            <a:ext cx="15027255" cy="20018347"/>
          </a:xfrm>
        </p:spPr>
        <p:txBody>
          <a:bodyPr>
            <a:normAutofit/>
          </a:bodyPr>
          <a:lstStyle/>
          <a:p>
            <a:pPr algn="just"/>
            <a:r>
              <a:rPr lang="pt-BR" sz="4800" dirty="0"/>
              <a:t>A vasculite </a:t>
            </a:r>
            <a:r>
              <a:rPr lang="pt-BR" sz="4800" dirty="0" err="1"/>
              <a:t>retiniana</a:t>
            </a:r>
            <a:r>
              <a:rPr lang="pt-BR" sz="4800" dirty="0"/>
              <a:t> é caracterizada </a:t>
            </a:r>
            <a:r>
              <a:rPr lang="pt-BR" sz="4800" dirty="0" err="1"/>
              <a:t>fundoscopicamente</a:t>
            </a:r>
            <a:r>
              <a:rPr lang="pt-BR" sz="4800" dirty="0"/>
              <a:t> pela presença de infiltrados perivasculares, e pode induzir a oclusão vascular e isquemia </a:t>
            </a:r>
            <a:r>
              <a:rPr lang="pt-BR" sz="4800" dirty="0" err="1"/>
              <a:t>retiniana</a:t>
            </a:r>
            <a:r>
              <a:rPr lang="pt-BR" sz="4800" dirty="0"/>
              <a:t> com formação de </a:t>
            </a:r>
            <a:r>
              <a:rPr lang="pt-BR" sz="4800" dirty="0" err="1"/>
              <a:t>neovasos</a:t>
            </a:r>
            <a:r>
              <a:rPr lang="pt-BR" sz="4800" dirty="0"/>
              <a:t> </a:t>
            </a:r>
            <a:r>
              <a:rPr lang="pt-BR" sz="4800" baseline="30000" dirty="0"/>
              <a:t>1-3</a:t>
            </a:r>
            <a:r>
              <a:rPr lang="pt-BR" sz="4800" dirty="0"/>
              <a:t>. A acuidade visual (AV) pode ser afetada em casos de envolvimento macular, porém o paciente pode permanecer assintomático se a patologia atingir apenas vasos </a:t>
            </a:r>
            <a:r>
              <a:rPr lang="pt-BR" sz="4800" dirty="0" err="1"/>
              <a:t>retinianos</a:t>
            </a:r>
            <a:r>
              <a:rPr lang="pt-BR" sz="4800" dirty="0"/>
              <a:t> periféricos</a:t>
            </a:r>
            <a:r>
              <a:rPr lang="pt-BR" sz="4800" baseline="30000" dirty="0"/>
              <a:t>1,3</a:t>
            </a:r>
            <a:r>
              <a:rPr lang="pt-BR" sz="4800" dirty="0"/>
              <a:t>. A angiografia </a:t>
            </a:r>
            <a:r>
              <a:rPr lang="pt-BR" sz="4800" dirty="0" err="1"/>
              <a:t>fluoresceínica</a:t>
            </a:r>
            <a:r>
              <a:rPr lang="pt-BR" sz="4800" dirty="0"/>
              <a:t> (AF) é um exame sensível e apresenta-se com depósitos do contraste na parede dos vasos, presença de vazamentos e áreas isquêmicas</a:t>
            </a:r>
            <a:r>
              <a:rPr lang="pt-BR" sz="4800" baseline="30000" dirty="0"/>
              <a:t>1,4,5</a:t>
            </a:r>
            <a:r>
              <a:rPr lang="pt-BR" sz="4800" dirty="0"/>
              <a:t>. Com frequência, pacientes com vasculite </a:t>
            </a:r>
            <a:r>
              <a:rPr lang="pt-BR" sz="4800" dirty="0" err="1"/>
              <a:t>retiniana</a:t>
            </a:r>
            <a:r>
              <a:rPr lang="pt-BR" sz="4800" dirty="0"/>
              <a:t> não apresentam vasculite sistêmica associada</a:t>
            </a:r>
            <a:r>
              <a:rPr lang="pt-BR" sz="4800" baseline="30000" dirty="0"/>
              <a:t>1-2,5</a:t>
            </a:r>
            <a:r>
              <a:rPr lang="pt-BR" sz="4800" dirty="0"/>
              <a:t>. O objetivo do estudo é relatar um caso de vasculite </a:t>
            </a:r>
            <a:r>
              <a:rPr lang="pt-BR" sz="4800" dirty="0" err="1"/>
              <a:t>retiniana</a:t>
            </a:r>
            <a:r>
              <a:rPr lang="pt-BR" sz="4800" dirty="0"/>
              <a:t> vaso-oclusiva de etiologia ainda não definida.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7D047A-B59F-4E95-890C-66D36CCC4952}"/>
              </a:ext>
            </a:extLst>
          </p:cNvPr>
          <p:cNvSpPr txBox="1"/>
          <p:nvPr/>
        </p:nvSpPr>
        <p:spPr>
          <a:xfrm>
            <a:off x="533398" y="5802765"/>
            <a:ext cx="1507778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0EA7B9-9743-4716-B925-184E3265E0AC}"/>
              </a:ext>
            </a:extLst>
          </p:cNvPr>
          <p:cNvSpPr txBox="1"/>
          <p:nvPr/>
        </p:nvSpPr>
        <p:spPr>
          <a:xfrm>
            <a:off x="583921" y="16674872"/>
            <a:ext cx="150777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MÉTODOS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6DF086-26A7-4674-AEBA-8AC0AA7AB739}"/>
              </a:ext>
            </a:extLst>
          </p:cNvPr>
          <p:cNvSpPr txBox="1"/>
          <p:nvPr/>
        </p:nvSpPr>
        <p:spPr>
          <a:xfrm>
            <a:off x="533396" y="21537092"/>
            <a:ext cx="150777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RESULTADOS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344392-E761-4769-8BDB-4209467DE691}"/>
              </a:ext>
            </a:extLst>
          </p:cNvPr>
          <p:cNvSpPr txBox="1"/>
          <p:nvPr/>
        </p:nvSpPr>
        <p:spPr>
          <a:xfrm>
            <a:off x="16191839" y="4154194"/>
            <a:ext cx="15605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dirty="0"/>
          </a:p>
          <a:p>
            <a:endParaRPr lang="pt-BR" sz="4800" dirty="0"/>
          </a:p>
          <a:p>
            <a:r>
              <a:rPr lang="pt-BR" sz="4800" dirty="0"/>
              <a:t>Paciente em investigação com infectologista e </a:t>
            </a:r>
          </a:p>
          <a:p>
            <a:r>
              <a:rPr lang="pt-BR" sz="4800" dirty="0" err="1"/>
              <a:t>reumatologista</a:t>
            </a:r>
            <a:r>
              <a:rPr lang="pt-BR" sz="4800" dirty="0"/>
              <a:t> para esclarecimento de hipótese diagnóstica.</a:t>
            </a:r>
            <a:r>
              <a:rPr lang="pt-BR" dirty="0"/>
              <a:t>.</a:t>
            </a:r>
            <a:r>
              <a:rPr lang="pt-BR" sz="4800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B1F48EE-7145-40D4-94F2-DA83941B4E2F}"/>
              </a:ext>
            </a:extLst>
          </p:cNvPr>
          <p:cNvSpPr txBox="1"/>
          <p:nvPr/>
        </p:nvSpPr>
        <p:spPr>
          <a:xfrm>
            <a:off x="431959" y="22890715"/>
            <a:ext cx="15077778" cy="2077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Paciente masculino, 42 anos, com queixa de </a:t>
            </a:r>
            <a:r>
              <a:rPr lang="pt-BR" sz="4800" dirty="0" err="1"/>
              <a:t>embaçamento</a:t>
            </a:r>
            <a:r>
              <a:rPr lang="pt-BR" sz="4800" dirty="0"/>
              <a:t> visual em ambos os olhos (AO) há 03 semanas. Sem antecedentes pessoais relevantes. Ao exame, AV com correção (c/c) de 20/25 AO.  À </a:t>
            </a:r>
            <a:r>
              <a:rPr lang="pt-BR" sz="4800" dirty="0" err="1"/>
              <a:t>biomicroscopia</a:t>
            </a:r>
            <a:r>
              <a:rPr lang="pt-BR" sz="4800" dirty="0"/>
              <a:t>, </a:t>
            </a:r>
            <a:r>
              <a:rPr lang="pt-BR" sz="4800" dirty="0" err="1"/>
              <a:t>fácico</a:t>
            </a:r>
            <a:r>
              <a:rPr lang="pt-BR" sz="4800" dirty="0"/>
              <a:t> sem alterações. À </a:t>
            </a:r>
            <a:r>
              <a:rPr lang="pt-BR" sz="4800" dirty="0" err="1"/>
              <a:t>fundoscopia</a:t>
            </a:r>
            <a:r>
              <a:rPr lang="pt-BR" sz="4800" dirty="0"/>
              <a:t>, foi visto múltiplas lesões puntiformes </a:t>
            </a:r>
            <a:r>
              <a:rPr lang="pt-BR" sz="4800" dirty="0" err="1"/>
              <a:t>hipocrômicas</a:t>
            </a:r>
            <a:r>
              <a:rPr lang="pt-BR" sz="4800" dirty="0"/>
              <a:t> e lesões de </a:t>
            </a:r>
            <a:r>
              <a:rPr lang="pt-BR" sz="4800" dirty="0" err="1"/>
              <a:t>coriorretinite</a:t>
            </a:r>
            <a:r>
              <a:rPr lang="pt-BR" sz="4800" dirty="0"/>
              <a:t> em média periferia AO. Em olho direito (OD) mostrava também  proliferação fibrovascular em periferia temporal e em olho esquerdo (OE) persistência da bainha de fibras de mielina no disco óptico. </a:t>
            </a:r>
            <a:r>
              <a:rPr lang="pt-BR" sz="4800"/>
              <a:t>A AF </a:t>
            </a:r>
            <a:r>
              <a:rPr lang="pt-BR" sz="4800" dirty="0"/>
              <a:t>evidenciava áreas isquêmicas periféricas, </a:t>
            </a:r>
            <a:r>
              <a:rPr lang="pt-BR" sz="4800" dirty="0" err="1"/>
              <a:t>microaneurismas</a:t>
            </a:r>
            <a:r>
              <a:rPr lang="pt-BR" sz="4800" dirty="0"/>
              <a:t> e </a:t>
            </a:r>
            <a:r>
              <a:rPr lang="pt-BR" sz="4800" dirty="0" err="1"/>
              <a:t>telangiectasias</a:t>
            </a:r>
            <a:r>
              <a:rPr lang="pt-BR" sz="4800" dirty="0"/>
              <a:t> maculares em AO, com neovascularização </a:t>
            </a:r>
            <a:r>
              <a:rPr lang="pt-BR" sz="4800" dirty="0" err="1"/>
              <a:t>retiniana</a:t>
            </a:r>
            <a:r>
              <a:rPr lang="pt-BR" sz="4800" dirty="0"/>
              <a:t> em periferia nasal do OD. Exames laboratoriais: hemograma sem alterações, sorologias para toxoplasmose </a:t>
            </a:r>
            <a:r>
              <a:rPr lang="pt-BR" sz="4800" dirty="0" err="1"/>
              <a:t>IgM</a:t>
            </a:r>
            <a:r>
              <a:rPr lang="pt-BR" sz="4800" dirty="0"/>
              <a:t> e </a:t>
            </a:r>
            <a:r>
              <a:rPr lang="pt-BR" sz="4800" dirty="0" err="1"/>
              <a:t>IgG</a:t>
            </a:r>
            <a:r>
              <a:rPr lang="pt-BR" sz="4800" dirty="0"/>
              <a:t> não reagentes (NR), VDRL NR, HIV NR, eletroforese de hemoglobina sem alterações. Foi iniciado tratamento empírico com prednisona 80mg/dia, em doses regressivas, e </a:t>
            </a:r>
            <a:r>
              <a:rPr lang="pt-BR" sz="4800" dirty="0" err="1"/>
              <a:t>doxiciclina</a:t>
            </a:r>
            <a:r>
              <a:rPr lang="pt-BR" sz="4800" dirty="0"/>
              <a:t> durante 10 dias. Após 02 semanas, paciente retornou com melhora sintomatológica e AV c/c de 20/25 em OD e 20/20 em OE. </a:t>
            </a:r>
            <a:r>
              <a:rPr lang="pt-BR" sz="4800" dirty="0" err="1"/>
              <a:t>Biomicroscopia</a:t>
            </a:r>
            <a:r>
              <a:rPr lang="pt-BR" sz="4800" dirty="0"/>
              <a:t> sem alterações. </a:t>
            </a:r>
            <a:r>
              <a:rPr lang="pt-BR" sz="4800" dirty="0" err="1"/>
              <a:t>Fundoscopia</a:t>
            </a:r>
            <a:r>
              <a:rPr lang="pt-BR" sz="4800" dirty="0"/>
              <a:t> mostrava diminuição dos depósitos </a:t>
            </a:r>
            <a:r>
              <a:rPr lang="pt-BR" sz="4800" dirty="0" err="1"/>
              <a:t>retinianos</a:t>
            </a:r>
            <a:r>
              <a:rPr lang="pt-BR" sz="4800" dirty="0"/>
              <a:t>. No OCT de mácula apresentava lesões </a:t>
            </a:r>
            <a:r>
              <a:rPr lang="pt-BR" sz="4800" dirty="0" err="1"/>
              <a:t>drusenóides</a:t>
            </a:r>
            <a:r>
              <a:rPr lang="pt-BR" sz="4800" dirty="0"/>
              <a:t> maculares com espessura </a:t>
            </a:r>
            <a:r>
              <a:rPr lang="pt-BR" sz="4800" dirty="0" err="1"/>
              <a:t>foveal</a:t>
            </a:r>
            <a:r>
              <a:rPr lang="pt-BR" sz="4800" dirty="0"/>
              <a:t> de 172 micras em OD e 213 micras em OE. Trouxe sorologias </a:t>
            </a:r>
            <a:r>
              <a:rPr lang="pt-BR" sz="4800" dirty="0" err="1"/>
              <a:t>Anti-RO</a:t>
            </a:r>
            <a:r>
              <a:rPr lang="pt-BR" sz="4800" dirty="0"/>
              <a:t> e </a:t>
            </a:r>
            <a:r>
              <a:rPr lang="pt-BR" sz="4800" dirty="0" err="1"/>
              <a:t>Anti-LA</a:t>
            </a:r>
            <a:r>
              <a:rPr lang="pt-BR" sz="4800" dirty="0"/>
              <a:t> NR, sorologia de </a:t>
            </a:r>
            <a:r>
              <a:rPr lang="pt-BR" sz="4800" dirty="0" err="1"/>
              <a:t>bartonella</a:t>
            </a:r>
            <a:r>
              <a:rPr lang="pt-BR" sz="4800" dirty="0"/>
              <a:t> NR, ANCA NR e PPD de 15 mm. Realizado sessões de </a:t>
            </a:r>
            <a:r>
              <a:rPr lang="pt-BR" sz="4800" dirty="0" err="1"/>
              <a:t>fotocoagulação</a:t>
            </a:r>
            <a:r>
              <a:rPr lang="pt-BR" sz="4800" dirty="0"/>
              <a:t> a laser em áreas isquêmicas em AO.  </a:t>
            </a:r>
          </a:p>
          <a:p>
            <a:pPr algn="just"/>
            <a:endParaRPr lang="pt-BR" sz="4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577987-E541-4D87-A608-42FB7E2DF38A}"/>
              </a:ext>
            </a:extLst>
          </p:cNvPr>
          <p:cNvSpPr txBox="1"/>
          <p:nvPr/>
        </p:nvSpPr>
        <p:spPr>
          <a:xfrm>
            <a:off x="16455493" y="25444201"/>
            <a:ext cx="150777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CONCLUSÃO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D6665D-7C78-4D8D-8E96-7D0A0B345176}"/>
              </a:ext>
            </a:extLst>
          </p:cNvPr>
          <p:cNvSpPr txBox="1"/>
          <p:nvPr/>
        </p:nvSpPr>
        <p:spPr>
          <a:xfrm>
            <a:off x="16518626" y="26936881"/>
            <a:ext cx="150032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A vasculite </a:t>
            </a:r>
            <a:r>
              <a:rPr lang="pt-BR" sz="4800" dirty="0" err="1"/>
              <a:t>retiniana</a:t>
            </a:r>
            <a:r>
              <a:rPr lang="pt-BR" sz="4800" dirty="0"/>
              <a:t> é um quadro de difícil definição etiológica e que exige ampla investigação laboratorial para exclusão de diagnósticos diferenciais. Descrito um caso de  paciente com uma vasculite vaso-oclusiva bilateral presuntivamente  idiopática, que se apresentou com </a:t>
            </a:r>
            <a:r>
              <a:rPr lang="pt-BR" sz="4800" dirty="0" err="1"/>
              <a:t>embaçamento</a:t>
            </a:r>
            <a:r>
              <a:rPr lang="pt-BR" sz="4800" dirty="0"/>
              <a:t> visual AO e sem alterações sistêmicas associadas. Diagnóstico de exclusão realizado após extensa investigação laboratorial. Neste caso apresentou boa resposta terapêutica com </a:t>
            </a:r>
            <a:r>
              <a:rPr lang="pt-BR" sz="4800" dirty="0" err="1"/>
              <a:t>corticoterapia</a:t>
            </a:r>
            <a:r>
              <a:rPr lang="pt-BR" sz="4800" dirty="0"/>
              <a:t> e </a:t>
            </a:r>
            <a:r>
              <a:rPr lang="pt-BR" sz="4800" dirty="0" err="1"/>
              <a:t>fotocoagulação</a:t>
            </a:r>
            <a:r>
              <a:rPr lang="pt-BR" sz="4800" dirty="0"/>
              <a:t>, sem progressão de lesões </a:t>
            </a:r>
            <a:r>
              <a:rPr lang="pt-BR" sz="4800" dirty="0" err="1"/>
              <a:t>retinianas</a:t>
            </a:r>
            <a:r>
              <a:rPr lang="pt-BR" sz="4800" dirty="0"/>
              <a:t>.</a:t>
            </a:r>
          </a:p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ECA8147-D696-4013-96EE-AF615259A8A8}"/>
              </a:ext>
            </a:extLst>
          </p:cNvPr>
          <p:cNvSpPr txBox="1"/>
          <p:nvPr/>
        </p:nvSpPr>
        <p:spPr>
          <a:xfrm>
            <a:off x="16455493" y="35142112"/>
            <a:ext cx="150777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BIBLIOGRAFIA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21B837-5A87-420C-A27C-F2C4093620F2}"/>
              </a:ext>
            </a:extLst>
          </p:cNvPr>
          <p:cNvSpPr txBox="1"/>
          <p:nvPr/>
        </p:nvSpPr>
        <p:spPr>
          <a:xfrm>
            <a:off x="16406957" y="36486849"/>
            <a:ext cx="1502574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1. Rosenbaum JT, Sibley CH, Lin P. Retinal vasculitis. </a:t>
            </a:r>
            <a:r>
              <a:rPr lang="en-US" sz="3200" dirty="0" err="1"/>
              <a:t>Curr</a:t>
            </a:r>
            <a:r>
              <a:rPr lang="en-US" sz="3200" dirty="0"/>
              <a:t> </a:t>
            </a:r>
            <a:r>
              <a:rPr lang="en-US" sz="3200" dirty="0" err="1"/>
              <a:t>Opin</a:t>
            </a:r>
            <a:r>
              <a:rPr lang="en-US" sz="3200" dirty="0"/>
              <a:t> </a:t>
            </a:r>
            <a:r>
              <a:rPr lang="en-US" sz="3200" dirty="0" err="1"/>
              <a:t>Rheumatol</a:t>
            </a:r>
            <a:r>
              <a:rPr lang="en-US" sz="3200" dirty="0"/>
              <a:t> 2016; 28:228–235.</a:t>
            </a:r>
            <a:endParaRPr lang="pt-BR" sz="3200" dirty="0"/>
          </a:p>
          <a:p>
            <a:pPr lvl="0"/>
            <a:r>
              <a:rPr lang="pt-BR" sz="3200" dirty="0"/>
              <a:t>2. Sheemar A, Temkar </a:t>
            </a:r>
            <a:r>
              <a:rPr lang="pt-BR" sz="3200" dirty="0" err="1"/>
              <a:t>S</a:t>
            </a:r>
            <a:r>
              <a:rPr lang="pt-BR" sz="3200" dirty="0"/>
              <a:t>, </a:t>
            </a:r>
            <a:r>
              <a:rPr lang="pt-BR" sz="3200" dirty="0" err="1"/>
              <a:t>Takkar</a:t>
            </a:r>
            <a:r>
              <a:rPr lang="pt-BR" sz="3200" dirty="0"/>
              <a:t> </a:t>
            </a:r>
            <a:r>
              <a:rPr lang="pt-BR" sz="3200" dirty="0" err="1"/>
              <a:t>B</a:t>
            </a:r>
            <a:r>
              <a:rPr lang="pt-BR" sz="3200" dirty="0"/>
              <a:t>, </a:t>
            </a:r>
            <a:r>
              <a:rPr lang="pt-BR" sz="3200" dirty="0" err="1"/>
              <a:t>Sood</a:t>
            </a:r>
            <a:r>
              <a:rPr lang="pt-BR" sz="3200" dirty="0"/>
              <a:t> </a:t>
            </a:r>
            <a:r>
              <a:rPr lang="pt-BR" sz="3200" dirty="0" err="1"/>
              <a:t>R</a:t>
            </a:r>
            <a:r>
              <a:rPr lang="pt-BR" sz="3200" dirty="0"/>
              <a:t>, </a:t>
            </a:r>
            <a:r>
              <a:rPr lang="pt-BR" sz="3200" dirty="0" err="1"/>
              <a:t>Sinha</a:t>
            </a:r>
            <a:r>
              <a:rPr lang="pt-BR" sz="3200" dirty="0"/>
              <a:t> </a:t>
            </a:r>
            <a:r>
              <a:rPr lang="pt-BR" sz="3200" dirty="0" err="1"/>
              <a:t>S</a:t>
            </a:r>
            <a:r>
              <a:rPr lang="pt-BR" sz="3200" dirty="0"/>
              <a:t>, </a:t>
            </a:r>
            <a:r>
              <a:rPr lang="pt-BR" sz="3200" dirty="0" err="1"/>
              <a:t>Chawla</a:t>
            </a:r>
            <a:r>
              <a:rPr lang="pt-BR" sz="3200" dirty="0"/>
              <a:t> </a:t>
            </a:r>
            <a:r>
              <a:rPr lang="pt-BR" sz="3200" dirty="0" err="1"/>
              <a:t>R</a:t>
            </a:r>
            <a:r>
              <a:rPr lang="pt-BR" sz="3200" dirty="0"/>
              <a:t>, </a:t>
            </a:r>
            <a:r>
              <a:rPr lang="pt-BR" sz="3200" dirty="0" err="1"/>
              <a:t>Vohra</a:t>
            </a:r>
            <a:r>
              <a:rPr lang="pt-BR" sz="3200" dirty="0"/>
              <a:t> </a:t>
            </a:r>
            <a:r>
              <a:rPr lang="pt-BR" sz="3200" dirty="0" err="1"/>
              <a:t>R</a:t>
            </a:r>
            <a:r>
              <a:rPr lang="pt-BR" sz="3200" dirty="0"/>
              <a:t>, </a:t>
            </a:r>
            <a:r>
              <a:rPr lang="pt-BR" sz="3200" dirty="0" err="1"/>
              <a:t>Venkatesh</a:t>
            </a:r>
            <a:r>
              <a:rPr lang="pt-BR" sz="3200" dirty="0"/>
              <a:t> P.  </a:t>
            </a:r>
            <a:r>
              <a:rPr lang="en-US" sz="3200" dirty="0"/>
              <a:t>Ultra-Wide Field Imaging Characteristics of Primary Retinal Vasculitis: Risk Factors for Retinal Neovascularization. </a:t>
            </a:r>
            <a:r>
              <a:rPr lang="en-US" sz="3200" dirty="0" err="1"/>
              <a:t>Ocul</a:t>
            </a:r>
            <a:r>
              <a:rPr lang="en-US" sz="3200" dirty="0"/>
              <a:t> Immunol </a:t>
            </a:r>
            <a:r>
              <a:rPr lang="en-US" sz="3200" dirty="0" err="1"/>
              <a:t>Inflamm</a:t>
            </a:r>
            <a:r>
              <a:rPr lang="en-US" sz="3200" dirty="0"/>
              <a:t>.  </a:t>
            </a:r>
            <a:r>
              <a:rPr lang="pt-BR" sz="3200" dirty="0"/>
              <a:t>2018; 12:1-6. </a:t>
            </a:r>
          </a:p>
          <a:p>
            <a:pPr lvl="0"/>
            <a:r>
              <a:rPr lang="en-US" sz="3200" dirty="0"/>
              <a:t>3. Gascon P, </a:t>
            </a:r>
            <a:r>
              <a:rPr lang="en-US" sz="3200" dirty="0" err="1"/>
              <a:t>Jarrot</a:t>
            </a:r>
            <a:r>
              <a:rPr lang="en-US" sz="3200" dirty="0"/>
              <a:t> PA, </a:t>
            </a:r>
            <a:r>
              <a:rPr lang="en-US" sz="3200" dirty="0" err="1"/>
              <a:t>Matonti</a:t>
            </a:r>
            <a:r>
              <a:rPr lang="en-US" sz="3200" dirty="0"/>
              <a:t> F, </a:t>
            </a:r>
            <a:r>
              <a:rPr lang="en-US" sz="3200" dirty="0" err="1"/>
              <a:t>Kaplanski</a:t>
            </a:r>
            <a:r>
              <a:rPr lang="en-US" sz="3200" dirty="0"/>
              <a:t> G. Retinal vasculitis and systemic diseases. Rev Med Interne. 2018; 39(9):721-727. </a:t>
            </a:r>
          </a:p>
          <a:p>
            <a:pPr lvl="0"/>
            <a:r>
              <a:rPr lang="en-US" sz="3200" dirty="0"/>
              <a:t>4. Tian M, </a:t>
            </a:r>
            <a:r>
              <a:rPr lang="en-US" sz="3200" dirty="0" err="1"/>
              <a:t>Tappeiner</a:t>
            </a:r>
            <a:r>
              <a:rPr lang="en-US" sz="3200" dirty="0"/>
              <a:t> C, </a:t>
            </a:r>
            <a:r>
              <a:rPr lang="en-US" sz="3200" dirty="0" err="1"/>
              <a:t>Zinkernagel</a:t>
            </a:r>
            <a:r>
              <a:rPr lang="en-US" sz="3200" dirty="0"/>
              <a:t> MS, </a:t>
            </a:r>
            <a:r>
              <a:rPr lang="en-US" sz="3200" dirty="0" err="1"/>
              <a:t>Huf</a:t>
            </a:r>
            <a:r>
              <a:rPr lang="en-US" sz="3200" dirty="0"/>
              <a:t> W, Wolf S, </a:t>
            </a:r>
            <a:r>
              <a:rPr lang="en-US" sz="3200" dirty="0" err="1"/>
              <a:t>Munk</a:t>
            </a:r>
            <a:r>
              <a:rPr lang="en-US" sz="3200" dirty="0"/>
              <a:t> MR. Evaluation of vascular changes in intermediate uveitis and retinal vasculitis using swept-source wide-field optical coherence tomography angiography. Br J </a:t>
            </a:r>
            <a:r>
              <a:rPr lang="en-US" sz="3200" dirty="0" err="1"/>
              <a:t>Ophthalmol</a:t>
            </a:r>
            <a:r>
              <a:rPr lang="en-US" sz="3200" dirty="0"/>
              <a:t>. 2018-313078.</a:t>
            </a:r>
          </a:p>
          <a:p>
            <a:pPr lvl="0"/>
            <a:r>
              <a:rPr lang="en-US" sz="3200" dirty="0"/>
              <a:t>5. Rosenbaum JT, Ku J, Ali A, Choi D, </a:t>
            </a:r>
            <a:r>
              <a:rPr lang="en-US" sz="3200" dirty="0" err="1"/>
              <a:t>Suhler</a:t>
            </a:r>
            <a:r>
              <a:rPr lang="en-US" sz="3200" dirty="0"/>
              <a:t> EB. Patients with retinal vasculitis rarely suffer from systemic vasculitis. </a:t>
            </a:r>
            <a:r>
              <a:rPr lang="en-US" sz="3200" dirty="0" err="1"/>
              <a:t>Semin</a:t>
            </a:r>
            <a:r>
              <a:rPr lang="en-US" sz="3200" dirty="0"/>
              <a:t> Arthritis Rheum. 2012; 41(6):859–865.</a:t>
            </a:r>
          </a:p>
          <a:p>
            <a:pPr lvl="0"/>
            <a:endParaRPr lang="en-US" sz="3200" dirty="0"/>
          </a:p>
          <a:p>
            <a:pPr lvl="0"/>
            <a:endParaRPr lang="pt-BR" sz="32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42D530E-32FE-452C-AB10-EC2ADFCE2D45}"/>
              </a:ext>
            </a:extLst>
          </p:cNvPr>
          <p:cNvSpPr txBox="1"/>
          <p:nvPr/>
        </p:nvSpPr>
        <p:spPr>
          <a:xfrm>
            <a:off x="4206514" y="3206476"/>
            <a:ext cx="2743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/>
              <a:t>Valesca</a:t>
            </a:r>
            <a:r>
              <a:rPr lang="pt-BR" sz="4400" dirty="0"/>
              <a:t> Castro Neri,</a:t>
            </a:r>
            <a:r>
              <a:rPr lang="pt-BR" sz="4400" baseline="30000" dirty="0"/>
              <a:t>1</a:t>
            </a:r>
            <a:r>
              <a:rPr lang="pt-BR" sz="4400" dirty="0"/>
              <a:t> Camila Nogueira Bezerra</a:t>
            </a:r>
            <a:r>
              <a:rPr lang="pt-BR" sz="4400" baseline="30000" dirty="0"/>
              <a:t>1</a:t>
            </a:r>
            <a:r>
              <a:rPr lang="pt-BR" sz="4400" dirty="0"/>
              <a:t>, João Miranda Filho</a:t>
            </a:r>
            <a:r>
              <a:rPr lang="pt-BR" sz="4400" baseline="30000" dirty="0"/>
              <a:t>1</a:t>
            </a:r>
            <a:r>
              <a:rPr lang="pt-BR" sz="4400" dirty="0"/>
              <a:t>, </a:t>
            </a:r>
            <a:r>
              <a:rPr lang="pt-BR" sz="4400" dirty="0" err="1"/>
              <a:t>Henryque</a:t>
            </a:r>
            <a:r>
              <a:rPr lang="pt-BR" sz="4400" dirty="0"/>
              <a:t> Amaral</a:t>
            </a:r>
            <a:r>
              <a:rPr lang="pt-BR" sz="4400" baseline="30000" dirty="0"/>
              <a:t>1</a:t>
            </a:r>
            <a:r>
              <a:rPr lang="pt-BR" sz="4400" dirty="0"/>
              <a:t>, Manoela P. de M. C. Gondim</a:t>
            </a:r>
            <a:r>
              <a:rPr lang="pt-BR" sz="4400" baseline="30000" dirty="0"/>
              <a:t>1</a:t>
            </a:r>
            <a:r>
              <a:rPr lang="pt-BR" sz="4400" dirty="0"/>
              <a:t>, Maria Isabel Lynch</a:t>
            </a:r>
            <a:r>
              <a:rPr lang="pt-BR" sz="4400" baseline="30000" dirty="0"/>
              <a:t>1,2</a:t>
            </a:r>
            <a:r>
              <a:rPr lang="pt-BR" sz="4400" dirty="0"/>
              <a:t>.</a:t>
            </a:r>
          </a:p>
        </p:txBody>
      </p:sp>
      <p:pic>
        <p:nvPicPr>
          <p:cNvPr id="19" name="Imagem 18" descr="logo.png">
            <a:extLst>
              <a:ext uri="{FF2B5EF4-FFF2-40B4-BE49-F238E27FC236}">
                <a16:creationId xmlns:a16="http://schemas.microsoft.com/office/drawing/2014/main" id="{610867DE-5B75-4949-96C4-BE17DAA0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3" y="610187"/>
            <a:ext cx="3434331" cy="25962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C997A0-AC7C-534F-A46D-F92BCF1D51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2474" y="9350441"/>
            <a:ext cx="5367460" cy="448162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C5B6D95-EF88-4244-8F6B-78B2E5E44C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065" y="9367104"/>
            <a:ext cx="5304333" cy="44771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69BB40-2241-C44B-AB7B-BECCD89551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2474" y="14673622"/>
            <a:ext cx="5335759" cy="47033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B9C47BB-C46F-254E-96A6-10EF7ABDFF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065" y="14655613"/>
            <a:ext cx="5355069" cy="470400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8C9307D-2E85-3847-BA49-D06012878C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3223" y="20358420"/>
            <a:ext cx="6464396" cy="3778214"/>
          </a:xfrm>
          <a:prstGeom prst="rect">
            <a:avLst/>
          </a:prstGeom>
        </p:spPr>
      </p:pic>
      <p:pic>
        <p:nvPicPr>
          <p:cNvPr id="23" name="Picture 2" descr="KLEBER SEVERINO DE SANTANA( 7 LINE OE)DM+HAS+.jpg">
            <a:extLst>
              <a:ext uri="{FF2B5EF4-FFF2-40B4-BE49-F238E27FC236}">
                <a16:creationId xmlns:a16="http://schemas.microsoft.com/office/drawing/2014/main" id="{39E8448A-61F8-F043-BCFE-39DA40441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99049" y="20307421"/>
            <a:ext cx="6464396" cy="380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F3CB90EE-3543-3843-BE54-F170542EF738}"/>
              </a:ext>
            </a:extLst>
          </p:cNvPr>
          <p:cNvSpPr txBox="1"/>
          <p:nvPr/>
        </p:nvSpPr>
        <p:spPr>
          <a:xfrm>
            <a:off x="17346062" y="13981485"/>
            <a:ext cx="672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Figura 1. </a:t>
            </a:r>
            <a:r>
              <a:rPr lang="pt-BR" sz="3200" dirty="0" err="1"/>
              <a:t>Retinografia</a:t>
            </a:r>
            <a:r>
              <a:rPr lang="pt-BR" sz="3200" dirty="0"/>
              <a:t> Olho Direito (OD)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C1D70D2-8F64-1E4A-8F17-58A4AA343128}"/>
              </a:ext>
            </a:extLst>
          </p:cNvPr>
          <p:cNvSpPr/>
          <p:nvPr/>
        </p:nvSpPr>
        <p:spPr>
          <a:xfrm>
            <a:off x="24228363" y="13993892"/>
            <a:ext cx="7041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Figura 2. </a:t>
            </a:r>
            <a:r>
              <a:rPr lang="pt-BR" sz="3200" dirty="0" err="1"/>
              <a:t>Retinografia</a:t>
            </a:r>
            <a:r>
              <a:rPr lang="pt-BR" sz="3200" dirty="0"/>
              <a:t> Olho Esquerdo (OE)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F3B0560-14A2-AA4E-8D75-2EE1B0351763}"/>
              </a:ext>
            </a:extLst>
          </p:cNvPr>
          <p:cNvSpPr/>
          <p:nvPr/>
        </p:nvSpPr>
        <p:spPr>
          <a:xfrm>
            <a:off x="17351093" y="19558957"/>
            <a:ext cx="7832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Figura 3. </a:t>
            </a:r>
            <a:r>
              <a:rPr lang="pt-BR" sz="3200" dirty="0" err="1"/>
              <a:t>Angiofluresceinografia</a:t>
            </a:r>
            <a:r>
              <a:rPr lang="pt-BR" sz="3200" dirty="0"/>
              <a:t> OD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AB45DDA-5CF3-1D4C-832E-B8D98ED7A5D2}"/>
              </a:ext>
            </a:extLst>
          </p:cNvPr>
          <p:cNvSpPr/>
          <p:nvPr/>
        </p:nvSpPr>
        <p:spPr>
          <a:xfrm>
            <a:off x="24228363" y="19488031"/>
            <a:ext cx="8489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Figura 4. </a:t>
            </a:r>
            <a:r>
              <a:rPr lang="pt-BR" sz="3200" dirty="0" err="1"/>
              <a:t>Angiofluresceinografia</a:t>
            </a:r>
            <a:r>
              <a:rPr lang="pt-BR" sz="3200" dirty="0"/>
              <a:t> OE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6E33884-EE9C-AC4E-AA1F-A58105E6D47A}"/>
              </a:ext>
            </a:extLst>
          </p:cNvPr>
          <p:cNvSpPr txBox="1"/>
          <p:nvPr/>
        </p:nvSpPr>
        <p:spPr>
          <a:xfrm>
            <a:off x="17586059" y="24292327"/>
            <a:ext cx="5956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Figura 5. OCT de Mácula OD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D7A1B15-3A90-D44F-9591-FC1C861ADF4F}"/>
              </a:ext>
            </a:extLst>
          </p:cNvPr>
          <p:cNvSpPr txBox="1"/>
          <p:nvPr/>
        </p:nvSpPr>
        <p:spPr>
          <a:xfrm>
            <a:off x="24228363" y="24323878"/>
            <a:ext cx="577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Figura 6. OCT de Mácula OE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93F295-73C5-D741-BE4B-60A17A147903}"/>
              </a:ext>
            </a:extLst>
          </p:cNvPr>
          <p:cNvSpPr txBox="1"/>
          <p:nvPr/>
        </p:nvSpPr>
        <p:spPr>
          <a:xfrm>
            <a:off x="16406957" y="7832553"/>
            <a:ext cx="150777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6000" dirty="0"/>
              <a:t>FIGURAS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0598149-0BD3-6047-BF8C-2C7ADD3A92F8}"/>
              </a:ext>
            </a:extLst>
          </p:cNvPr>
          <p:cNvSpPr txBox="1"/>
          <p:nvPr/>
        </p:nvSpPr>
        <p:spPr>
          <a:xfrm>
            <a:off x="772183" y="4356215"/>
            <a:ext cx="3434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1- SEOPE</a:t>
            </a:r>
          </a:p>
          <a:p>
            <a:r>
              <a:rPr lang="pt-BR" sz="2800" dirty="0"/>
              <a:t>2- UFPE- FESP/UPE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A83F15A-4FC3-524C-BCC8-57FF37A91475}"/>
              </a:ext>
            </a:extLst>
          </p:cNvPr>
          <p:cNvSpPr txBox="1"/>
          <p:nvPr/>
        </p:nvSpPr>
        <p:spPr>
          <a:xfrm>
            <a:off x="431959" y="18155475"/>
            <a:ext cx="15077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/>
              <a:t>Relato de caso com revisão da literatura sobre vasculites vaso-oclusiva presuntivamente idiopática. Foram analisados os dados clínicos do paciente e os exames de laboratório e imagem.</a:t>
            </a:r>
          </a:p>
          <a:p>
            <a:pPr algn="just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56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4036</TotalTime>
  <Words>376</Words>
  <Application>Microsoft Macintosh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VASCULITE RETINIANA VASO-OCLUSIVA: RELATO DE CASO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SINDROME DE STURGE WEBER E GLAUCOMA SECUNDARIO: RELATO DE CASO.</dc:title>
  <dc:creator>Camila</dc:creator>
  <cp:lastModifiedBy>Valesca Neri</cp:lastModifiedBy>
  <cp:revision>42</cp:revision>
  <dcterms:created xsi:type="dcterms:W3CDTF">2019-01-10T18:58:25Z</dcterms:created>
  <dcterms:modified xsi:type="dcterms:W3CDTF">2019-01-17T21:37:58Z</dcterms:modified>
</cp:coreProperties>
</file>