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866"/>
    <a:srgbClr val="76F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>
        <p:scale>
          <a:sx n="19" d="100"/>
          <a:sy n="19" d="100"/>
        </p:scale>
        <p:origin x="35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F191-2077-6244-9A46-78279A8F3A96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3823-DCB2-C746-9692-F56A3B993D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7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3823-DCB2-C746-9692-F56A3B993D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6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9A72-B958-094F-8993-8870B5F212A9}" type="datetimeFigureOut">
              <a:rPr lang="pt-BR" smtClean="0"/>
              <a:t>09/01/19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2BCF-B288-3746-BBBA-4441E0F3DAC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4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1026613" y="4497179"/>
            <a:ext cx="30415528" cy="5068055"/>
          </a:xfrm>
          <a:prstGeom prst="rect">
            <a:avLst/>
          </a:prstGeom>
          <a:solidFill>
            <a:srgbClr val="061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24558" y="4597938"/>
            <a:ext cx="26656593" cy="11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Toxicity Test With MEK inhibitor in (</a:t>
            </a:r>
            <a:r>
              <a:rPr lang="en-US" b="1" dirty="0" err="1">
                <a:solidFill>
                  <a:schemeClr val="bg1"/>
                </a:solidFill>
              </a:rPr>
              <a:t>fli:GFP</a:t>
            </a:r>
            <a:r>
              <a:rPr lang="en-US" b="1" dirty="0">
                <a:solidFill>
                  <a:schemeClr val="bg1"/>
                </a:solidFill>
              </a:rPr>
              <a:t>) Casper Zebrafish Embryos</a:t>
            </a:r>
            <a:r>
              <a:rPr lang="pt-BR" dirty="0" smtClean="0">
                <a:solidFill>
                  <a:schemeClr val="bg1"/>
                </a:solidFill>
                <a:effectLst/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26616" y="5948354"/>
            <a:ext cx="30415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Kelly </a:t>
            </a:r>
            <a:r>
              <a:rPr lang="en-US" sz="4400" dirty="0" err="1">
                <a:solidFill>
                  <a:schemeClr val="bg1"/>
                </a:solidFill>
              </a:rPr>
              <a:t>Cristine</a:t>
            </a:r>
            <a:r>
              <a:rPr lang="en-US" sz="4400" dirty="0">
                <a:solidFill>
                  <a:schemeClr val="bg1"/>
                </a:solidFill>
              </a:rPr>
              <a:t> de Sousa Pontes,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Arwin</a:t>
            </a:r>
            <a:r>
              <a:rPr lang="en-US" sz="4400" dirty="0">
                <a:solidFill>
                  <a:schemeClr val="bg1"/>
                </a:solidFill>
              </a:rPr>
              <a:t> Groenewoud,</a:t>
            </a:r>
            <a:r>
              <a:rPr lang="en-US" sz="4400" baseline="30000" dirty="0">
                <a:solidFill>
                  <a:schemeClr val="bg1"/>
                </a:solidFill>
              </a:rPr>
              <a:t>2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Jinfeng</a:t>
            </a:r>
            <a:r>
              <a:rPr lang="en-US" sz="4400" dirty="0">
                <a:solidFill>
                  <a:schemeClr val="bg1"/>
                </a:solidFill>
              </a:rPr>
              <a:t> Cao,</a:t>
            </a:r>
            <a:r>
              <a:rPr lang="en-US" sz="4400" baseline="30000" dirty="0">
                <a:solidFill>
                  <a:schemeClr val="bg1"/>
                </a:solidFill>
              </a:rPr>
              <a:t>1,3 </a:t>
            </a:r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nl-NL" sz="4400" dirty="0" err="1">
                <a:solidFill>
                  <a:schemeClr val="bg1"/>
                </a:solidFill>
              </a:rPr>
              <a:t>Ewa</a:t>
            </a:r>
            <a:r>
              <a:rPr lang="nl-NL" sz="4400" dirty="0">
                <a:solidFill>
                  <a:schemeClr val="bg1"/>
                </a:solidFill>
              </a:rPr>
              <a:t> Snaar-Jagalska,</a:t>
            </a:r>
            <a:r>
              <a:rPr lang="nl-NL" sz="4400" baseline="30000" dirty="0">
                <a:solidFill>
                  <a:schemeClr val="bg1"/>
                </a:solidFill>
              </a:rPr>
              <a:t>2</a:t>
            </a:r>
            <a:r>
              <a:rPr lang="nl-NL" sz="4400" dirty="0">
                <a:solidFill>
                  <a:schemeClr val="bg1"/>
                </a:solidFill>
              </a:rPr>
              <a:t> Martine J. Jager</a:t>
            </a:r>
            <a:r>
              <a:rPr lang="nl-NL" sz="4400" baseline="30000" dirty="0">
                <a:solidFill>
                  <a:schemeClr val="bg1"/>
                </a:solidFill>
              </a:rPr>
              <a:t>1</a:t>
            </a:r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Department of Ophthalmology, Leiden University Medical Center, Leiden, The Netherlands</a:t>
            </a:r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en-US" sz="4400" baseline="30000" dirty="0">
                <a:solidFill>
                  <a:schemeClr val="bg1"/>
                </a:solidFill>
              </a:rPr>
              <a:t>2</a:t>
            </a:r>
            <a:r>
              <a:rPr lang="en-US" sz="4400" dirty="0">
                <a:solidFill>
                  <a:schemeClr val="bg1"/>
                </a:solidFill>
              </a:rPr>
              <a:t>Institute of Biology, Leiden University, Leiden, The Netherlands</a:t>
            </a:r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en-US" sz="4400" baseline="30000" dirty="0">
                <a:solidFill>
                  <a:schemeClr val="bg1"/>
                </a:solidFill>
              </a:rPr>
              <a:t>3</a:t>
            </a:r>
            <a:r>
              <a:rPr lang="en-US" sz="4400" dirty="0">
                <a:solidFill>
                  <a:schemeClr val="bg1"/>
                </a:solidFill>
              </a:rPr>
              <a:t>Department of Ophthalmology, The Second Hospital of Jilin University, Changchun, China</a:t>
            </a:r>
            <a:r>
              <a:rPr lang="pt-BR" sz="4400" dirty="0" smtClean="0">
                <a:solidFill>
                  <a:schemeClr val="bg1"/>
                </a:solidFill>
                <a:effectLst/>
              </a:rPr>
              <a:t> 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26615" y="9745586"/>
            <a:ext cx="14892176" cy="830997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61866"/>
                </a:solidFill>
              </a:rPr>
              <a:t>Introduction</a:t>
            </a:r>
            <a:endParaRPr lang="pt-BR" sz="4800" dirty="0">
              <a:solidFill>
                <a:srgbClr val="06186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26615" y="10700344"/>
            <a:ext cx="14921746" cy="10556736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MEK1/2 are members of the RAS/RAF/MEK/ERK signaling pathway, and inhibition of MEK might result in decrease pathway activation in N-RAS and B-RAF mutant melanomas. New mutations in N-RAS and MEK were identified as escape mechanisms through which B-RAF mutant melanomas acquire resistance to B-RAF inhibitors (</a:t>
            </a:r>
            <a:r>
              <a:rPr lang="en-US" sz="4000" dirty="0" err="1"/>
              <a:t>Greger</a:t>
            </a:r>
            <a:r>
              <a:rPr lang="en-US" sz="4000" dirty="0"/>
              <a:t> et al., 2012). MEK inhibitor treatment is being tested in phase II and III clinical trials of metastatic cutaneous melanoma. In a recent study, the effect of a MEK1/2 inhibitor MEK162 (Novartis) in patient-derived melanoma cell cultures was robust apoptosis with potent suppression of cell proliferation (</a:t>
            </a:r>
            <a:r>
              <a:rPr lang="en-US" sz="4000" dirty="0" err="1"/>
              <a:t>Thumar</a:t>
            </a:r>
            <a:r>
              <a:rPr lang="en-US" sz="4000" dirty="0"/>
              <a:t> et al., 2014). Our group evaluated the effect of MEK162 on three conjunctival melanoma cell lines (CRMM1, CRMM2 and CM2005.1) and found that it inhibited growth of all cell lines in a dose-dependent manner (Cao et al., 2016</a:t>
            </a:r>
            <a:r>
              <a:rPr lang="en-US" sz="4000" dirty="0" smtClean="0"/>
              <a:t>)  (Fig</a:t>
            </a:r>
            <a:r>
              <a:rPr lang="en-US" sz="4000" dirty="0"/>
              <a:t>. 1 ). The zebrafish model has been used widely in research because of its several advantages and recently we established (</a:t>
            </a:r>
            <a:r>
              <a:rPr lang="en-US" sz="4000" dirty="0" err="1"/>
              <a:t>fli:GFP</a:t>
            </a:r>
            <a:r>
              <a:rPr lang="en-US" sz="4000" dirty="0"/>
              <a:t>) Casper zebrafish embryos as an animal model to human conjunctival melanoma (Pontes et al. 2017</a:t>
            </a:r>
            <a:r>
              <a:rPr lang="en-US" sz="4000" dirty="0" smtClean="0"/>
              <a:t>) (Fig</a:t>
            </a:r>
            <a:r>
              <a:rPr lang="en-US" sz="4000" dirty="0"/>
              <a:t>. 2 ). </a:t>
            </a:r>
            <a:endParaRPr lang="pt-BR" sz="4000" dirty="0"/>
          </a:p>
        </p:txBody>
      </p:sp>
      <p:sp>
        <p:nvSpPr>
          <p:cNvPr id="8" name="CaixaDeTexto 7"/>
          <p:cNvSpPr txBox="1"/>
          <p:nvPr/>
        </p:nvSpPr>
        <p:spPr>
          <a:xfrm flipH="1">
            <a:off x="1026615" y="31341479"/>
            <a:ext cx="14892175" cy="783921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61866"/>
                </a:solidFill>
              </a:rPr>
              <a:t>Methods</a:t>
            </a:r>
            <a:endParaRPr lang="pt-BR" sz="4400" dirty="0">
              <a:solidFill>
                <a:srgbClr val="061866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26616" y="32244011"/>
            <a:ext cx="14921746" cy="5016758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For the toxicity test, 1mL of drug-containing egg water was put into the wells of a 24-well plate. DMSO was the control. We used 1uM, 1,5uM, 2uM and 2,5uM of MEK162 diluted in egg water. Six non-injected 3-dpf (days post fertilization) (</a:t>
            </a:r>
            <a:r>
              <a:rPr lang="en-US" sz="4000" dirty="0" err="1"/>
              <a:t>fli:GFP</a:t>
            </a:r>
            <a:r>
              <a:rPr lang="en-US" sz="4000" dirty="0"/>
              <a:t>) Casper zebrafish embryos were placed in each well, maintained at 34ºC and observed daily until 8 </a:t>
            </a:r>
            <a:r>
              <a:rPr lang="en-US" sz="4000" dirty="0" err="1"/>
              <a:t>dpf</a:t>
            </a:r>
            <a:r>
              <a:rPr lang="en-US" sz="4000" dirty="0"/>
              <a:t>, after 5 days treatment with MEK162. The drugs were refreshed every 2 days and all experiments were performed in triplicate. A drug concentration was considered nontoxic when survival was equal or higher than 80%.</a:t>
            </a:r>
            <a:r>
              <a:rPr lang="pt-BR" sz="4000" dirty="0" smtClean="0">
                <a:effectLst/>
              </a:rPr>
              <a:t> </a:t>
            </a:r>
            <a:endParaRPr lang="pt-BR" sz="4000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1026613" y="37394068"/>
            <a:ext cx="14892175" cy="769441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61866"/>
                </a:solidFill>
              </a:rPr>
              <a:t>Results</a:t>
            </a:r>
            <a:endParaRPr lang="pt-BR" sz="4400" dirty="0">
              <a:solidFill>
                <a:srgbClr val="06186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1026613" y="38302514"/>
            <a:ext cx="14921747" cy="3785652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The toxicity test resulted in more than 80% survival of embryos at all MEK162 concentrations through 8 </a:t>
            </a:r>
            <a:r>
              <a:rPr lang="en-US" sz="4000" dirty="0" err="1"/>
              <a:t>dpf</a:t>
            </a:r>
            <a:r>
              <a:rPr lang="en-US" sz="4000" dirty="0"/>
              <a:t> (Fig. </a:t>
            </a:r>
            <a:r>
              <a:rPr lang="en-US" sz="4000" dirty="0" smtClean="0"/>
              <a:t>2). </a:t>
            </a:r>
            <a:r>
              <a:rPr lang="en-US" sz="4000" dirty="0"/>
              <a:t>When the MEK162 concentration was 1uM, survival was 94% at 7dpf and 8dpf. At a 1.5uM concentration, survival was 94% at 4dpf and 5dpf and 83% at 6dpf, 7dpf and 8dpf, while at a concentration of 2.5uM MEK162, survival was 88% at 6dpf and 7dpf, and 83% at 8dpf</a:t>
            </a:r>
            <a:r>
              <a:rPr lang="en-US" sz="4000" dirty="0" smtClean="0"/>
              <a:t>.</a:t>
            </a:r>
            <a:endParaRPr lang="pt-BR" sz="4000" dirty="0"/>
          </a:p>
        </p:txBody>
      </p:sp>
      <p:sp>
        <p:nvSpPr>
          <p:cNvPr id="16" name="CaixaDeTexto 15"/>
          <p:cNvSpPr txBox="1"/>
          <p:nvPr/>
        </p:nvSpPr>
        <p:spPr>
          <a:xfrm flipH="1">
            <a:off x="16555113" y="36328631"/>
            <a:ext cx="14919726" cy="769441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61866"/>
                </a:solidFill>
              </a:rPr>
              <a:t>References</a:t>
            </a:r>
            <a:endParaRPr lang="pt-BR" sz="4400" dirty="0">
              <a:solidFill>
                <a:srgbClr val="061866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555113" y="37076392"/>
            <a:ext cx="14919727" cy="5016758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Greger</a:t>
            </a:r>
            <a:r>
              <a:rPr lang="en-US" sz="3200" dirty="0"/>
              <a:t> JG et al. Combinations of BRAF, MEK and PI3K/</a:t>
            </a:r>
            <a:r>
              <a:rPr lang="en-US" sz="3200" dirty="0" err="1"/>
              <a:t>mTOR</a:t>
            </a:r>
            <a:r>
              <a:rPr lang="en-US" sz="3200" dirty="0"/>
              <a:t> inhibitors overcome acquired resistance to the BRAF inhibitor GSK2118436 </a:t>
            </a:r>
            <a:r>
              <a:rPr lang="en-US" sz="3200" dirty="0" err="1"/>
              <a:t>dabrafenib</a:t>
            </a:r>
            <a:r>
              <a:rPr lang="en-US" sz="3200" dirty="0"/>
              <a:t>, mediated by NRAS or MEK mutations. </a:t>
            </a:r>
            <a:r>
              <a:rPr lang="en-US" sz="3200" dirty="0" err="1"/>
              <a:t>Mol</a:t>
            </a:r>
            <a:r>
              <a:rPr lang="en-US" sz="3200" dirty="0"/>
              <a:t> Cancer </a:t>
            </a:r>
            <a:r>
              <a:rPr lang="en-US" sz="3200" dirty="0" err="1"/>
              <a:t>Ther</a:t>
            </a:r>
            <a:r>
              <a:rPr lang="en-US" sz="3200" dirty="0"/>
              <a:t>. 2012;11:909-920</a:t>
            </a:r>
            <a:r>
              <a:rPr lang="en-US" sz="3200" dirty="0" smtClean="0"/>
              <a:t>.</a:t>
            </a:r>
            <a:endParaRPr lang="pt-BR" sz="3200" dirty="0"/>
          </a:p>
          <a:p>
            <a:pPr algn="just"/>
            <a:r>
              <a:rPr lang="en-US" sz="3200" dirty="0" err="1"/>
              <a:t>Thumar</a:t>
            </a:r>
            <a:r>
              <a:rPr lang="en-US" sz="3200" dirty="0"/>
              <a:t> J et al. MEK targeting in N-RAS mutated metastatic melanoma. Molecular Cancer. 2014;13:45</a:t>
            </a:r>
            <a:r>
              <a:rPr lang="en-US" sz="3200" dirty="0" smtClean="0"/>
              <a:t>.</a:t>
            </a:r>
            <a:endParaRPr lang="pt-BR" sz="3200" dirty="0"/>
          </a:p>
          <a:p>
            <a:pPr algn="just"/>
            <a:r>
              <a:rPr lang="en-US" sz="3200" dirty="0" smtClean="0"/>
              <a:t>Cao J et al. Targeting of the MAPK and AKT pathways in conjunctival melanoma shows potential synergy. </a:t>
            </a:r>
            <a:r>
              <a:rPr lang="en-US" sz="3200" dirty="0" err="1" smtClean="0"/>
              <a:t>Oncotarget</a:t>
            </a:r>
            <a:r>
              <a:rPr lang="en-US" sz="3200" dirty="0" smtClean="0"/>
              <a:t> 2016, </a:t>
            </a:r>
            <a:r>
              <a:rPr lang="en-US" sz="3200" dirty="0" err="1" smtClean="0"/>
              <a:t>doi</a:t>
            </a:r>
            <a:r>
              <a:rPr lang="en-US" sz="3200" dirty="0" smtClean="0"/>
              <a:t>: 10.18632/oncotarget.10770</a:t>
            </a:r>
            <a:endParaRPr lang="pt-BR" sz="3200" dirty="0" smtClean="0"/>
          </a:p>
          <a:p>
            <a:pPr algn="just"/>
            <a:r>
              <a:rPr lang="pt-BR" sz="3200" dirty="0" smtClean="0"/>
              <a:t>Pontes </a:t>
            </a:r>
            <a:r>
              <a:rPr lang="pt-BR" sz="3200" dirty="0"/>
              <a:t>KCS, </a:t>
            </a:r>
            <a:r>
              <a:rPr lang="pt-BR" sz="3200" dirty="0" err="1"/>
              <a:t>Groenewoud</a:t>
            </a:r>
            <a:r>
              <a:rPr lang="pt-BR" sz="3200" dirty="0"/>
              <a:t> A, </a:t>
            </a:r>
            <a:r>
              <a:rPr lang="pt-BR" sz="3200" dirty="0" err="1"/>
              <a:t>Cao</a:t>
            </a:r>
            <a:r>
              <a:rPr lang="pt-BR" sz="3200" dirty="0"/>
              <a:t> J, </a:t>
            </a:r>
            <a:r>
              <a:rPr lang="pt-BR" sz="3200" dirty="0" err="1"/>
              <a:t>Ataide</a:t>
            </a:r>
            <a:r>
              <a:rPr lang="pt-BR" sz="3200" dirty="0"/>
              <a:t> LMS, </a:t>
            </a:r>
            <a:r>
              <a:rPr lang="pt-BR" sz="3200" dirty="0" err="1"/>
              <a:t>Snaar-Jagalska</a:t>
            </a:r>
            <a:r>
              <a:rPr lang="pt-BR" sz="3200" dirty="0"/>
              <a:t> E, </a:t>
            </a:r>
            <a:r>
              <a:rPr lang="pt-BR" sz="3200" dirty="0" err="1"/>
              <a:t>Jager</a:t>
            </a:r>
            <a:r>
              <a:rPr lang="pt-BR" sz="3200" dirty="0"/>
              <a:t> MJ. </a:t>
            </a:r>
            <a:r>
              <a:rPr lang="en-US" sz="3200" dirty="0"/>
              <a:t>Evaluation of (</a:t>
            </a:r>
            <a:r>
              <a:rPr lang="en-US" sz="3200" dirty="0" err="1"/>
              <a:t>fli:GFP</a:t>
            </a:r>
            <a:r>
              <a:rPr lang="en-US" sz="3200" dirty="0"/>
              <a:t>) Casper zebrafish embryos as a model for human conjunctival melanoma. Invest </a:t>
            </a:r>
            <a:r>
              <a:rPr lang="en-US" sz="3200" dirty="0" err="1"/>
              <a:t>Ophthalmol</a:t>
            </a:r>
            <a:r>
              <a:rPr lang="en-US" sz="3200" dirty="0"/>
              <a:t> Vis Sci. 2017;58:6065–6071. DOI:10.1167/iovs.17-22023</a:t>
            </a:r>
            <a:endParaRPr lang="pt-BR" sz="32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16615806" y="33535381"/>
            <a:ext cx="14826335" cy="707886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61866"/>
                </a:solidFill>
              </a:rPr>
              <a:t>Conclusions</a:t>
            </a:r>
            <a:endParaRPr lang="pt-BR" sz="4000" dirty="0">
              <a:solidFill>
                <a:srgbClr val="061866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615806" y="34344402"/>
            <a:ext cx="14826335" cy="1938992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The results showed that MEK162 was safe as a tumor inhibitor to be used in (</a:t>
            </a:r>
            <a:r>
              <a:rPr lang="en-US" sz="4000" dirty="0" err="1"/>
              <a:t>fli:GFP</a:t>
            </a:r>
            <a:r>
              <a:rPr lang="en-US" sz="4000" dirty="0"/>
              <a:t>) Casper zebrafish embryos until at least 8dpf at 2.5uM concentration</a:t>
            </a:r>
            <a:r>
              <a:rPr lang="en-US" sz="4000" dirty="0" smtClean="0"/>
              <a:t>.</a:t>
            </a:r>
            <a:endParaRPr lang="pt-BR" sz="4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026615" y="28687759"/>
            <a:ext cx="14892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Figure 1. </a:t>
            </a:r>
            <a:r>
              <a:rPr lang="pt-BR" sz="3200" dirty="0" err="1" smtClean="0"/>
              <a:t>Cell</a:t>
            </a:r>
            <a:r>
              <a:rPr lang="pt-BR" sz="3200" dirty="0" smtClean="0"/>
              <a:t> </a:t>
            </a:r>
            <a:r>
              <a:rPr lang="pt-BR" sz="3200" dirty="0" err="1"/>
              <a:t>viability</a:t>
            </a:r>
            <a:r>
              <a:rPr lang="pt-BR" sz="3200" dirty="0"/>
              <a:t> </a:t>
            </a:r>
            <a:r>
              <a:rPr lang="pt-BR" sz="3200" dirty="0" err="1"/>
              <a:t>assessed</a:t>
            </a:r>
            <a:r>
              <a:rPr lang="pt-BR" sz="3200" dirty="0"/>
              <a:t> </a:t>
            </a:r>
            <a:r>
              <a:rPr lang="pt-BR" sz="3200" dirty="0" err="1"/>
              <a:t>by</a:t>
            </a:r>
            <a:r>
              <a:rPr lang="pt-BR" sz="3200" dirty="0"/>
              <a:t> </a:t>
            </a:r>
            <a:r>
              <a:rPr lang="pt-BR" sz="3200" dirty="0" err="1"/>
              <a:t>In-cell</a:t>
            </a:r>
            <a:r>
              <a:rPr lang="pt-BR" sz="3200" dirty="0"/>
              <a:t> western </a:t>
            </a:r>
            <a:r>
              <a:rPr lang="pt-BR" sz="3200" dirty="0" err="1"/>
              <a:t>assay</a:t>
            </a:r>
            <a:r>
              <a:rPr lang="pt-BR" sz="3200" dirty="0"/>
              <a:t>. A-C. CRMM1, CRMM2 </a:t>
            </a:r>
            <a:r>
              <a:rPr lang="pt-BR" sz="3200" dirty="0" err="1"/>
              <a:t>and</a:t>
            </a:r>
            <a:r>
              <a:rPr lang="pt-BR" sz="3200" dirty="0"/>
              <a:t> CM2005.1 </a:t>
            </a:r>
            <a:r>
              <a:rPr lang="pt-BR" sz="3200" dirty="0" err="1"/>
              <a:t>were</a:t>
            </a:r>
            <a:r>
              <a:rPr lang="pt-BR" sz="3200" dirty="0"/>
              <a:t> </a:t>
            </a:r>
            <a:r>
              <a:rPr lang="pt-BR" sz="3200" dirty="0" err="1"/>
              <a:t>counted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seeded</a:t>
            </a:r>
            <a:r>
              <a:rPr lang="pt-BR" sz="3200" dirty="0"/>
              <a:t>, </a:t>
            </a:r>
            <a:r>
              <a:rPr lang="pt-BR" sz="3200" dirty="0" err="1" smtClean="0"/>
              <a:t>and</a:t>
            </a:r>
            <a:r>
              <a:rPr lang="pt-BR" sz="3200" dirty="0" smtClean="0"/>
              <a:t> MEK162 </a:t>
            </a:r>
            <a:r>
              <a:rPr lang="pt-BR" sz="3200" dirty="0" err="1" smtClean="0"/>
              <a:t>was</a:t>
            </a:r>
            <a:r>
              <a:rPr lang="pt-BR" sz="3200" dirty="0" smtClean="0"/>
              <a:t> </a:t>
            </a:r>
            <a:r>
              <a:rPr lang="pt-BR" sz="3200" dirty="0" err="1" smtClean="0"/>
              <a:t>added</a:t>
            </a:r>
            <a:r>
              <a:rPr lang="pt-BR" sz="3200" dirty="0" smtClean="0"/>
              <a:t> </a:t>
            </a:r>
            <a:r>
              <a:rPr lang="pt-BR" sz="3200" dirty="0" err="1"/>
              <a:t>one</a:t>
            </a:r>
            <a:r>
              <a:rPr lang="pt-BR" sz="3200" dirty="0"/>
              <a:t> </a:t>
            </a:r>
            <a:r>
              <a:rPr lang="pt-BR" sz="3200" dirty="0" err="1"/>
              <a:t>day</a:t>
            </a:r>
            <a:r>
              <a:rPr lang="pt-BR" sz="3200" dirty="0"/>
              <a:t> later </a:t>
            </a:r>
            <a:r>
              <a:rPr lang="pt-BR" sz="3200" dirty="0" err="1"/>
              <a:t>at</a:t>
            </a:r>
            <a:r>
              <a:rPr lang="pt-BR" sz="3200" dirty="0"/>
              <a:t> </a:t>
            </a:r>
            <a:r>
              <a:rPr lang="pt-BR" sz="3200" dirty="0" err="1"/>
              <a:t>indicated</a:t>
            </a:r>
            <a:r>
              <a:rPr lang="pt-BR" sz="3200" dirty="0"/>
              <a:t> </a:t>
            </a:r>
            <a:r>
              <a:rPr lang="pt-BR" sz="3200" dirty="0" err="1"/>
              <a:t>concentrations</a:t>
            </a:r>
            <a:r>
              <a:rPr lang="pt-BR" sz="3200" dirty="0"/>
              <a:t>. </a:t>
            </a:r>
            <a:r>
              <a:rPr lang="pt-BR" sz="3200" dirty="0" err="1"/>
              <a:t>Cell</a:t>
            </a:r>
            <a:r>
              <a:rPr lang="pt-BR" sz="3200" dirty="0"/>
              <a:t> </a:t>
            </a:r>
            <a:r>
              <a:rPr lang="pt-BR" sz="3200" dirty="0" err="1"/>
              <a:t>viability</a:t>
            </a:r>
            <a:r>
              <a:rPr lang="pt-BR" sz="3200" dirty="0"/>
              <a:t> </a:t>
            </a:r>
            <a:r>
              <a:rPr lang="pt-BR" sz="3200" dirty="0" err="1"/>
              <a:t>was</a:t>
            </a:r>
            <a:r>
              <a:rPr lang="pt-BR" sz="3200" dirty="0"/>
              <a:t> </a:t>
            </a:r>
            <a:r>
              <a:rPr lang="pt-BR" sz="3200" dirty="0" err="1"/>
              <a:t>measured</a:t>
            </a:r>
            <a:r>
              <a:rPr lang="pt-BR" sz="3200" dirty="0"/>
              <a:t> </a:t>
            </a:r>
            <a:r>
              <a:rPr lang="pt-BR" sz="3200" dirty="0" err="1"/>
              <a:t>after</a:t>
            </a:r>
            <a:r>
              <a:rPr lang="pt-BR" sz="3200" dirty="0"/>
              <a:t> 72hrs. </a:t>
            </a:r>
            <a:r>
              <a:rPr lang="pt-BR" sz="3200" dirty="0" err="1"/>
              <a:t>All</a:t>
            </a:r>
            <a:r>
              <a:rPr lang="pt-BR" sz="3200" dirty="0"/>
              <a:t> </a:t>
            </a:r>
            <a:r>
              <a:rPr lang="pt-BR" sz="3200" dirty="0" err="1"/>
              <a:t>experiments</a:t>
            </a:r>
            <a:r>
              <a:rPr lang="pt-BR" sz="3200" dirty="0"/>
              <a:t> </a:t>
            </a:r>
            <a:r>
              <a:rPr lang="pt-BR" sz="3200" dirty="0" err="1"/>
              <a:t>were</a:t>
            </a:r>
            <a:r>
              <a:rPr lang="pt-BR" sz="3200" dirty="0"/>
              <a:t> </a:t>
            </a:r>
            <a:r>
              <a:rPr lang="pt-BR" sz="3200" dirty="0" err="1"/>
              <a:t>repeated</a:t>
            </a:r>
            <a:r>
              <a:rPr lang="pt-BR" sz="3200" dirty="0"/>
              <a:t> </a:t>
            </a:r>
            <a:r>
              <a:rPr lang="pt-BR" sz="3200" dirty="0" err="1" smtClean="0"/>
              <a:t>three</a:t>
            </a:r>
            <a:r>
              <a:rPr lang="pt-BR" sz="3200" dirty="0" smtClean="0"/>
              <a:t> times</a:t>
            </a:r>
            <a:r>
              <a:rPr lang="pt-BR" sz="3200" dirty="0"/>
              <a:t>,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representative</a:t>
            </a:r>
            <a:r>
              <a:rPr lang="pt-BR" sz="3200" dirty="0"/>
              <a:t> data </a:t>
            </a:r>
            <a:r>
              <a:rPr lang="pt-BR" sz="3200" dirty="0" err="1"/>
              <a:t>were</a:t>
            </a:r>
            <a:r>
              <a:rPr lang="pt-BR" sz="3200" dirty="0"/>
              <a:t> </a:t>
            </a:r>
            <a:r>
              <a:rPr lang="pt-BR" sz="3200" dirty="0" err="1"/>
              <a:t>expressed</a:t>
            </a:r>
            <a:r>
              <a:rPr lang="pt-BR" sz="3200" dirty="0"/>
              <a:t> as </a:t>
            </a:r>
            <a:r>
              <a:rPr lang="pt-BR" sz="3200" dirty="0" err="1"/>
              <a:t>mean</a:t>
            </a:r>
            <a:r>
              <a:rPr lang="pt-BR" sz="3200" dirty="0"/>
              <a:t> ± standard </a:t>
            </a:r>
            <a:r>
              <a:rPr lang="pt-BR" sz="3200" dirty="0" err="1"/>
              <a:t>error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mean</a:t>
            </a:r>
            <a:r>
              <a:rPr lang="pt-BR" sz="3200" dirty="0"/>
              <a:t> (SEM).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93" y="24300663"/>
            <a:ext cx="14265520" cy="4430957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26615" y="22266951"/>
            <a:ext cx="14892175" cy="1938992"/>
          </a:xfrm>
          <a:prstGeom prst="rect">
            <a:avLst/>
          </a:prstGeom>
          <a:solidFill>
            <a:srgbClr val="061866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As MEK162 was found to be effective in vitro, our goal with this experiment was to evaluate the toxicity of different concentrations of this MEK inhibitor in (</a:t>
            </a:r>
            <a:r>
              <a:rPr lang="en-US" sz="4000" dirty="0" err="1"/>
              <a:t>fli:GFP</a:t>
            </a:r>
            <a:r>
              <a:rPr lang="en-US" sz="4000" dirty="0"/>
              <a:t>) Casper zebrafish embryos.</a:t>
            </a:r>
            <a:r>
              <a:rPr lang="pt-BR" sz="4000" dirty="0"/>
              <a:t>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26615" y="21367112"/>
            <a:ext cx="14892175" cy="769441"/>
          </a:xfrm>
          <a:prstGeom prst="rect">
            <a:avLst/>
          </a:prstGeom>
          <a:solidFill>
            <a:srgbClr val="76F1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b="1" smtClean="0">
                <a:solidFill>
                  <a:srgbClr val="061866"/>
                </a:solidFill>
              </a:rPr>
              <a:t>Objective</a:t>
            </a:r>
            <a:endParaRPr lang="pt-BR" sz="4400" b="1" dirty="0">
              <a:solidFill>
                <a:srgbClr val="061866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5115" y="9745586"/>
            <a:ext cx="14887027" cy="736726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6555115" y="17441250"/>
            <a:ext cx="149197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Figure 2. </a:t>
            </a:r>
            <a:r>
              <a:rPr lang="pt-BR" sz="3200" dirty="0" err="1" smtClean="0"/>
              <a:t>Confocal</a:t>
            </a:r>
            <a:r>
              <a:rPr lang="pt-BR" sz="3200" dirty="0" smtClean="0"/>
              <a:t> </a:t>
            </a:r>
            <a:r>
              <a:rPr lang="pt-BR" sz="3200" dirty="0" err="1"/>
              <a:t>micrographs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observed</a:t>
            </a:r>
            <a:r>
              <a:rPr lang="pt-BR" sz="3200" dirty="0"/>
              <a:t> </a:t>
            </a:r>
            <a:r>
              <a:rPr lang="pt-BR" sz="3200" dirty="0" err="1"/>
              <a:t>phenotypes</a:t>
            </a:r>
            <a:r>
              <a:rPr lang="pt-BR" sz="3200" dirty="0"/>
              <a:t> </a:t>
            </a:r>
            <a:r>
              <a:rPr lang="pt-BR" sz="3200" dirty="0" err="1"/>
              <a:t>at</a:t>
            </a:r>
            <a:r>
              <a:rPr lang="pt-BR" sz="3200" dirty="0"/>
              <a:t> 1, 4, </a:t>
            </a:r>
            <a:r>
              <a:rPr lang="pt-BR" sz="3200" dirty="0" err="1"/>
              <a:t>and</a:t>
            </a:r>
            <a:r>
              <a:rPr lang="pt-BR" sz="3200" dirty="0"/>
              <a:t> 6 </a:t>
            </a:r>
            <a:r>
              <a:rPr lang="pt-BR" sz="3200" dirty="0" err="1"/>
              <a:t>dpi</a:t>
            </a:r>
            <a:r>
              <a:rPr lang="pt-BR" sz="3200" dirty="0"/>
              <a:t> </a:t>
            </a:r>
            <a:r>
              <a:rPr lang="pt-BR" sz="3200" dirty="0" err="1"/>
              <a:t>after</a:t>
            </a:r>
            <a:r>
              <a:rPr lang="pt-BR" sz="3200" dirty="0"/>
              <a:t> </a:t>
            </a:r>
            <a:r>
              <a:rPr lang="pt-BR" sz="3200" dirty="0" err="1"/>
              <a:t>engraftment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three</a:t>
            </a:r>
            <a:r>
              <a:rPr lang="pt-BR" sz="3200" dirty="0"/>
              <a:t> CM </a:t>
            </a:r>
            <a:r>
              <a:rPr lang="pt-BR" sz="3200" dirty="0" err="1"/>
              <a:t>cell</a:t>
            </a:r>
            <a:r>
              <a:rPr lang="pt-BR" sz="3200" dirty="0"/>
              <a:t> </a:t>
            </a:r>
            <a:r>
              <a:rPr lang="pt-BR" sz="3200" dirty="0" err="1"/>
              <a:t>lines</a:t>
            </a:r>
            <a:r>
              <a:rPr lang="pt-BR" sz="3200" dirty="0"/>
              <a:t> via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duct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Cuvier</a:t>
            </a:r>
            <a:r>
              <a:rPr lang="pt-BR" sz="3200" dirty="0"/>
              <a:t> </a:t>
            </a:r>
            <a:r>
              <a:rPr lang="pt-BR" sz="3200" dirty="0" smtClean="0"/>
              <a:t>in (</a:t>
            </a:r>
            <a:r>
              <a:rPr lang="pt-BR" sz="3200" dirty="0" err="1" smtClean="0"/>
              <a:t>fli:GFP</a:t>
            </a:r>
            <a:r>
              <a:rPr lang="pt-BR" sz="3200" dirty="0"/>
              <a:t>) </a:t>
            </a:r>
            <a:r>
              <a:rPr lang="pt-BR" sz="3200" dirty="0" err="1"/>
              <a:t>Casper</a:t>
            </a:r>
            <a:r>
              <a:rPr lang="pt-BR" sz="3200" dirty="0"/>
              <a:t> </a:t>
            </a:r>
            <a:r>
              <a:rPr lang="pt-BR" sz="3200" dirty="0" err="1"/>
              <a:t>zebrafish</a:t>
            </a:r>
            <a:r>
              <a:rPr lang="pt-BR" sz="3200" dirty="0"/>
              <a:t> </a:t>
            </a:r>
            <a:r>
              <a:rPr lang="pt-BR" sz="3200" dirty="0" err="1"/>
              <a:t>embryos</a:t>
            </a:r>
            <a:r>
              <a:rPr lang="pt-BR" sz="3200" dirty="0"/>
              <a:t>. At 1 </a:t>
            </a:r>
            <a:r>
              <a:rPr lang="pt-BR" sz="3200" dirty="0" err="1"/>
              <a:t>dpi</a:t>
            </a:r>
            <a:r>
              <a:rPr lang="pt-BR" sz="3200" dirty="0"/>
              <a:t>, CRMM-1 (A), CRMM-2 (</a:t>
            </a:r>
            <a:r>
              <a:rPr lang="pt-BR" sz="3200" dirty="0" err="1"/>
              <a:t>D</a:t>
            </a:r>
            <a:r>
              <a:rPr lang="pt-BR" sz="3200" dirty="0"/>
              <a:t>), </a:t>
            </a:r>
            <a:r>
              <a:rPr lang="pt-BR" sz="3200" dirty="0" err="1"/>
              <a:t>and</a:t>
            </a:r>
            <a:r>
              <a:rPr lang="pt-BR" sz="3200" dirty="0"/>
              <a:t> CM2005.1 (</a:t>
            </a:r>
            <a:r>
              <a:rPr lang="pt-BR" sz="3200" dirty="0" err="1"/>
              <a:t>G</a:t>
            </a:r>
            <a:r>
              <a:rPr lang="pt-BR" sz="3200" dirty="0"/>
              <a:t>) </a:t>
            </a:r>
            <a:r>
              <a:rPr lang="pt-BR" sz="3200" dirty="0" err="1"/>
              <a:t>cells</a:t>
            </a:r>
            <a:r>
              <a:rPr lang="pt-BR" sz="3200" dirty="0"/>
              <a:t> </a:t>
            </a:r>
            <a:r>
              <a:rPr lang="pt-BR" sz="3200" dirty="0" err="1"/>
              <a:t>were</a:t>
            </a:r>
            <a:r>
              <a:rPr lang="pt-BR" sz="3200" dirty="0"/>
              <a:t> </a:t>
            </a:r>
            <a:r>
              <a:rPr lang="pt-BR" sz="3200" dirty="0" err="1"/>
              <a:t>already</a:t>
            </a:r>
            <a:r>
              <a:rPr lang="pt-BR" sz="3200" dirty="0"/>
              <a:t> </a:t>
            </a:r>
            <a:r>
              <a:rPr lang="pt-BR" sz="3200" dirty="0" err="1"/>
              <a:t>inside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eye</a:t>
            </a:r>
            <a:r>
              <a:rPr lang="pt-BR" sz="3200" dirty="0"/>
              <a:t> (a1, a2, d1, g1)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smtClean="0"/>
              <a:t>in </a:t>
            </a:r>
            <a:r>
              <a:rPr lang="pt-BR" sz="3200" dirty="0" err="1" smtClean="0"/>
              <a:t>the</a:t>
            </a:r>
            <a:r>
              <a:rPr lang="pt-BR" sz="3200" dirty="0" smtClean="0"/>
              <a:t> </a:t>
            </a:r>
            <a:r>
              <a:rPr lang="pt-BR" sz="3200" dirty="0" err="1"/>
              <a:t>tail</a:t>
            </a:r>
            <a:r>
              <a:rPr lang="pt-BR" sz="3200" dirty="0"/>
              <a:t> (a3, d2, g2). At 4 (B, E, H), </a:t>
            </a:r>
            <a:r>
              <a:rPr lang="pt-BR" sz="3200" dirty="0" err="1"/>
              <a:t>and</a:t>
            </a:r>
            <a:r>
              <a:rPr lang="pt-BR" sz="3200" dirty="0"/>
              <a:t> 6 </a:t>
            </a:r>
            <a:r>
              <a:rPr lang="pt-BR" sz="3200" dirty="0" err="1"/>
              <a:t>dpi</a:t>
            </a:r>
            <a:r>
              <a:rPr lang="pt-BR" sz="3200" dirty="0"/>
              <a:t> (C, </a:t>
            </a:r>
            <a:r>
              <a:rPr lang="pt-BR" sz="3200" dirty="0" err="1"/>
              <a:t>F</a:t>
            </a:r>
            <a:r>
              <a:rPr lang="pt-BR" sz="3200" dirty="0"/>
              <a:t>, </a:t>
            </a:r>
            <a:r>
              <a:rPr lang="pt-BR" sz="3200" dirty="0" err="1"/>
              <a:t>I</a:t>
            </a:r>
            <a:r>
              <a:rPr lang="pt-BR" sz="3200" dirty="0"/>
              <a:t>), </a:t>
            </a:r>
            <a:r>
              <a:rPr lang="pt-BR" sz="3200" dirty="0" err="1"/>
              <a:t>cells</a:t>
            </a:r>
            <a:r>
              <a:rPr lang="pt-BR" sz="3200" dirty="0"/>
              <a:t> </a:t>
            </a:r>
            <a:r>
              <a:rPr lang="pt-BR" sz="3200" dirty="0" err="1"/>
              <a:t>formed</a:t>
            </a:r>
            <a:r>
              <a:rPr lang="pt-BR" sz="3200" dirty="0"/>
              <a:t> clusters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tail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eye</a:t>
            </a:r>
            <a:r>
              <a:rPr lang="pt-BR" sz="3200" dirty="0"/>
              <a:t> in </a:t>
            </a:r>
            <a:r>
              <a:rPr lang="pt-BR" sz="3200" dirty="0" err="1"/>
              <a:t>all</a:t>
            </a:r>
            <a:r>
              <a:rPr lang="pt-BR" sz="3200" dirty="0"/>
              <a:t> </a:t>
            </a:r>
            <a:r>
              <a:rPr lang="pt-BR" sz="3200" dirty="0" err="1"/>
              <a:t>three</a:t>
            </a:r>
            <a:r>
              <a:rPr lang="pt-BR" sz="3200" dirty="0"/>
              <a:t> </a:t>
            </a:r>
            <a:r>
              <a:rPr lang="pt-BR" sz="3200" dirty="0" err="1"/>
              <a:t>cell</a:t>
            </a:r>
            <a:r>
              <a:rPr lang="pt-BR" sz="3200" dirty="0"/>
              <a:t> </a:t>
            </a:r>
            <a:r>
              <a:rPr lang="pt-BR" sz="3200" dirty="0" err="1"/>
              <a:t>lines</a:t>
            </a:r>
            <a:r>
              <a:rPr lang="pt-BR" sz="3200" dirty="0"/>
              <a:t> (data </a:t>
            </a:r>
            <a:r>
              <a:rPr lang="pt-BR" sz="3200" dirty="0" err="1"/>
              <a:t>not</a:t>
            </a:r>
            <a:r>
              <a:rPr lang="pt-BR" sz="3200" dirty="0"/>
              <a:t> </a:t>
            </a:r>
            <a:r>
              <a:rPr lang="pt-BR" sz="3200" dirty="0" err="1"/>
              <a:t>shown</a:t>
            </a:r>
            <a:r>
              <a:rPr lang="pt-BR" sz="3200" dirty="0"/>
              <a:t>). </a:t>
            </a:r>
            <a:r>
              <a:rPr lang="pt-BR" sz="3200" dirty="0" smtClean="0"/>
              <a:t>The clusters </a:t>
            </a:r>
            <a:r>
              <a:rPr lang="pt-BR" sz="3200" dirty="0" err="1"/>
              <a:t>were</a:t>
            </a:r>
            <a:r>
              <a:rPr lang="pt-BR" sz="3200" dirty="0"/>
              <a:t> more </a:t>
            </a:r>
            <a:r>
              <a:rPr lang="pt-BR" sz="3200" dirty="0" err="1"/>
              <a:t>evident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tail</a:t>
            </a:r>
            <a:r>
              <a:rPr lang="pt-BR" sz="3200" dirty="0"/>
              <a:t> (h2) </a:t>
            </a:r>
            <a:r>
              <a:rPr lang="pt-BR" sz="3200" dirty="0" err="1"/>
              <a:t>and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eye</a:t>
            </a:r>
            <a:r>
              <a:rPr lang="pt-BR" sz="3200" dirty="0"/>
              <a:t> (h1, i1) </a:t>
            </a:r>
            <a:r>
              <a:rPr lang="pt-BR" sz="3200" dirty="0" err="1"/>
              <a:t>after</a:t>
            </a:r>
            <a:r>
              <a:rPr lang="pt-BR" sz="3200" dirty="0"/>
              <a:t> </a:t>
            </a:r>
            <a:r>
              <a:rPr lang="pt-BR" sz="3200" dirty="0" err="1"/>
              <a:t>injection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cell</a:t>
            </a:r>
            <a:r>
              <a:rPr lang="pt-BR" sz="3200" dirty="0"/>
              <a:t> </a:t>
            </a:r>
            <a:r>
              <a:rPr lang="pt-BR" sz="3200" dirty="0" err="1"/>
              <a:t>line</a:t>
            </a:r>
            <a:r>
              <a:rPr lang="pt-BR" sz="3200" dirty="0"/>
              <a:t> CM2005.1. The </a:t>
            </a:r>
            <a:r>
              <a:rPr lang="pt-BR" sz="3200" dirty="0" err="1"/>
              <a:t>three</a:t>
            </a:r>
            <a:r>
              <a:rPr lang="pt-BR" sz="3200" dirty="0"/>
              <a:t> </a:t>
            </a:r>
            <a:r>
              <a:rPr lang="pt-BR" sz="3200" dirty="0" err="1"/>
              <a:t>cell</a:t>
            </a:r>
            <a:r>
              <a:rPr lang="pt-BR" sz="3200" dirty="0"/>
              <a:t> </a:t>
            </a:r>
            <a:r>
              <a:rPr lang="pt-BR" sz="3200" dirty="0" err="1"/>
              <a:t>lines</a:t>
            </a:r>
            <a:r>
              <a:rPr lang="pt-BR" sz="3200" dirty="0"/>
              <a:t> (data </a:t>
            </a:r>
            <a:r>
              <a:rPr lang="pt-BR" sz="3200" dirty="0" err="1"/>
              <a:t>not</a:t>
            </a:r>
            <a:r>
              <a:rPr lang="pt-BR" sz="3200" dirty="0"/>
              <a:t> show) </a:t>
            </a:r>
            <a:r>
              <a:rPr lang="pt-BR" sz="3200" dirty="0" err="1" smtClean="0"/>
              <a:t>grew</a:t>
            </a:r>
            <a:r>
              <a:rPr lang="pt-BR" sz="3200" dirty="0"/>
              <a:t> </a:t>
            </a:r>
            <a:r>
              <a:rPr lang="pt-BR" sz="3200" dirty="0" err="1" smtClean="0"/>
              <a:t>inside</a:t>
            </a:r>
            <a:r>
              <a:rPr lang="pt-BR" sz="3200" dirty="0" smtClean="0"/>
              <a:t> </a:t>
            </a:r>
            <a:r>
              <a:rPr lang="pt-BR" sz="3200" dirty="0"/>
              <a:t>(a3, b1, d2, e2, g2, h2, i2), </a:t>
            </a:r>
            <a:r>
              <a:rPr lang="pt-BR" sz="3200" dirty="0" err="1"/>
              <a:t>outside</a:t>
            </a:r>
            <a:r>
              <a:rPr lang="pt-BR" sz="3200" dirty="0"/>
              <a:t> (b2),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around</a:t>
            </a:r>
            <a:r>
              <a:rPr lang="pt-BR" sz="3200" dirty="0"/>
              <a:t> (c2)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vessels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cells</a:t>
            </a:r>
            <a:r>
              <a:rPr lang="pt-BR" sz="3200" dirty="0"/>
              <a:t> </a:t>
            </a:r>
            <a:r>
              <a:rPr lang="pt-BR" sz="3200" dirty="0" err="1"/>
              <a:t>could</a:t>
            </a:r>
            <a:r>
              <a:rPr lang="pt-BR" sz="3200" dirty="0"/>
              <a:t> </a:t>
            </a:r>
            <a:r>
              <a:rPr lang="pt-BR" sz="3200" dirty="0" err="1"/>
              <a:t>be</a:t>
            </a:r>
            <a:r>
              <a:rPr lang="pt-BR" sz="3200" dirty="0"/>
              <a:t> </a:t>
            </a:r>
            <a:r>
              <a:rPr lang="pt-BR" sz="3200" dirty="0" err="1"/>
              <a:t>found</a:t>
            </a:r>
            <a:r>
              <a:rPr lang="pt-BR" sz="3200" dirty="0"/>
              <a:t> </a:t>
            </a:r>
            <a:r>
              <a:rPr lang="pt-BR" sz="3200" dirty="0" err="1"/>
              <a:t>inside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eye</a:t>
            </a:r>
            <a:r>
              <a:rPr lang="pt-BR" sz="3200" dirty="0"/>
              <a:t> (f1, i1) </a:t>
            </a:r>
            <a:r>
              <a:rPr lang="pt-BR" sz="3200" dirty="0" err="1"/>
              <a:t>until</a:t>
            </a:r>
            <a:r>
              <a:rPr lang="pt-BR" sz="3200" dirty="0"/>
              <a:t> 6 </a:t>
            </a:r>
            <a:r>
              <a:rPr lang="pt-BR" sz="3200" dirty="0" err="1"/>
              <a:t>dpi</a:t>
            </a:r>
            <a:r>
              <a:rPr lang="pt-BR" sz="3200" dirty="0"/>
              <a:t>. </a:t>
            </a:r>
            <a:r>
              <a:rPr lang="pt-BR" sz="3200" dirty="0" err="1" smtClean="0"/>
              <a:t>Images</a:t>
            </a:r>
            <a:r>
              <a:rPr lang="pt-BR" sz="3200" dirty="0" smtClean="0"/>
              <a:t> </a:t>
            </a:r>
            <a:r>
              <a:rPr lang="pt-BR" sz="3200" dirty="0"/>
              <a:t>(A–</a:t>
            </a:r>
            <a:r>
              <a:rPr lang="pt-BR" sz="3200" dirty="0" err="1"/>
              <a:t>I</a:t>
            </a:r>
            <a:r>
              <a:rPr lang="pt-BR" sz="3200" dirty="0"/>
              <a:t>) 310 </a:t>
            </a:r>
            <a:r>
              <a:rPr lang="pt-BR" sz="3200" dirty="0" err="1"/>
              <a:t>dry</a:t>
            </a:r>
            <a:r>
              <a:rPr lang="pt-BR" sz="3200" dirty="0"/>
              <a:t> </a:t>
            </a:r>
            <a:r>
              <a:rPr lang="pt-BR" sz="3200" dirty="0" err="1"/>
              <a:t>objective</a:t>
            </a:r>
            <a:r>
              <a:rPr lang="pt-BR" sz="3200" dirty="0"/>
              <a:t>. </a:t>
            </a:r>
            <a:r>
              <a:rPr lang="pt-BR" sz="3200" dirty="0" err="1"/>
              <a:t>All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 smtClean="0"/>
              <a:t>other</a:t>
            </a:r>
            <a:r>
              <a:rPr lang="pt-BR" sz="3200" dirty="0"/>
              <a:t> </a:t>
            </a:r>
            <a:r>
              <a:rPr lang="pt-BR" sz="3200" dirty="0" err="1" smtClean="0"/>
              <a:t>images</a:t>
            </a:r>
            <a:r>
              <a:rPr lang="pt-BR" sz="3200" dirty="0"/>
              <a:t>: 320 </a:t>
            </a:r>
            <a:r>
              <a:rPr lang="pt-BR" sz="3200" dirty="0" err="1"/>
              <a:t>dry</a:t>
            </a:r>
            <a:r>
              <a:rPr lang="pt-BR" sz="3200" dirty="0"/>
              <a:t> </a:t>
            </a:r>
            <a:r>
              <a:rPr lang="pt-BR" sz="3200" dirty="0" err="1"/>
              <a:t>objective</a:t>
            </a:r>
            <a:r>
              <a:rPr lang="pt-BR" sz="3200" dirty="0"/>
              <a:t>. </a:t>
            </a:r>
            <a:r>
              <a:rPr lang="pt-BR" sz="3200" dirty="0" err="1"/>
              <a:t>Red</a:t>
            </a:r>
            <a:r>
              <a:rPr lang="pt-BR" sz="3200" dirty="0"/>
              <a:t>: </a:t>
            </a:r>
            <a:r>
              <a:rPr lang="pt-BR" sz="3200" dirty="0" err="1"/>
              <a:t>cells</a:t>
            </a:r>
            <a:r>
              <a:rPr lang="pt-BR" sz="3200" dirty="0"/>
              <a:t> </a:t>
            </a:r>
            <a:r>
              <a:rPr lang="pt-BR" sz="3200" dirty="0" err="1"/>
              <a:t>labeled</a:t>
            </a:r>
            <a:r>
              <a:rPr lang="pt-BR" sz="3200" dirty="0"/>
              <a:t> </a:t>
            </a:r>
            <a:r>
              <a:rPr lang="pt-BR" sz="3200" dirty="0" err="1"/>
              <a:t>with</a:t>
            </a:r>
            <a:r>
              <a:rPr lang="pt-BR" sz="3200" dirty="0"/>
              <a:t> </a:t>
            </a:r>
            <a:r>
              <a:rPr lang="pt-BR" sz="3200" dirty="0" err="1"/>
              <a:t>tdTomato</a:t>
            </a:r>
            <a:r>
              <a:rPr lang="pt-BR" sz="3200" dirty="0"/>
              <a:t>; </a:t>
            </a:r>
            <a:r>
              <a:rPr lang="pt-BR" sz="3200" dirty="0" err="1"/>
              <a:t>green</a:t>
            </a:r>
            <a:r>
              <a:rPr lang="pt-BR" sz="3200" dirty="0"/>
              <a:t>: GFP-</a:t>
            </a:r>
            <a:r>
              <a:rPr lang="pt-BR" sz="3200" dirty="0" err="1"/>
              <a:t>endothelial</a:t>
            </a:r>
            <a:r>
              <a:rPr lang="pt-BR" sz="3200" dirty="0"/>
              <a:t> </a:t>
            </a:r>
            <a:r>
              <a:rPr lang="pt-BR" sz="3200" dirty="0" err="1"/>
              <a:t>cells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(</a:t>
            </a:r>
            <a:r>
              <a:rPr lang="pt-BR" sz="3200" dirty="0" err="1"/>
              <a:t>fli:GFP</a:t>
            </a:r>
            <a:r>
              <a:rPr lang="pt-BR" sz="3200" dirty="0"/>
              <a:t>) </a:t>
            </a:r>
            <a:r>
              <a:rPr lang="pt-BR" sz="3200" dirty="0" err="1"/>
              <a:t>Casper</a:t>
            </a:r>
            <a:r>
              <a:rPr lang="pt-BR" sz="3200" dirty="0"/>
              <a:t> </a:t>
            </a:r>
            <a:r>
              <a:rPr lang="pt-BR" sz="3200" dirty="0" err="1"/>
              <a:t>lines</a:t>
            </a:r>
            <a:r>
              <a:rPr lang="pt-BR" sz="3200" dirty="0"/>
              <a:t>.</a:t>
            </a:r>
          </a:p>
          <a:p>
            <a:pPr algn="just"/>
            <a:endParaRPr lang="pt-BR" sz="3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6555115" y="31903942"/>
            <a:ext cx="1488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/>
              <a:t>Figure 3. </a:t>
            </a:r>
            <a:r>
              <a:rPr lang="pt-BR" sz="3200" dirty="0" err="1" smtClean="0"/>
              <a:t>Representative</a:t>
            </a:r>
            <a:r>
              <a:rPr lang="pt-BR" sz="3200" dirty="0" smtClean="0"/>
              <a:t> </a:t>
            </a:r>
            <a:r>
              <a:rPr lang="pt-BR" sz="3200" dirty="0" err="1" smtClean="0"/>
              <a:t>graphic</a:t>
            </a:r>
            <a:r>
              <a:rPr lang="pt-BR" sz="3200" dirty="0" smtClean="0"/>
              <a:t> </a:t>
            </a:r>
            <a:r>
              <a:rPr lang="pt-BR" sz="3200" dirty="0" err="1" smtClean="0"/>
              <a:t>of</a:t>
            </a:r>
            <a:r>
              <a:rPr lang="pt-BR" sz="3200" dirty="0" smtClean="0"/>
              <a:t> </a:t>
            </a:r>
            <a:r>
              <a:rPr lang="pt-BR" sz="3200" dirty="0" err="1" smtClean="0"/>
              <a:t>toxicity</a:t>
            </a:r>
            <a:r>
              <a:rPr lang="pt-BR" sz="3200" dirty="0" smtClean="0"/>
              <a:t> </a:t>
            </a:r>
            <a:r>
              <a:rPr lang="pt-BR" sz="3200" dirty="0" err="1" smtClean="0"/>
              <a:t>test</a:t>
            </a:r>
            <a:r>
              <a:rPr lang="pt-BR" sz="3200" dirty="0" smtClean="0"/>
              <a:t> in </a:t>
            </a:r>
            <a:r>
              <a:rPr lang="pt-BR" sz="3200" dirty="0" err="1" smtClean="0"/>
              <a:t>noninjected</a:t>
            </a:r>
            <a:r>
              <a:rPr lang="pt-BR" sz="3200" dirty="0" smtClean="0"/>
              <a:t> (</a:t>
            </a:r>
            <a:r>
              <a:rPr lang="pt-BR" sz="3200" dirty="0" err="1" smtClean="0"/>
              <a:t>fli:GFP</a:t>
            </a:r>
            <a:r>
              <a:rPr lang="en-US" sz="3200" dirty="0" smtClean="0"/>
              <a:t>) Casper zebrafish embryos using MEK162 in different concentrations during 5 days. </a:t>
            </a:r>
          </a:p>
          <a:p>
            <a:pPr algn="just"/>
            <a:r>
              <a:rPr lang="en-US" sz="3200" dirty="0" err="1" smtClean="0"/>
              <a:t>dpf</a:t>
            </a:r>
            <a:r>
              <a:rPr lang="en-US" sz="3200" dirty="0" smtClean="0"/>
              <a:t> = days post fertilization.</a:t>
            </a:r>
            <a:endParaRPr lang="pt-BR" sz="32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48" y="405100"/>
            <a:ext cx="3929458" cy="3929458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4" y="446487"/>
            <a:ext cx="4634364" cy="367806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724" y="1296165"/>
            <a:ext cx="6502419" cy="27786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51" y="116122"/>
            <a:ext cx="12192052" cy="41937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0736" r="8199"/>
          <a:stretch/>
        </p:blipFill>
        <p:spPr>
          <a:xfrm>
            <a:off x="17139390" y="22825271"/>
            <a:ext cx="13779165" cy="89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2678</TotalTime>
  <Words>982</Words>
  <Application>Microsoft Macintosh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Kelly Cristine de Sousa Pontes</dc:creator>
  <cp:lastModifiedBy>Kelly Cristine de Sousa Pontes</cp:lastModifiedBy>
  <cp:revision>21</cp:revision>
  <dcterms:created xsi:type="dcterms:W3CDTF">2019-01-06T16:18:25Z</dcterms:created>
  <dcterms:modified xsi:type="dcterms:W3CDTF">2019-01-09T23:48:25Z</dcterms:modified>
</cp:coreProperties>
</file>