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61" autoAdjust="0"/>
    <p:restoredTop sz="94660"/>
  </p:normalViewPr>
  <p:slideViewPr>
    <p:cSldViewPr>
      <p:cViewPr>
        <p:scale>
          <a:sx n="25" d="100"/>
          <a:sy n="25" d="100"/>
        </p:scale>
        <p:origin x="-1248" y="-72"/>
      </p:cViewPr>
      <p:guideLst>
        <p:guide orient="horz" pos="13608"/>
        <p:guide pos="10206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11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25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25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56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50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83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endParaRPr lang="pt-BR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35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55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72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04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82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96C84-A84C-4B99-9C75-E2CFB762E1C3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41180-D019-4B8A-AC51-E741A5E97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97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1584401" y="604239"/>
            <a:ext cx="29307256" cy="8541077"/>
          </a:xfrm>
          <a:prstGeom prst="round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42" y="10225436"/>
            <a:ext cx="14263439" cy="154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aixaDeTexto 11"/>
          <p:cNvSpPr txBox="1"/>
          <p:nvPr/>
        </p:nvSpPr>
        <p:spPr>
          <a:xfrm>
            <a:off x="2232473" y="10369452"/>
            <a:ext cx="123853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sz="6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511093" y="18938404"/>
            <a:ext cx="14293588" cy="1636653"/>
            <a:chOff x="1512393" y="22702351"/>
            <a:chExt cx="14293588" cy="1636653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2393" y="22702351"/>
              <a:ext cx="14293588" cy="1636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CaixaDeTexto 19"/>
            <p:cNvSpPr txBox="1"/>
            <p:nvPr/>
          </p:nvSpPr>
          <p:spPr>
            <a:xfrm>
              <a:off x="2384873" y="22942976"/>
              <a:ext cx="123853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MÉTODOS</a:t>
              </a:r>
              <a:endParaRPr lang="pt-BR" sz="6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1429467" y="27945443"/>
            <a:ext cx="14293588" cy="1900084"/>
            <a:chOff x="1512393" y="29495704"/>
            <a:chExt cx="14293588" cy="1900084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2393" y="29495704"/>
              <a:ext cx="14293588" cy="19000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CaixaDeTexto 22"/>
            <p:cNvSpPr txBox="1"/>
            <p:nvPr/>
          </p:nvSpPr>
          <p:spPr>
            <a:xfrm>
              <a:off x="2232473" y="29855744"/>
              <a:ext cx="123853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RESULTADOS</a:t>
              </a:r>
              <a:endParaRPr lang="pt-BR" sz="6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17117838" y="30640066"/>
            <a:ext cx="13969552" cy="1900084"/>
            <a:chOff x="17138129" y="26715268"/>
            <a:chExt cx="13969552" cy="1632311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8129" y="26715268"/>
              <a:ext cx="13969552" cy="1632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CaixaDeTexto 23"/>
            <p:cNvSpPr txBox="1"/>
            <p:nvPr/>
          </p:nvSpPr>
          <p:spPr>
            <a:xfrm>
              <a:off x="17858209" y="27003300"/>
              <a:ext cx="123853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CONCLUSÕES</a:t>
              </a:r>
              <a:endParaRPr lang="pt-BR" sz="6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04281" y="2304556"/>
            <a:ext cx="306034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MICROSCOPIA CONFOCAL IN VIVO:</a:t>
            </a:r>
          </a:p>
          <a:p>
            <a:pPr algn="ctr"/>
            <a:r>
              <a:rPr lang="pt-BR" sz="7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DIAGNÓSTICO E </a:t>
            </a:r>
            <a:r>
              <a:rPr lang="pt-BR" sz="7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ACOMPANHAMENTO </a:t>
            </a:r>
            <a:r>
              <a:rPr lang="pt-BR" sz="7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7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PACIENTES </a:t>
            </a:r>
            <a:r>
              <a:rPr lang="pt-BR" sz="7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</a:t>
            </a:r>
            <a:r>
              <a:rPr lang="pt-BR" sz="8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t-BR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CERATITE FÚNGICA</a:t>
            </a:r>
          </a:p>
          <a:p>
            <a:endParaRPr lang="pt-BR" sz="88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584401" y="11953628"/>
            <a:ext cx="1422158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latin typeface="Arial" pitchFamily="34" charset="0"/>
                <a:cs typeface="Arial" pitchFamily="34" charset="0"/>
              </a:rPr>
              <a:t>O diagnóstico e o tratamento de </a:t>
            </a:r>
            <a:r>
              <a:rPr lang="pt-BR" sz="4400" b="1" dirty="0" err="1">
                <a:latin typeface="Arial" pitchFamily="34" charset="0"/>
                <a:cs typeface="Arial" pitchFamily="34" charset="0"/>
              </a:rPr>
              <a:t>ceratites</a:t>
            </a:r>
            <a:r>
              <a:rPr lang="pt-BR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400" b="1" dirty="0" err="1">
                <a:latin typeface="Arial" pitchFamily="34" charset="0"/>
                <a:cs typeface="Arial" pitchFamily="34" charset="0"/>
              </a:rPr>
              <a:t>fúngicas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 pode ser um desafio para os oftalmologistas. A </a:t>
            </a:r>
            <a:r>
              <a:rPr lang="pt-BR" sz="4400" b="1" dirty="0">
                <a:latin typeface="Arial" pitchFamily="34" charset="0"/>
                <a:cs typeface="Arial" pitchFamily="34" charset="0"/>
              </a:rPr>
              <a:t>microscopia </a:t>
            </a:r>
            <a:r>
              <a:rPr lang="pt-BR" sz="4400" b="1" dirty="0" err="1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é um exame que produz imagens em tempo real, a nível celular, do tecido corneano e tem sido utilizado para o diagnóstico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precoce de </a:t>
            </a:r>
            <a:r>
              <a:rPr lang="pt-BR" sz="4400" dirty="0" err="1">
                <a:latin typeface="Arial" pitchFamily="34" charset="0"/>
                <a:cs typeface="Arial" pitchFamily="34" charset="0"/>
              </a:rPr>
              <a:t>ceratites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 infecciosas. Relatamos aqui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3 casos clínicos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em que o uso dessa ferramenta tecnológica foi utilizada não apenas para a confirmação diagnóstica, mas também para nortear a resposta terapêutica aos antifúngicos prescritos</a:t>
            </a:r>
            <a:r>
              <a:rPr lang="pt-BR" sz="4400" dirty="0"/>
              <a:t>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623776" y="20780558"/>
            <a:ext cx="1422158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itchFamily="34" charset="0"/>
                <a:cs typeface="Arial" pitchFamily="34" charset="0"/>
              </a:rPr>
              <a:t>Relato de 3 casos clínicos em que a microscopia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in vivo (Heidelberg – HRT3) foi utilizada para aquisição de imagens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corneanas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em pacientes com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ceratite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infecciosa. Os pacientes foram submetidos ao exame na sua primeira visita ao hospital (exame diagnóstico) e periodicamente até a resolução do quadro infeccioso (exames de resposta terapêutica).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Todos os pacientes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foram também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submetidos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coleta de raspado corneano para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cultura em sua primeira visita.</a:t>
            </a:r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29467" y="30099644"/>
            <a:ext cx="14263439" cy="1295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itchFamily="34" charset="0"/>
                <a:cs typeface="Arial" pitchFamily="34" charset="0"/>
              </a:rPr>
              <a:t>Os pacientes foram recebidos no Hospital de Olhos de Blumenau, encaminhados de outro serviço, com quadro de úlcera corneana infecciosa com etiologia a esclarecer. Os três pacientes faziam uso de antibióticos tópicos fortificados e dois deles já haviam recebido empiricamente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aciclovir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via oral, sem melhora clínica. O exame de microscopia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evidenciou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inúmeras hifas em estroma anterior e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médio em todos os pacientes na fase aguda da infecção. Os pacientes receberam o tratamento tópico conforme indicação clínica (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natamicina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5% ou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anfotericina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B 0,2% colírio) e foram periodicamente submetidos ao exame de microscopia </a:t>
            </a:r>
            <a:r>
              <a:rPr lang="pt-BR" sz="4400" dirty="0" err="1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para avaliar a resposta terapêutica. Após o diagnóstico e início do tratamento não foram mais visualizadas hifas na microscopia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após 63 dias (57 a 70 dias), indicando a interrupção da medicação antifúngica. Apenas um paciente apresentou exame de cultura positiva para fungos (após 12 dias da coleta do material).</a:t>
            </a:r>
            <a:endParaRPr lang="pt-BR" sz="44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7138130" y="32857190"/>
            <a:ext cx="13753527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itchFamily="34" charset="0"/>
                <a:cs typeface="Arial" pitchFamily="34" charset="0"/>
              </a:rPr>
              <a:t>A microscopia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forneceu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imediata visualização das hifas. O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exame também demostrou o desaparecimento das hifas, após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63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dias do início do tratamento antifúngico, fornecendo maior segurança do momento adequado para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suspensão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do tratamento. Além dos benefícios já conhecidos da inclusão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microscopia </a:t>
            </a:r>
            <a:r>
              <a:rPr lang="pt-BR" sz="4400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 nos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casos de </a:t>
            </a:r>
            <a:r>
              <a:rPr lang="pt-BR" sz="4400" dirty="0" err="1">
                <a:latin typeface="Arial" pitchFamily="34" charset="0"/>
                <a:cs typeface="Arial" pitchFamily="34" charset="0"/>
              </a:rPr>
              <a:t>ceratite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 para auxílio do diagnóstico, o presente relato demonstra que o exame pode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também orientar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quanto ao período adequado para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suspensão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das medicações antimicrobianas, minimizando toxicidade medicamentosa, tempo e custo de tratamento.</a:t>
            </a:r>
          </a:p>
          <a:p>
            <a:pPr algn="just"/>
            <a:endParaRPr lang="pt-BR" sz="4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664521" y="6769052"/>
            <a:ext cx="28011112" cy="2462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Beatriz Bandeira de Andrade</a:t>
            </a:r>
            <a:r>
              <a:rPr lang="pt-BR" sz="4800" baseline="30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Vinícius </a:t>
            </a:r>
            <a:r>
              <a:rPr lang="pt-BR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Rauber</a:t>
            </a: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Joner</a:t>
            </a:r>
            <a:r>
              <a:rPr lang="pt-BR" sz="4800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Eduardo da Silva Eli</a:t>
            </a:r>
            <a:r>
              <a:rPr lang="pt-BR" sz="4800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Rodrigo </a:t>
            </a:r>
            <a:r>
              <a:rPr lang="pt-BR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Thiesen</a:t>
            </a: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Müller</a:t>
            </a:r>
            <a:r>
              <a:rPr lang="pt-BR" sz="4800" baseline="30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pt-BR" sz="4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</a:p>
          <a:p>
            <a:r>
              <a:rPr lang="pt-BR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</a:t>
            </a:r>
            <a:endParaRPr lang="pt-BR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8097" y="979953"/>
            <a:ext cx="3711422" cy="2627185"/>
          </a:xfrm>
          <a:prstGeom prst="rect">
            <a:avLst/>
          </a:prstGeom>
        </p:spPr>
      </p:pic>
      <p:sp>
        <p:nvSpPr>
          <p:cNvPr id="1024" name="CaixaDeTexto 1023"/>
          <p:cNvSpPr txBox="1"/>
          <p:nvPr/>
        </p:nvSpPr>
        <p:spPr>
          <a:xfrm>
            <a:off x="10945441" y="7777164"/>
            <a:ext cx="13537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Hospital de Olhos de Blumenau</a:t>
            </a:r>
          </a:p>
          <a:p>
            <a:endParaRPr lang="pt-BR" sz="5400" dirty="0"/>
          </a:p>
        </p:txBody>
      </p:sp>
      <p:grpSp>
        <p:nvGrpSpPr>
          <p:cNvPr id="42" name="Grupo 41"/>
          <p:cNvGrpSpPr/>
          <p:nvPr/>
        </p:nvGrpSpPr>
        <p:grpSpPr>
          <a:xfrm>
            <a:off x="27388863" y="12534833"/>
            <a:ext cx="4629689" cy="17643102"/>
            <a:chOff x="27166709" y="10416680"/>
            <a:chExt cx="4629689" cy="17643102"/>
          </a:xfrm>
        </p:grpSpPr>
        <p:grpSp>
          <p:nvGrpSpPr>
            <p:cNvPr id="38" name="Grupo 37"/>
            <p:cNvGrpSpPr/>
            <p:nvPr/>
          </p:nvGrpSpPr>
          <p:grpSpPr>
            <a:xfrm>
              <a:off x="27166709" y="10416680"/>
              <a:ext cx="4629689" cy="17643102"/>
              <a:chOff x="27166709" y="10416680"/>
              <a:chExt cx="4629689" cy="17834346"/>
            </a:xfrm>
          </p:grpSpPr>
          <p:sp>
            <p:nvSpPr>
              <p:cNvPr id="52" name="Retângulo 51"/>
              <p:cNvSpPr/>
              <p:nvPr/>
            </p:nvSpPr>
            <p:spPr>
              <a:xfrm>
                <a:off x="27166709" y="10416680"/>
                <a:ext cx="4553012" cy="1783434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53" name="CaixaDeTexto 52"/>
              <p:cNvSpPr txBox="1"/>
              <p:nvPr/>
            </p:nvSpPr>
            <p:spPr>
              <a:xfrm>
                <a:off x="28082035" y="10753299"/>
                <a:ext cx="2377574" cy="933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Caso 3</a:t>
                </a:r>
                <a:endParaRPr lang="pt-BR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CaixaDeTexto 53"/>
              <p:cNvSpPr txBox="1"/>
              <p:nvPr/>
            </p:nvSpPr>
            <p:spPr>
              <a:xfrm>
                <a:off x="27336340" y="12204606"/>
                <a:ext cx="43569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Exame diagnóstico</a:t>
                </a:r>
                <a:endParaRPr lang="pt-BR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CaixaDeTexto 54"/>
              <p:cNvSpPr txBox="1"/>
              <p:nvPr/>
            </p:nvSpPr>
            <p:spPr>
              <a:xfrm>
                <a:off x="27197516" y="17505160"/>
                <a:ext cx="4590314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27 dias de tratamento</a:t>
                </a:r>
                <a:endParaRPr lang="pt-BR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CaixaDeTexto 55"/>
              <p:cNvSpPr txBox="1"/>
              <p:nvPr/>
            </p:nvSpPr>
            <p:spPr>
              <a:xfrm>
                <a:off x="27206084" y="22985512"/>
                <a:ext cx="4590314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64 dias de tratamento</a:t>
                </a:r>
                <a:endParaRPr lang="pt-BR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21" name="Imagem 20"/>
            <p:cNvPicPr>
              <a:picLocks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217" t="16123" r="4992" b="13051"/>
            <a:stretch/>
          </p:blipFill>
          <p:spPr>
            <a:xfrm>
              <a:off x="27336340" y="12859815"/>
              <a:ext cx="4248000" cy="4248000"/>
            </a:xfrm>
            <a:prstGeom prst="rect">
              <a:avLst/>
            </a:prstGeom>
          </p:spPr>
        </p:pic>
        <p:pic>
          <p:nvPicPr>
            <p:cNvPr id="26" name="Imagem 25"/>
            <p:cNvPicPr>
              <a:picLocks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75" t="15572" r="5562" b="13789"/>
            <a:stretch/>
          </p:blipFill>
          <p:spPr>
            <a:xfrm>
              <a:off x="27336340" y="23546916"/>
              <a:ext cx="4248000" cy="4248000"/>
            </a:xfrm>
            <a:prstGeom prst="rect">
              <a:avLst/>
            </a:prstGeom>
          </p:spPr>
        </p:pic>
        <p:pic>
          <p:nvPicPr>
            <p:cNvPr id="22" name="Imagem 21"/>
            <p:cNvPicPr>
              <a:picLocks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76" t="13943" r="4305" b="15975"/>
            <a:stretch/>
          </p:blipFill>
          <p:spPr>
            <a:xfrm>
              <a:off x="27291257" y="18218324"/>
              <a:ext cx="4248000" cy="4248000"/>
            </a:xfrm>
            <a:prstGeom prst="rect">
              <a:avLst/>
            </a:prstGeom>
          </p:spPr>
        </p:pic>
      </p:grpSp>
      <p:grpSp>
        <p:nvGrpSpPr>
          <p:cNvPr id="41" name="Grupo 40"/>
          <p:cNvGrpSpPr/>
          <p:nvPr/>
        </p:nvGrpSpPr>
        <p:grpSpPr>
          <a:xfrm>
            <a:off x="22181310" y="12534833"/>
            <a:ext cx="4629689" cy="17643102"/>
            <a:chOff x="21851661" y="10416680"/>
            <a:chExt cx="4629689" cy="17643102"/>
          </a:xfrm>
        </p:grpSpPr>
        <p:grpSp>
          <p:nvGrpSpPr>
            <p:cNvPr id="35" name="Grupo 34"/>
            <p:cNvGrpSpPr/>
            <p:nvPr/>
          </p:nvGrpSpPr>
          <p:grpSpPr>
            <a:xfrm>
              <a:off x="21851661" y="10416680"/>
              <a:ext cx="4629689" cy="17643102"/>
              <a:chOff x="21963508" y="10417896"/>
              <a:chExt cx="4629689" cy="17834346"/>
            </a:xfrm>
          </p:grpSpPr>
          <p:sp>
            <p:nvSpPr>
              <p:cNvPr id="46" name="Retângulo 45"/>
              <p:cNvSpPr/>
              <p:nvPr/>
            </p:nvSpPr>
            <p:spPr>
              <a:xfrm>
                <a:off x="21963508" y="10417896"/>
                <a:ext cx="4553012" cy="1783434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47" name="CaixaDeTexto 46"/>
              <p:cNvSpPr txBox="1"/>
              <p:nvPr/>
            </p:nvSpPr>
            <p:spPr>
              <a:xfrm>
                <a:off x="22973819" y="10754515"/>
                <a:ext cx="2377574" cy="933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Caso 2</a:t>
                </a:r>
                <a:endParaRPr lang="pt-BR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CaixaDeTexto 47"/>
              <p:cNvSpPr txBox="1"/>
              <p:nvPr/>
            </p:nvSpPr>
            <p:spPr>
              <a:xfrm>
                <a:off x="22133139" y="12205822"/>
                <a:ext cx="43569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Exame diagnóstico</a:t>
                </a:r>
                <a:endParaRPr lang="pt-BR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CaixaDeTexto 48"/>
              <p:cNvSpPr txBox="1"/>
              <p:nvPr/>
            </p:nvSpPr>
            <p:spPr>
              <a:xfrm>
                <a:off x="21994315" y="17506376"/>
                <a:ext cx="4590314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34 dias de tratamento</a:t>
                </a:r>
                <a:endParaRPr lang="pt-BR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CaixaDeTexto 49"/>
              <p:cNvSpPr txBox="1"/>
              <p:nvPr/>
            </p:nvSpPr>
            <p:spPr>
              <a:xfrm>
                <a:off x="22002883" y="22986728"/>
                <a:ext cx="4590314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70 dias de tratamento</a:t>
                </a:r>
                <a:endParaRPr lang="pt-BR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1" name="Imagem 10"/>
            <p:cNvPicPr>
              <a:picLocks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806" t="14129" r="5810" b="14298"/>
            <a:stretch/>
          </p:blipFill>
          <p:spPr>
            <a:xfrm>
              <a:off x="22021292" y="12850697"/>
              <a:ext cx="4248000" cy="4248000"/>
            </a:xfrm>
            <a:prstGeom prst="rect">
              <a:avLst/>
            </a:prstGeom>
          </p:spPr>
        </p:pic>
        <p:pic>
          <p:nvPicPr>
            <p:cNvPr id="16" name="Imagem 15"/>
            <p:cNvPicPr>
              <a:picLocks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475" t="15453" r="5273" b="16091"/>
            <a:stretch/>
          </p:blipFill>
          <p:spPr>
            <a:xfrm>
              <a:off x="22021292" y="23546916"/>
              <a:ext cx="4248000" cy="4248000"/>
            </a:xfrm>
            <a:prstGeom prst="rect">
              <a:avLst/>
            </a:prstGeom>
          </p:spPr>
        </p:pic>
        <p:pic>
          <p:nvPicPr>
            <p:cNvPr id="37" name="Imagem 36"/>
            <p:cNvPicPr>
              <a:picLocks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96" t="14917" r="5439" b="15277"/>
            <a:stretch/>
          </p:blipFill>
          <p:spPr>
            <a:xfrm>
              <a:off x="22032602" y="18146788"/>
              <a:ext cx="4248000" cy="4248000"/>
            </a:xfrm>
            <a:prstGeom prst="rect">
              <a:avLst/>
            </a:prstGeom>
          </p:spPr>
        </p:pic>
      </p:grpSp>
      <p:grpSp>
        <p:nvGrpSpPr>
          <p:cNvPr id="39" name="Grupo 38"/>
          <p:cNvGrpSpPr/>
          <p:nvPr/>
        </p:nvGrpSpPr>
        <p:grpSpPr>
          <a:xfrm>
            <a:off x="16973756" y="12534833"/>
            <a:ext cx="4629689" cy="17643102"/>
            <a:chOff x="16751602" y="10416680"/>
            <a:chExt cx="4629689" cy="17643102"/>
          </a:xfrm>
        </p:grpSpPr>
        <p:sp>
          <p:nvSpPr>
            <p:cNvPr id="33" name="Retângulo 32"/>
            <p:cNvSpPr/>
            <p:nvPr/>
          </p:nvSpPr>
          <p:spPr>
            <a:xfrm>
              <a:off x="16751602" y="10416680"/>
              <a:ext cx="4553012" cy="1764310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92" t="14136" r="4989" b="14851"/>
            <a:stretch/>
          </p:blipFill>
          <p:spPr>
            <a:xfrm>
              <a:off x="16922105" y="12817724"/>
              <a:ext cx="4248001" cy="4248000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217" t="14914" r="3635" b="15959"/>
            <a:stretch/>
          </p:blipFill>
          <p:spPr>
            <a:xfrm>
              <a:off x="16922105" y="23546916"/>
              <a:ext cx="4248000" cy="4248000"/>
            </a:xfrm>
            <a:prstGeom prst="rect">
              <a:avLst/>
            </a:prstGeom>
          </p:spPr>
        </p:pic>
        <p:pic>
          <p:nvPicPr>
            <p:cNvPr id="36" name="Imagem 35"/>
            <p:cNvPicPr>
              <a:picLocks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26" t="15089" r="4626" b="15240"/>
            <a:stretch/>
          </p:blipFill>
          <p:spPr>
            <a:xfrm>
              <a:off x="16921233" y="18146316"/>
              <a:ext cx="4248000" cy="4248000"/>
            </a:xfrm>
            <a:prstGeom prst="rect">
              <a:avLst/>
            </a:prstGeom>
          </p:spPr>
        </p:pic>
        <p:sp>
          <p:nvSpPr>
            <p:cNvPr id="34" name="CaixaDeTexto 33"/>
            <p:cNvSpPr txBox="1"/>
            <p:nvPr/>
          </p:nvSpPr>
          <p:spPr>
            <a:xfrm>
              <a:off x="17856899" y="10753299"/>
              <a:ext cx="23775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5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Caso 1</a:t>
              </a:r>
              <a:endParaRPr lang="pt-BR" sz="5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16921233" y="12097644"/>
              <a:ext cx="435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Exame diagnóstico</a:t>
              </a:r>
              <a:endParaRPr lang="pt-BR" sz="3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16782409" y="17505160"/>
              <a:ext cx="459031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21 dias de tratamento</a:t>
              </a:r>
              <a:endParaRPr lang="pt-BR" sz="3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16790977" y="22885099"/>
              <a:ext cx="459031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57 dias de tratamento</a:t>
              </a:r>
              <a:endParaRPr lang="pt-BR" sz="3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CaixaDeTexto 57"/>
          <p:cNvSpPr txBox="1"/>
          <p:nvPr/>
        </p:nvSpPr>
        <p:spPr>
          <a:xfrm>
            <a:off x="16961863" y="41551818"/>
            <a:ext cx="13969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1. Médico Residente de Oftalmologia do Hospital de Olhos de Blumenau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2. Médico Preceptor Residência Médica do Hospital de Olhos de Blumenau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16961863" y="10673420"/>
            <a:ext cx="14643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latin typeface="Arial" pitchFamily="34" charset="0"/>
                <a:cs typeface="Arial" pitchFamily="34" charset="0"/>
              </a:rPr>
              <a:t>Imagens adquiridas com a microscopia </a:t>
            </a:r>
            <a:r>
              <a:rPr lang="pt-BR" sz="4800" b="1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pt-BR" sz="4800" b="1" dirty="0">
                <a:latin typeface="Arial" pitchFamily="34" charset="0"/>
                <a:cs typeface="Arial" pitchFamily="34" charset="0"/>
              </a:rPr>
              <a:t> (Heidelberg – HRT3) </a:t>
            </a:r>
          </a:p>
        </p:txBody>
      </p:sp>
    </p:spTree>
    <p:extLst>
      <p:ext uri="{BB962C8B-B14F-4D97-AF65-F5344CB8AC3E}">
        <p14:creationId xmlns:p14="http://schemas.microsoft.com/office/powerpoint/2010/main" val="33405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516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36</cp:revision>
  <dcterms:created xsi:type="dcterms:W3CDTF">2019-01-02T21:47:52Z</dcterms:created>
  <dcterms:modified xsi:type="dcterms:W3CDTF">2019-01-10T22:48:46Z</dcterms:modified>
</cp:coreProperties>
</file>