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</p:sldIdLst>
  <p:sldSz cx="32400875" cy="43200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624" autoAdjust="0"/>
    <p:restoredTop sz="94660"/>
  </p:normalViewPr>
  <p:slideViewPr>
    <p:cSldViewPr snapToGrid="0">
      <p:cViewPr>
        <p:scale>
          <a:sx n="30" d="100"/>
          <a:sy n="30" d="100"/>
        </p:scale>
        <p:origin x="936" y="-3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0066" y="7070108"/>
            <a:ext cx="27540744" cy="15040222"/>
          </a:xfrm>
        </p:spPr>
        <p:txBody>
          <a:bodyPr anchor="b"/>
          <a:lstStyle>
            <a:lvl1pPr algn="ctr">
              <a:defRPr sz="2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0110" y="22690338"/>
            <a:ext cx="24300656" cy="10430151"/>
          </a:xfrm>
        </p:spPr>
        <p:txBody>
          <a:bodyPr/>
          <a:lstStyle>
            <a:lvl1pPr marL="0" indent="0" algn="ctr">
              <a:buNone/>
              <a:defRPr sz="8504"/>
            </a:lvl1pPr>
            <a:lvl2pPr marL="1620042" indent="0" algn="ctr">
              <a:buNone/>
              <a:defRPr sz="7087"/>
            </a:lvl2pPr>
            <a:lvl3pPr marL="3240085" indent="0" algn="ctr">
              <a:buNone/>
              <a:defRPr sz="6378"/>
            </a:lvl3pPr>
            <a:lvl4pPr marL="4860127" indent="0" algn="ctr">
              <a:buNone/>
              <a:defRPr sz="5669"/>
            </a:lvl4pPr>
            <a:lvl5pPr marL="6480170" indent="0" algn="ctr">
              <a:buNone/>
              <a:defRPr sz="5669"/>
            </a:lvl5pPr>
            <a:lvl6pPr marL="8100212" indent="0" algn="ctr">
              <a:buNone/>
              <a:defRPr sz="5669"/>
            </a:lvl6pPr>
            <a:lvl7pPr marL="9720255" indent="0" algn="ctr">
              <a:buNone/>
              <a:defRPr sz="5669"/>
            </a:lvl7pPr>
            <a:lvl8pPr marL="11340297" indent="0" algn="ctr">
              <a:buNone/>
              <a:defRPr sz="5669"/>
            </a:lvl8pPr>
            <a:lvl9pPr marL="12960340" indent="0" algn="ctr">
              <a:buNone/>
              <a:defRPr sz="5669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288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13200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6878" y="2300034"/>
            <a:ext cx="6986439" cy="366105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562" y="2300034"/>
            <a:ext cx="20554305" cy="36610544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00445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88786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686" y="10770172"/>
            <a:ext cx="27945755" cy="17970262"/>
          </a:xfrm>
        </p:spPr>
        <p:txBody>
          <a:bodyPr anchor="b"/>
          <a:lstStyle>
            <a:lvl1pPr>
              <a:defRPr sz="2126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686" y="28910440"/>
            <a:ext cx="27945755" cy="9450136"/>
          </a:xfrm>
        </p:spPr>
        <p:txBody>
          <a:bodyPr/>
          <a:lstStyle>
            <a:lvl1pPr marL="0" indent="0">
              <a:buNone/>
              <a:defRPr sz="8504">
                <a:solidFill>
                  <a:schemeClr val="tx1"/>
                </a:solidFill>
              </a:defRPr>
            </a:lvl1pPr>
            <a:lvl2pPr marL="1620042" indent="0">
              <a:buNone/>
              <a:defRPr sz="7087">
                <a:solidFill>
                  <a:schemeClr val="tx1">
                    <a:tint val="75000"/>
                  </a:schemeClr>
                </a:solidFill>
              </a:defRPr>
            </a:lvl2pPr>
            <a:lvl3pPr marL="3240085" indent="0">
              <a:buNone/>
              <a:defRPr sz="6378">
                <a:solidFill>
                  <a:schemeClr val="tx1">
                    <a:tint val="75000"/>
                  </a:schemeClr>
                </a:solidFill>
              </a:defRPr>
            </a:lvl3pPr>
            <a:lvl4pPr marL="486012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4pPr>
            <a:lvl5pPr marL="648017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5pPr>
            <a:lvl6pPr marL="8100212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6pPr>
            <a:lvl7pPr marL="9720255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7pPr>
            <a:lvl8pPr marL="11340297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8pPr>
            <a:lvl9pPr marL="12960340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089768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560" y="11500170"/>
            <a:ext cx="13770372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943" y="11500170"/>
            <a:ext cx="13770372" cy="2741040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6010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300044"/>
            <a:ext cx="27945755" cy="8350126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784" y="10590160"/>
            <a:ext cx="13707087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784" y="15780233"/>
            <a:ext cx="13707087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945" y="10590160"/>
            <a:ext cx="13774592" cy="5190073"/>
          </a:xfrm>
        </p:spPr>
        <p:txBody>
          <a:bodyPr anchor="b"/>
          <a:lstStyle>
            <a:lvl1pPr marL="0" indent="0">
              <a:buNone/>
              <a:defRPr sz="8504" b="1"/>
            </a:lvl1pPr>
            <a:lvl2pPr marL="1620042" indent="0">
              <a:buNone/>
              <a:defRPr sz="7087" b="1"/>
            </a:lvl2pPr>
            <a:lvl3pPr marL="3240085" indent="0">
              <a:buNone/>
              <a:defRPr sz="6378" b="1"/>
            </a:lvl3pPr>
            <a:lvl4pPr marL="4860127" indent="0">
              <a:buNone/>
              <a:defRPr sz="5669" b="1"/>
            </a:lvl4pPr>
            <a:lvl5pPr marL="6480170" indent="0">
              <a:buNone/>
              <a:defRPr sz="5669" b="1"/>
            </a:lvl5pPr>
            <a:lvl6pPr marL="8100212" indent="0">
              <a:buNone/>
              <a:defRPr sz="5669" b="1"/>
            </a:lvl6pPr>
            <a:lvl7pPr marL="9720255" indent="0">
              <a:buNone/>
              <a:defRPr sz="5669" b="1"/>
            </a:lvl7pPr>
            <a:lvl8pPr marL="11340297" indent="0">
              <a:buNone/>
              <a:defRPr sz="5669" b="1"/>
            </a:lvl8pPr>
            <a:lvl9pPr marL="12960340" indent="0">
              <a:buNone/>
              <a:defRPr sz="5669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945" y="15780233"/>
            <a:ext cx="13774592" cy="23210346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525221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22553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00960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80042"/>
            <a:ext cx="10450126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4592" y="6220102"/>
            <a:ext cx="16402943" cy="30700453"/>
          </a:xfrm>
        </p:spPr>
        <p:txBody>
          <a:bodyPr/>
          <a:lstStyle>
            <a:lvl1pPr>
              <a:defRPr sz="11339"/>
            </a:lvl1pPr>
            <a:lvl2pPr>
              <a:defRPr sz="9922"/>
            </a:lvl2pPr>
            <a:lvl3pPr>
              <a:defRPr sz="8504"/>
            </a:lvl3pPr>
            <a:lvl4pPr>
              <a:defRPr sz="7087"/>
            </a:lvl4pPr>
            <a:lvl5pPr>
              <a:defRPr sz="7087"/>
            </a:lvl5pPr>
            <a:lvl6pPr>
              <a:defRPr sz="7087"/>
            </a:lvl6pPr>
            <a:lvl7pPr>
              <a:defRPr sz="7087"/>
            </a:lvl7pPr>
            <a:lvl8pPr>
              <a:defRPr sz="7087"/>
            </a:lvl8pPr>
            <a:lvl9pPr>
              <a:defRPr sz="7087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2960191"/>
            <a:ext cx="10450126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8960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780" y="2880042"/>
            <a:ext cx="10450126" cy="10080149"/>
          </a:xfrm>
        </p:spPr>
        <p:txBody>
          <a:bodyPr anchor="b"/>
          <a:lstStyle>
            <a:lvl1pPr>
              <a:defRPr sz="11339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4592" y="6220102"/>
            <a:ext cx="16402943" cy="30700453"/>
          </a:xfrm>
        </p:spPr>
        <p:txBody>
          <a:bodyPr anchor="t"/>
          <a:lstStyle>
            <a:lvl1pPr marL="0" indent="0">
              <a:buNone/>
              <a:defRPr sz="11339"/>
            </a:lvl1pPr>
            <a:lvl2pPr marL="1620042" indent="0">
              <a:buNone/>
              <a:defRPr sz="9922"/>
            </a:lvl2pPr>
            <a:lvl3pPr marL="3240085" indent="0">
              <a:buNone/>
              <a:defRPr sz="8504"/>
            </a:lvl3pPr>
            <a:lvl4pPr marL="4860127" indent="0">
              <a:buNone/>
              <a:defRPr sz="7087"/>
            </a:lvl4pPr>
            <a:lvl5pPr marL="6480170" indent="0">
              <a:buNone/>
              <a:defRPr sz="7087"/>
            </a:lvl5pPr>
            <a:lvl6pPr marL="8100212" indent="0">
              <a:buNone/>
              <a:defRPr sz="7087"/>
            </a:lvl6pPr>
            <a:lvl7pPr marL="9720255" indent="0">
              <a:buNone/>
              <a:defRPr sz="7087"/>
            </a:lvl7pPr>
            <a:lvl8pPr marL="11340297" indent="0">
              <a:buNone/>
              <a:defRPr sz="7087"/>
            </a:lvl8pPr>
            <a:lvl9pPr marL="12960340" indent="0">
              <a:buNone/>
              <a:defRPr sz="7087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780" y="12960191"/>
            <a:ext cx="10450126" cy="24010358"/>
          </a:xfrm>
        </p:spPr>
        <p:txBody>
          <a:bodyPr/>
          <a:lstStyle>
            <a:lvl1pPr marL="0" indent="0">
              <a:buNone/>
              <a:defRPr sz="5669"/>
            </a:lvl1pPr>
            <a:lvl2pPr marL="1620042" indent="0">
              <a:buNone/>
              <a:defRPr sz="4961"/>
            </a:lvl2pPr>
            <a:lvl3pPr marL="3240085" indent="0">
              <a:buNone/>
              <a:defRPr sz="4252"/>
            </a:lvl3pPr>
            <a:lvl4pPr marL="4860127" indent="0">
              <a:buNone/>
              <a:defRPr sz="3543"/>
            </a:lvl4pPr>
            <a:lvl5pPr marL="6480170" indent="0">
              <a:buNone/>
              <a:defRPr sz="3543"/>
            </a:lvl5pPr>
            <a:lvl6pPr marL="8100212" indent="0">
              <a:buNone/>
              <a:defRPr sz="3543"/>
            </a:lvl6pPr>
            <a:lvl7pPr marL="9720255" indent="0">
              <a:buNone/>
              <a:defRPr sz="3543"/>
            </a:lvl7pPr>
            <a:lvl8pPr marL="11340297" indent="0">
              <a:buNone/>
              <a:defRPr sz="3543"/>
            </a:lvl8pPr>
            <a:lvl9pPr marL="12960340" indent="0">
              <a:buNone/>
              <a:defRPr sz="3543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79295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560" y="2300044"/>
            <a:ext cx="27945755" cy="8350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560" y="11500170"/>
            <a:ext cx="27945755" cy="27410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560" y="40040601"/>
            <a:ext cx="729019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B40FAA-C40B-47F3-85C7-2CD5B88EA8A3}" type="datetimeFigureOut">
              <a:rPr lang="pt-BR" smtClean="0"/>
              <a:t>18/01/2019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790" y="40040601"/>
            <a:ext cx="10935295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3118" y="40040601"/>
            <a:ext cx="7290197" cy="230003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425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EE158E-558F-406C-A3B0-BC5142E5447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89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3240085" rtl="0" eaLnBrk="1" latinLnBrk="0" hangingPunct="1">
        <a:lnSpc>
          <a:spcPct val="90000"/>
        </a:lnSpc>
        <a:spcBef>
          <a:spcPct val="0"/>
        </a:spcBef>
        <a:buNone/>
        <a:defRPr sz="155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0021" indent="-810021" algn="l" defTabSz="3240085" rtl="0" eaLnBrk="1" latinLnBrk="0" hangingPunct="1">
        <a:lnSpc>
          <a:spcPct val="90000"/>
        </a:lnSpc>
        <a:spcBef>
          <a:spcPts val="3543"/>
        </a:spcBef>
        <a:buFont typeface="Arial" panose="020B0604020202020204" pitchFamily="34" charset="0"/>
        <a:buChar char="•"/>
        <a:defRPr sz="9922" kern="1200">
          <a:solidFill>
            <a:schemeClr val="tx1"/>
          </a:solidFill>
          <a:latin typeface="+mn-lt"/>
          <a:ea typeface="+mn-ea"/>
          <a:cs typeface="+mn-cs"/>
        </a:defRPr>
      </a:lvl1pPr>
      <a:lvl2pPr marL="243006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8504" kern="1200">
          <a:solidFill>
            <a:schemeClr val="tx1"/>
          </a:solidFill>
          <a:latin typeface="+mn-lt"/>
          <a:ea typeface="+mn-ea"/>
          <a:cs typeface="+mn-cs"/>
        </a:defRPr>
      </a:lvl2pPr>
      <a:lvl3pPr marL="405010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7087" kern="1200">
          <a:solidFill>
            <a:schemeClr val="tx1"/>
          </a:solidFill>
          <a:latin typeface="+mn-lt"/>
          <a:ea typeface="+mn-ea"/>
          <a:cs typeface="+mn-cs"/>
        </a:defRPr>
      </a:lvl3pPr>
      <a:lvl4pPr marL="567014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729019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910234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10530276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2150319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3770361" indent="-810021" algn="l" defTabSz="3240085" rtl="0" eaLnBrk="1" latinLnBrk="0" hangingPunct="1">
        <a:lnSpc>
          <a:spcPct val="90000"/>
        </a:lnSpc>
        <a:spcBef>
          <a:spcPts val="1772"/>
        </a:spcBef>
        <a:buFont typeface="Arial" panose="020B0604020202020204" pitchFamily="34" charset="0"/>
        <a:buChar char="•"/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1pPr>
      <a:lvl2pPr marL="162004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2pPr>
      <a:lvl3pPr marL="324008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3pPr>
      <a:lvl4pPr marL="486012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4pPr>
      <a:lvl5pPr marL="648017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5pPr>
      <a:lvl6pPr marL="8100212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6pPr>
      <a:lvl7pPr marL="9720255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7pPr>
      <a:lvl8pPr marL="11340297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8pPr>
      <a:lvl9pPr marL="12960340" algn="l" defTabSz="3240085" rtl="0" eaLnBrk="1" latinLnBrk="0" hangingPunct="1">
        <a:defRPr sz="637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5">
            <a:extLst>
              <a:ext uri="{FF2B5EF4-FFF2-40B4-BE49-F238E27FC236}">
                <a16:creationId xmlns:a16="http://schemas.microsoft.com/office/drawing/2014/main" id="{CACC5EF6-5335-412E-9871-70257CBE56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8687" y="308145"/>
            <a:ext cx="30183499" cy="1856292"/>
          </a:xfrm>
        </p:spPr>
        <p:txBody>
          <a:bodyPr>
            <a:noAutofit/>
          </a:bodyPr>
          <a:lstStyle/>
          <a:p>
            <a:pPr algn="ctr"/>
            <a:r>
              <a:rPr lang="pt-BR" sz="6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TUMOR VASOPROLIFERATIVO DA RETINA: RELATO DE CASO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FD66EE58-7038-4503-A762-E529920DBEBC}"/>
              </a:ext>
            </a:extLst>
          </p:cNvPr>
          <p:cNvSpPr txBox="1"/>
          <p:nvPr/>
        </p:nvSpPr>
        <p:spPr>
          <a:xfrm>
            <a:off x="1918998" y="2116686"/>
            <a:ext cx="30183499" cy="19582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Bruna Viana Vieira</a:t>
            </a:r>
            <a:r>
              <a:rPr lang="pt-B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Maria de Fátima </a:t>
            </a:r>
            <a:r>
              <a:rPr lang="pt-B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Sainz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Ugarte</a:t>
            </a:r>
            <a:r>
              <a:rPr lang="pt-B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pt-B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Luciana de Sá Quirino Makarczyk</a:t>
            </a:r>
            <a:r>
              <a:rPr lang="pt-B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pt-B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pt-BR" sz="3250" dirty="0"/>
              <a:t>Residentes de Oftalmologia no Hospital Oftalmológico de Brasília (HOB);</a:t>
            </a:r>
          </a:p>
          <a:p>
            <a:pPr marL="514350" indent="-514350">
              <a:buFontTx/>
              <a:buAutoNum type="arabicPeriod"/>
            </a:pPr>
            <a:r>
              <a:rPr lang="pt-BR" sz="3250" dirty="0"/>
              <a:t>Preceptora do HOB. Doutorado em Oftalmologia pela Universidade de São Paulo FMRP-USP. </a:t>
            </a:r>
            <a:r>
              <a:rPr lang="pt-BR" sz="3250" dirty="0" err="1"/>
              <a:t>Fellowship</a:t>
            </a:r>
            <a:r>
              <a:rPr lang="pt-BR" sz="3250" dirty="0"/>
              <a:t> clínico-cirúrgico em Retina e Vítreo pela Universidade de Toronto </a:t>
            </a:r>
            <a:r>
              <a:rPr lang="pt-BR" sz="3250" dirty="0" err="1"/>
              <a:t>UofT</a:t>
            </a:r>
            <a:r>
              <a:rPr lang="pt-BR" sz="3200" dirty="0"/>
              <a:t>. </a:t>
            </a:r>
          </a:p>
          <a:p>
            <a:endParaRPr lang="pt-BR" sz="2025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7FA84CA-9FC8-4521-A38E-0D2CFA3CB23C}"/>
              </a:ext>
            </a:extLst>
          </p:cNvPr>
          <p:cNvSpPr txBox="1"/>
          <p:nvPr/>
        </p:nvSpPr>
        <p:spPr>
          <a:xfrm>
            <a:off x="16200437" y="19689775"/>
            <a:ext cx="15579952" cy="7078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DISCUSSÃO</a:t>
            </a:r>
            <a:endParaRPr lang="en-US" sz="5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1E2195DA-861F-4990-9C76-17EF4D204840}"/>
              </a:ext>
            </a:extLst>
          </p:cNvPr>
          <p:cNvSpPr txBox="1"/>
          <p:nvPr/>
        </p:nvSpPr>
        <p:spPr>
          <a:xfrm>
            <a:off x="478974" y="20335135"/>
            <a:ext cx="15349133" cy="7078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RELATO DE CASO</a:t>
            </a:r>
            <a:endParaRPr lang="en-US" sz="4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CaixaDeTexto 22">
            <a:extLst>
              <a:ext uri="{FF2B5EF4-FFF2-40B4-BE49-F238E27FC236}">
                <a16:creationId xmlns:a16="http://schemas.microsoft.com/office/drawing/2014/main" id="{C0C12461-2FDD-45E1-883D-DE571C7D22E4}"/>
              </a:ext>
            </a:extLst>
          </p:cNvPr>
          <p:cNvSpPr txBox="1"/>
          <p:nvPr/>
        </p:nvSpPr>
        <p:spPr>
          <a:xfrm>
            <a:off x="16200437" y="33776292"/>
            <a:ext cx="15579952" cy="646331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REFERÊNCIAS BIBLIOGRÁFICAS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1B3319A2-785D-40AE-9AA2-4D578B519A13}"/>
              </a:ext>
            </a:extLst>
          </p:cNvPr>
          <p:cNvSpPr txBox="1"/>
          <p:nvPr/>
        </p:nvSpPr>
        <p:spPr>
          <a:xfrm>
            <a:off x="620486" y="3942830"/>
            <a:ext cx="15207621" cy="707886"/>
          </a:xfrm>
          <a:prstGeom prst="rect">
            <a:avLst/>
          </a:prstGeom>
          <a:solidFill>
            <a:srgbClr val="0080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77F4022B-4DC4-4B28-A0F8-C7C4E5A2D924}"/>
              </a:ext>
            </a:extLst>
          </p:cNvPr>
          <p:cNvSpPr txBox="1"/>
          <p:nvPr/>
        </p:nvSpPr>
        <p:spPr>
          <a:xfrm>
            <a:off x="478976" y="21202057"/>
            <a:ext cx="15349132" cy="2258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Paciente, sexo feminino, 83 anos, com diagnóstico prévio de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ambliopia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olho direito (OD), devido a estrabismo na infância, queixa piora súbita da AV neste olho. A AV em OD era de vultos, sem melhora com correção, e em olho esquerdo a melhor AV corrigida era de 20/60. À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biomicroscopia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anterior apresentava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pseudofacia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bilateral com lentes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intra-oculares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tópicas e opacidade de cápsula posterior 2+/4+ em OD. Pressão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intra-ocular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estava dentro da normalidade em ambos os olhos. À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observava-se hemorragia vítrea moderada em OD, o que impossibilitava a observação da retina, e membrana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epirretiniana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mácula esquerda. Utilizando a oftalmoscopia binocular indireta, observava-se além da hemorragia vítrea em OD, área elevada em média periferia temporal inferior.  </a:t>
            </a:r>
          </a:p>
          <a:p>
            <a:pPr algn="just"/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O exame de ultrassonografia (US) de OD demonstrou hemorragia vítrea e lesão elevada com superfície irregular, de limites imprecisos, com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ecogenicidade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heterogênea de média a alta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reflectividade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medindo cerca de 6mm x 10mm (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1). Não foi observada vascularidade interna da lesão. </a:t>
            </a:r>
          </a:p>
          <a:p>
            <a:pPr algn="just"/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Foi então realizada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vitrectomia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posterior em olho direito e durante cirurgia foi observada exsudação macular direita a qual se estendia por todo o quadrante temporal inferior de retina direita e até média periferia, área em que alteração era mais pronunciada. Nessa área havia rede anormal de vasos, porém optou-se pela não realização de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endolaser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 crioterapia.</a:t>
            </a:r>
          </a:p>
          <a:p>
            <a:pPr algn="just"/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A AV após 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vitrectomia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continuava de vultos. No acompanhamento pós cirúrgico, foram realizados OCT 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retinografia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2). Paciente não aceitou submeter-se a exame de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angiofluoresceinografia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(AGF). No exame de OCT (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3) foi possível observar fluido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sub-retiniano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qual se estendia desde a região do tumor até a região macular.</a:t>
            </a:r>
          </a:p>
          <a:p>
            <a:pPr algn="just"/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Devido ao aspecto, características da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ecogenicidade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natureza altamente exsudativa da lesão, a hipótese de tumor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vasoproliferativo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retina foi considerada a mais provável e, como primeira tentativa terapêutica, foi realizada injeção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intra-vítrea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  </a:t>
            </a:r>
          </a:p>
          <a:p>
            <a:pPr algn="just"/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	Cerca de um mês após a primeira injeção de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intra-vítreo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olho direito, a paciente apresentava acuidade visual de 20/200 sem correção, sendo observada resolução de exsudação macular. (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Fig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4)</a:t>
            </a:r>
          </a:p>
          <a:p>
            <a:pPr algn="just"/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Foram realizadas 3 injeções mensais de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em OD, porém sem melhoras adicionais da AV. Não houve necessidade de injeções adicionais. Após 6 meses, paciente não retornou mais para acompanhamento.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D468A0A-B42A-4721-975A-CD3DC068F419}"/>
              </a:ext>
            </a:extLst>
          </p:cNvPr>
          <p:cNvSpPr txBox="1"/>
          <p:nvPr/>
        </p:nvSpPr>
        <p:spPr>
          <a:xfrm>
            <a:off x="478976" y="4775972"/>
            <a:ext cx="15501536" cy="1559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Os tumores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vasoproliferativos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retina (TVR) são lesões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intrarretinianas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nodulares de células gliais associadas a uma rede vascular, cujos vasos muitas vezes estão ocluídos. São tumores caracterizados por um ou mais nódulos, raros, geralmente unilaterais e benignos, localizadas geralmente anteriores ao equador e em periferia temporal inferior, cuja origem é na retina neurossensorial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1-7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mas podem também acometer epitélio pigmentar da retina e coroide.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5,6</a:t>
            </a:r>
            <a:endParaRPr lang="pt-BR" sz="3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Na maioria dos casos (aproximadamente 75%), os TVR são idiopáticos e acometem pacientes saudáveis.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1-6 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Acomete sexos masculino e feminino igualmente e podendo se apresentar em qualquer idade, mas geralmente entre 40 e 60 anos.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3,4,8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restante, são secundários a outras doenças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coriorretinianas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como uveíte,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retinose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pigmentar, toxoplasmose, retinopatia da prematuridade e Doença de Coats.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1-6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Pode também ocorrer após cirurgia para descolamento de retina e deve ser diferenciado de lesões discoides excêntricas,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hemangioblastoma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retiniano, melanoma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coroidal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amelanótico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hemangioma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coroidal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doença de Coats.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2,3,4,9</a:t>
            </a:r>
            <a:endParaRPr lang="pt-BR" sz="3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biomicroscopia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fundo (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BioF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), o tumor possui aparência de uma massa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intrarretiniana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amarelada ou rosada, com exsudatos duros adjacentes e ocasionalmente, hemorragias retinianas e vítrea.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3,4,7,9,10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Apesar de seu carácter benigno, os TVR geram complicações como, edema macular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cistóide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formação de membrana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epirretiniana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(50-60% dos casos), descolamento retiniano exsudativo. Em casos avançados, podem surgir neovascularizações.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1,3,4,7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Assim, os pacientes geralmente queixam de baixa da acuidade visual (AV),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floaters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fotopsia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metamorfopsia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A AV varia entre 20/20 e percepção luminosa, dependendo da complicação.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2,3</a:t>
            </a:r>
            <a:endParaRPr lang="pt-BR" sz="3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8EBDE1F6-82E9-48ED-B253-223414D8DA91}"/>
              </a:ext>
            </a:extLst>
          </p:cNvPr>
          <p:cNvSpPr txBox="1"/>
          <p:nvPr/>
        </p:nvSpPr>
        <p:spPr>
          <a:xfrm>
            <a:off x="16200436" y="20501188"/>
            <a:ext cx="15721463" cy="136345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Apesar de não existir uma característica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patognomônica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 TVR tem uma aparência típica na fundoscopia de uma massa sólida, geralmente única, vascularizada e de coloração rosa-amarelada.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Exames complementares são necessários para confirmação do diagnóstico e acompanhamento do tumor. A AGF demonstra, em fases iniciais, uma rica rede de capilares e/ou vasos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telangectásicos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dentro do tumor e em fases tardias demonstra lesão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hiperfluorescente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por vazamento. Na US, os tumores possuem, em média, 3mm de dimensão, exibem padrão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ecodenso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com refletividade interna média a alta.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3,9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tomografia por coerência óptica apresenta limitações para o diagnóstico, mas é importante para documentar e rastrear descobertas secundárias, como formação de edema e membrana epiretiniana.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pt-BR" sz="3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Ao longo dos anos, diversas modalidades terapêuticas foram propostas para o TVR, como observação para os tumores pequenos,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fotocoagulação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laser, braquiterapia para os tumores maiores que 2,5mm, crioterapia.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1-5,8,9</a:t>
            </a:r>
            <a:r>
              <a:rPr lang="pt-BR" sz="39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Recentemente utiliza-se também a medicações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intra-vítreas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 fármacos que bloqueiam a ação do fator de crescimento endotelial vascular (VEGF).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1,8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Muitas vezes, o tratamento baseia-se em um conjunto das diversas modalidades de tratamento.</a:t>
            </a:r>
            <a:r>
              <a:rPr lang="pt-BR" sz="395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1,2,7,9</a:t>
            </a:r>
            <a:endParaRPr lang="pt-BR" sz="3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No caso relatado, o uso de injeção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intra-vítrea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mostrou-se efetiva no tratamento da exsudação de forma duradoura. Foi observado que, durante o período de seis meses após a última injeção de </a:t>
            </a:r>
            <a:r>
              <a:rPr lang="pt-BR" sz="39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pt-BR" sz="39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não houve necessidade de injeções adicionais.</a:t>
            </a:r>
          </a:p>
        </p:txBody>
      </p:sp>
      <p:cxnSp>
        <p:nvCxnSpPr>
          <p:cNvPr id="29" name="Conector reto 28">
            <a:extLst>
              <a:ext uri="{FF2B5EF4-FFF2-40B4-BE49-F238E27FC236}">
                <a16:creationId xmlns:a16="http://schemas.microsoft.com/office/drawing/2014/main" id="{13AB7651-1B20-4BCE-8A4E-3D30283D31DD}"/>
              </a:ext>
            </a:extLst>
          </p:cNvPr>
          <p:cNvCxnSpPr>
            <a:cxnSpLocks/>
          </p:cNvCxnSpPr>
          <p:nvPr/>
        </p:nvCxnSpPr>
        <p:spPr>
          <a:xfrm>
            <a:off x="4637314" y="458248"/>
            <a:ext cx="23284543" cy="0"/>
          </a:xfrm>
          <a:prstGeom prst="line">
            <a:avLst/>
          </a:prstGeom>
          <a:ln w="88900" cap="rnd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tângulo 1">
            <a:extLst>
              <a:ext uri="{FF2B5EF4-FFF2-40B4-BE49-F238E27FC236}">
                <a16:creationId xmlns:a16="http://schemas.microsoft.com/office/drawing/2014/main" id="{F36F1455-833D-4ACD-99CE-5CFBC740A80F}"/>
              </a:ext>
            </a:extLst>
          </p:cNvPr>
          <p:cNvSpPr/>
          <p:nvPr/>
        </p:nvSpPr>
        <p:spPr>
          <a:xfrm>
            <a:off x="16132280" y="34483661"/>
            <a:ext cx="15789618" cy="88126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Temblador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-Barba L et al.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Actualización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sobre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manejo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tumor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vasoproliferativo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 Soc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Oftalmol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2018; 93(7):45-50.</a:t>
            </a: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2. Huang Y., Chen S.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Cinical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characters and treatments of retinal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tumors. Taiwan Journal of Ophthalmology. 2016; 6:85-88.</a:t>
            </a: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Damato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retinal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tumour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Br J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2006; 90:399-400. </a:t>
            </a: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Makdoumi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K.;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Crafoord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retinal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a Swedish population. Acta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2011; 89:91–94.</a:t>
            </a: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5. Shields CL et al.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Tumors of the Ocular Fundus. Arch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Ophthalmolol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1995; 113: 615-623.</a:t>
            </a: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6.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Heimann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 et al.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tumours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retina.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Br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Ophthalmol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2000; 84:1162-1169.</a:t>
            </a: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7. Garcia-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Arumi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J et al. 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Management of Vision-Threatening Complications of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Tumors of the Retina. Ophthalmic Res. 2015; 54:34-40.</a:t>
            </a: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8.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Turell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M. E.; SINGH, A. D. Vascular Tumors of the Retina and Choroid: Diagnosis and Treatment. Middle East African Journal of Ophthalmology. 2010; 17(3):191-200</a:t>
            </a: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  <a:spcAft>
                <a:spcPts val="800"/>
              </a:spcAft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9. Blasi MA et al. Photodynamic Therapy for </a:t>
            </a:r>
            <a:r>
              <a:rPr lang="en-US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Vasoproliferative</a:t>
            </a: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Retinal Tumors. The Journal of Retinal and Vitreous Diseases. 2006; 26:405-409.</a:t>
            </a:r>
            <a:endParaRPr lang="pt-BR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ts val="3200"/>
              </a:lnSpc>
            </a:pPr>
            <a:r>
              <a:rPr lang="en-US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10. Fernández-Martínez C et al.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Combinación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láser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ranibizumab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manejo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del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tumor retiniano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vasoproliferativo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Arch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Soc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t-BR" sz="3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Esp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Oftalmol. 2015; 90:593-596.</a:t>
            </a:r>
            <a:endParaRPr lang="pt-BR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3D7BB5F6-2220-473B-A655-8F735A9CA7D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5" t="4683" r="20754" b="9960"/>
          <a:stretch/>
        </p:blipFill>
        <p:spPr bwMode="auto">
          <a:xfrm>
            <a:off x="16149602" y="3881446"/>
            <a:ext cx="4944072" cy="440120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Caixa de Texto 3">
            <a:extLst>
              <a:ext uri="{FF2B5EF4-FFF2-40B4-BE49-F238E27FC236}">
                <a16:creationId xmlns:a16="http://schemas.microsoft.com/office/drawing/2014/main" id="{4990BBA5-C8D8-4043-A14F-55DE78218250}"/>
              </a:ext>
            </a:extLst>
          </p:cNvPr>
          <p:cNvSpPr txBox="1"/>
          <p:nvPr/>
        </p:nvSpPr>
        <p:spPr>
          <a:xfrm>
            <a:off x="21175720" y="3944058"/>
            <a:ext cx="2859938" cy="4431983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1. Lesão elevada e irregular, limites imprecisos e </a:t>
            </a:r>
            <a:r>
              <a:rPr lang="pt-BR" sz="3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ecogenicidade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heterogênea; presença de hemorragia vítrea</a:t>
            </a: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2" name="Caixa de Texto 4">
            <a:extLst>
              <a:ext uri="{FF2B5EF4-FFF2-40B4-BE49-F238E27FC236}">
                <a16:creationId xmlns:a16="http://schemas.microsoft.com/office/drawing/2014/main" id="{B59F3756-8F29-47F1-8B08-0DB227DADBC6}"/>
              </a:ext>
            </a:extLst>
          </p:cNvPr>
          <p:cNvSpPr txBox="1"/>
          <p:nvPr/>
        </p:nvSpPr>
        <p:spPr>
          <a:xfrm>
            <a:off x="28630972" y="4080372"/>
            <a:ext cx="3248392" cy="3939540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2. TVR em periferia temporal inferior. Observa-se maciça exsudação  adjacente e em região macular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e</a:t>
            </a: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hemorragia retiniana</a:t>
            </a:r>
            <a:r>
              <a:rPr lang="pt-BR" sz="2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ED5B96DF-CB56-40CE-8C35-39ED591EAFB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341" b="22259"/>
          <a:stretch/>
        </p:blipFill>
        <p:spPr>
          <a:xfrm>
            <a:off x="802920" y="218762"/>
            <a:ext cx="3414940" cy="191786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9654D59F-4820-4F1A-B471-3FF6207A82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28397" y="364753"/>
            <a:ext cx="3209925" cy="1743075"/>
          </a:xfrm>
          <a:prstGeom prst="rect">
            <a:avLst/>
          </a:prstGeom>
        </p:spPr>
      </p:pic>
      <p:cxnSp>
        <p:nvCxnSpPr>
          <p:cNvPr id="30" name="Conector reto 29">
            <a:extLst>
              <a:ext uri="{FF2B5EF4-FFF2-40B4-BE49-F238E27FC236}">
                <a16:creationId xmlns:a16="http://schemas.microsoft.com/office/drawing/2014/main" id="{84171541-38A7-469A-B347-B66B24661BFA}"/>
              </a:ext>
            </a:extLst>
          </p:cNvPr>
          <p:cNvCxnSpPr>
            <a:cxnSpLocks/>
          </p:cNvCxnSpPr>
          <p:nvPr/>
        </p:nvCxnSpPr>
        <p:spPr>
          <a:xfrm>
            <a:off x="4724400" y="1916933"/>
            <a:ext cx="23284543" cy="0"/>
          </a:xfrm>
          <a:prstGeom prst="line">
            <a:avLst/>
          </a:prstGeom>
          <a:ln w="88900" cap="rnd">
            <a:solidFill>
              <a:srgbClr val="00800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Imagem 37">
            <a:extLst>
              <a:ext uri="{FF2B5EF4-FFF2-40B4-BE49-F238E27FC236}">
                <a16:creationId xmlns:a16="http://schemas.microsoft.com/office/drawing/2014/main" id="{A929EDC4-6488-4853-A563-A170604825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38752" y="8355975"/>
            <a:ext cx="5925777" cy="5612865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EA5C198C-E7E8-4DA4-A237-9ADA673A5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00436" y="14003518"/>
            <a:ext cx="5193126" cy="5714369"/>
          </a:xfrm>
          <a:prstGeom prst="rect">
            <a:avLst/>
          </a:prstGeom>
        </p:spPr>
      </p:pic>
      <p:pic>
        <p:nvPicPr>
          <p:cNvPr id="40" name="Imagem 39">
            <a:extLst>
              <a:ext uri="{FF2B5EF4-FFF2-40B4-BE49-F238E27FC236}">
                <a16:creationId xmlns:a16="http://schemas.microsoft.com/office/drawing/2014/main" id="{9BB26E6A-7B6D-4350-8A50-D9F143CBA6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5323340" y="8352348"/>
            <a:ext cx="6457047" cy="6535247"/>
          </a:xfrm>
          <a:prstGeom prst="rect">
            <a:avLst/>
          </a:prstGeom>
        </p:spPr>
      </p:pic>
      <p:sp>
        <p:nvSpPr>
          <p:cNvPr id="42" name="Caixa de Texto 3">
            <a:extLst>
              <a:ext uri="{FF2B5EF4-FFF2-40B4-BE49-F238E27FC236}">
                <a16:creationId xmlns:a16="http://schemas.microsoft.com/office/drawing/2014/main" id="{0AC90F16-7117-4BC0-AA7B-62CB7B61EB94}"/>
              </a:ext>
            </a:extLst>
          </p:cNvPr>
          <p:cNvSpPr txBox="1"/>
          <p:nvPr/>
        </p:nvSpPr>
        <p:spPr>
          <a:xfrm>
            <a:off x="22138439" y="8396537"/>
            <a:ext cx="2859938" cy="4924425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Figura </a:t>
            </a:r>
            <a:r>
              <a:rPr lang="pt-BR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OCT antes da aplicação 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Presença de fluido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sub-retiniano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desde a região do tumor até a região macular.</a:t>
            </a:r>
          </a:p>
        </p:txBody>
      </p:sp>
      <p:sp>
        <p:nvSpPr>
          <p:cNvPr id="43" name="Caixa de Texto 3">
            <a:extLst>
              <a:ext uri="{FF2B5EF4-FFF2-40B4-BE49-F238E27FC236}">
                <a16:creationId xmlns:a16="http://schemas.microsoft.com/office/drawing/2014/main" id="{44F3C3E6-6A54-4152-9545-951C4CC9ECB8}"/>
              </a:ext>
            </a:extLst>
          </p:cNvPr>
          <p:cNvSpPr txBox="1"/>
          <p:nvPr/>
        </p:nvSpPr>
        <p:spPr>
          <a:xfrm>
            <a:off x="21588826" y="17730724"/>
            <a:ext cx="10126474" cy="1390124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000"/>
              </a:spcAft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1000"/>
              </a:spcAft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4. OCT um mês após aplicação 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Observa-se ausência de fluido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sub-retiniano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4" name="Caixa de Texto 3">
            <a:extLst>
              <a:ext uri="{FF2B5EF4-FFF2-40B4-BE49-F238E27FC236}">
                <a16:creationId xmlns:a16="http://schemas.microsoft.com/office/drawing/2014/main" id="{8F1E6CDD-2869-452B-B058-C33AFA1DEE89}"/>
              </a:ext>
            </a:extLst>
          </p:cNvPr>
          <p:cNvSpPr txBox="1"/>
          <p:nvPr/>
        </p:nvSpPr>
        <p:spPr>
          <a:xfrm>
            <a:off x="25323340" y="15019330"/>
            <a:ext cx="6457047" cy="2462213"/>
          </a:xfrm>
          <a:prstGeom prst="rect">
            <a:avLst/>
          </a:prstGeom>
          <a:solidFill>
            <a:prstClr val="white"/>
          </a:solidFill>
          <a:ln>
            <a:noFill/>
          </a:ln>
        </p:spPr>
        <p:txBody>
          <a:bodyPr rot="0" spcFirstLastPara="0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spcAft>
                <a:spcPts val="1000"/>
              </a:spcAft>
            </a:pP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Figura 5. OCT. Aspecto macular após 3 aplicações mensais de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Ranibizumab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Mantido a ausência de fluido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intra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subretiniano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visualiza-se membrana </a:t>
            </a:r>
            <a:r>
              <a:rPr lang="pt-BR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epirretiniana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pt-BR" sz="3200" i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FAA40AA-CBCE-4B35-A8DE-2C0E25DAB93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3996434" y="4206174"/>
            <a:ext cx="4583545" cy="370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26101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952</TotalTime>
  <Words>1329</Words>
  <Application>Microsoft Office PowerPoint</Application>
  <PresentationFormat>Personalizar</PresentationFormat>
  <Paragraphs>37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Tema do Office</vt:lpstr>
      <vt:lpstr>TUMOR VASOPROLIFERATIVO DA RETINA: RELATO DE CASO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Rate of complication in phacoemulsification surgeries performed by third year residents in ophthalmology and cataract fellowships</dc:title>
  <dc:creator>Bruna Vieira</dc:creator>
  <cp:lastModifiedBy>Bruna Vieira</cp:lastModifiedBy>
  <cp:revision>82</cp:revision>
  <dcterms:created xsi:type="dcterms:W3CDTF">2018-01-29T00:55:41Z</dcterms:created>
  <dcterms:modified xsi:type="dcterms:W3CDTF">2019-01-18T19:35:08Z</dcterms:modified>
</cp:coreProperties>
</file>