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03225" indent="539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808038" indent="1063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212850" indent="1587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617663" indent="2111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50" autoAdjust="0"/>
    <p:restoredTop sz="91398" autoAdjust="0"/>
  </p:normalViewPr>
  <p:slideViewPr>
    <p:cSldViewPr>
      <p:cViewPr>
        <p:scale>
          <a:sx n="20" d="100"/>
          <a:sy n="20" d="100"/>
        </p:scale>
        <p:origin x="-1932" y="-1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509797-1D38-475A-B927-C5BC5B0E059F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40E890-5A5B-4A3B-A1FA-BA95336DD62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32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80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128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176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23567" algn="l" defTabSz="8094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28281" algn="l" defTabSz="8094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2994" algn="l" defTabSz="8094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37708" algn="l" defTabSz="8094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2903CA-500F-4BDD-A464-A0BCFDD2721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13421688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4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9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4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8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3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8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3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02211-E70A-4B9C-A813-EF43D3E9F219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F138-32B3-4710-89BA-0EDCA1338DC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E8B9A-45FA-456A-8162-6BB21339E056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2FD98-E77B-4928-9BE2-A8C1D6EDC60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3" y="1730230"/>
            <a:ext cx="25833229" cy="3686460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8" y="1730230"/>
            <a:ext cx="76970870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D9BF4-B6E4-4536-B6A6-5613B02D2716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26CA-F786-4EB3-8540-C6F491C6A48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22664-8C92-4C9D-9362-AA5DA996DDE4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2311A-52EB-4528-BBEC-F9479116D21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80"/>
            <a:ext cx="27543443" cy="8581073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47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94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41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188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235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282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329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377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DA72A-B01E-4B66-9A8F-48877E16229E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CDCF-6BFE-4BFF-AC2E-D02A27CDEB1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7" y="10081270"/>
            <a:ext cx="51402048" cy="2851356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2" y="10081270"/>
            <a:ext cx="51402051" cy="2851356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76622-F5B5-42A6-8C86-9B216FA24D05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1F093-DD0F-4CDB-919B-2803934C21E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713" indent="0">
              <a:buNone/>
              <a:defRPr sz="1800" b="1"/>
            </a:lvl2pPr>
            <a:lvl3pPr marL="809427" indent="0">
              <a:buNone/>
              <a:defRPr sz="1600" b="1"/>
            </a:lvl3pPr>
            <a:lvl4pPr marL="1214140" indent="0">
              <a:buNone/>
              <a:defRPr sz="1400" b="1"/>
            </a:lvl4pPr>
            <a:lvl5pPr marL="1618854" indent="0">
              <a:buNone/>
              <a:defRPr sz="1400" b="1"/>
            </a:lvl5pPr>
            <a:lvl6pPr marL="2023567" indent="0">
              <a:buNone/>
              <a:defRPr sz="1400" b="1"/>
            </a:lvl6pPr>
            <a:lvl7pPr marL="2428281" indent="0">
              <a:buNone/>
              <a:defRPr sz="1400" b="1"/>
            </a:lvl7pPr>
            <a:lvl8pPr marL="2832994" indent="0">
              <a:buNone/>
              <a:defRPr sz="1400" b="1"/>
            </a:lvl8pPr>
            <a:lvl9pPr marL="3237708" indent="0">
              <a:buNone/>
              <a:defRPr sz="1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713" indent="0">
              <a:buNone/>
              <a:defRPr sz="1800" b="1"/>
            </a:lvl2pPr>
            <a:lvl3pPr marL="809427" indent="0">
              <a:buNone/>
              <a:defRPr sz="1600" b="1"/>
            </a:lvl3pPr>
            <a:lvl4pPr marL="1214140" indent="0">
              <a:buNone/>
              <a:defRPr sz="1400" b="1"/>
            </a:lvl4pPr>
            <a:lvl5pPr marL="1618854" indent="0">
              <a:buNone/>
              <a:defRPr sz="1400" b="1"/>
            </a:lvl5pPr>
            <a:lvl6pPr marL="2023567" indent="0">
              <a:buNone/>
              <a:defRPr sz="1400" b="1"/>
            </a:lvl6pPr>
            <a:lvl7pPr marL="2428281" indent="0">
              <a:buNone/>
              <a:defRPr sz="1400" b="1"/>
            </a:lvl7pPr>
            <a:lvl8pPr marL="2832994" indent="0">
              <a:buNone/>
              <a:defRPr sz="1400" b="1"/>
            </a:lvl8pPr>
            <a:lvl9pPr marL="3237708" indent="0">
              <a:buNone/>
              <a:defRPr sz="1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D820-7707-4732-B22E-2A526B357092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9670-394F-4B1D-BBCC-9810FA52761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A4E4-34CC-4275-849B-264430DEC0B2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E724-E551-44E5-8D14-9B1249A493E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089E-A6E7-41B1-B73C-864DBBCDD279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10ABC-FD30-41CD-B666-4E9B5559712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6" y="1720215"/>
            <a:ext cx="10660709" cy="732091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24"/>
            <a:ext cx="18114764" cy="3687461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6" y="9041139"/>
            <a:ext cx="10660709" cy="29553697"/>
          </a:xfrm>
        </p:spPr>
        <p:txBody>
          <a:bodyPr/>
          <a:lstStyle>
            <a:lvl1pPr marL="0" indent="0">
              <a:buNone/>
              <a:defRPr sz="1200"/>
            </a:lvl1pPr>
            <a:lvl2pPr marL="404713" indent="0">
              <a:buNone/>
              <a:defRPr sz="1100"/>
            </a:lvl2pPr>
            <a:lvl3pPr marL="809427" indent="0">
              <a:buNone/>
              <a:defRPr sz="900"/>
            </a:lvl3pPr>
            <a:lvl4pPr marL="1214140" indent="0">
              <a:buNone/>
              <a:defRPr sz="800"/>
            </a:lvl4pPr>
            <a:lvl5pPr marL="1618854" indent="0">
              <a:buNone/>
              <a:defRPr sz="800"/>
            </a:lvl5pPr>
            <a:lvl6pPr marL="2023567" indent="0">
              <a:buNone/>
              <a:defRPr sz="800"/>
            </a:lvl6pPr>
            <a:lvl7pPr marL="2428281" indent="0">
              <a:buNone/>
              <a:defRPr sz="800"/>
            </a:lvl7pPr>
            <a:lvl8pPr marL="2832994" indent="0">
              <a:buNone/>
              <a:defRPr sz="800"/>
            </a:lvl8pPr>
            <a:lvl9pPr marL="3237708" indent="0">
              <a:buNone/>
              <a:defRPr sz="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7968F-4089-4EB7-8947-A7A077A8439A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E627-EDB2-4E44-810D-C5603EC018B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2" y="30243780"/>
            <a:ext cx="19442430" cy="35704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2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04713" indent="0">
              <a:buNone/>
              <a:defRPr sz="2500"/>
            </a:lvl2pPr>
            <a:lvl3pPr marL="809427" indent="0">
              <a:buNone/>
              <a:defRPr sz="2100"/>
            </a:lvl3pPr>
            <a:lvl4pPr marL="1214140" indent="0">
              <a:buNone/>
              <a:defRPr sz="1800"/>
            </a:lvl4pPr>
            <a:lvl5pPr marL="1618854" indent="0">
              <a:buNone/>
              <a:defRPr sz="1800"/>
            </a:lvl5pPr>
            <a:lvl6pPr marL="2023567" indent="0">
              <a:buNone/>
              <a:defRPr sz="1800"/>
            </a:lvl6pPr>
            <a:lvl7pPr marL="2428281" indent="0">
              <a:buNone/>
              <a:defRPr sz="1800"/>
            </a:lvl7pPr>
            <a:lvl8pPr marL="2832994" indent="0">
              <a:buNone/>
              <a:defRPr sz="1800"/>
            </a:lvl8pPr>
            <a:lvl9pPr marL="3237708" indent="0">
              <a:buNone/>
              <a:defRPr sz="18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2" y="33814230"/>
            <a:ext cx="19442430" cy="5070630"/>
          </a:xfrm>
        </p:spPr>
        <p:txBody>
          <a:bodyPr/>
          <a:lstStyle>
            <a:lvl1pPr marL="0" indent="0">
              <a:buNone/>
              <a:defRPr sz="1200"/>
            </a:lvl1pPr>
            <a:lvl2pPr marL="404713" indent="0">
              <a:buNone/>
              <a:defRPr sz="1100"/>
            </a:lvl2pPr>
            <a:lvl3pPr marL="809427" indent="0">
              <a:buNone/>
              <a:defRPr sz="900"/>
            </a:lvl3pPr>
            <a:lvl4pPr marL="1214140" indent="0">
              <a:buNone/>
              <a:defRPr sz="800"/>
            </a:lvl4pPr>
            <a:lvl5pPr marL="1618854" indent="0">
              <a:buNone/>
              <a:defRPr sz="800"/>
            </a:lvl5pPr>
            <a:lvl6pPr marL="2023567" indent="0">
              <a:buNone/>
              <a:defRPr sz="800"/>
            </a:lvl6pPr>
            <a:lvl7pPr marL="2428281" indent="0">
              <a:buNone/>
              <a:defRPr sz="800"/>
            </a:lvl7pPr>
            <a:lvl8pPr marL="2832994" indent="0">
              <a:buNone/>
              <a:defRPr sz="800"/>
            </a:lvl8pPr>
            <a:lvl9pPr marL="3237708" indent="0">
              <a:buNone/>
              <a:defRPr sz="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F6CBE-5221-4FFF-9EA1-FA2E813FE182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DE737-AC84-4DAD-80B6-C8163D0D936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43" tIns="40471" rIns="80943" bIns="404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43" tIns="40471" rIns="80943" bIns="40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40046275"/>
            <a:ext cx="7559675" cy="2298700"/>
          </a:xfrm>
          <a:prstGeom prst="rect">
            <a:avLst/>
          </a:prstGeom>
        </p:spPr>
        <p:txBody>
          <a:bodyPr vert="horz" lIns="80943" tIns="40471" rIns="80943" bIns="4047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5B145F-4B26-434D-8264-F533750C0436}" type="datetimeFigureOut">
              <a:rPr lang="pt-BR"/>
              <a:pPr>
                <a:defRPr/>
              </a:pPr>
              <a:t>18/01/2019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6275"/>
            <a:ext cx="10261600" cy="2298700"/>
          </a:xfrm>
          <a:prstGeom prst="rect">
            <a:avLst/>
          </a:prstGeom>
        </p:spPr>
        <p:txBody>
          <a:bodyPr vert="horz" lIns="80943" tIns="40471" rIns="80943" bIns="4047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40046275"/>
            <a:ext cx="7559675" cy="2298700"/>
          </a:xfrm>
          <a:prstGeom prst="rect">
            <a:avLst/>
          </a:prstGeom>
        </p:spPr>
        <p:txBody>
          <a:bodyPr vert="horz" lIns="80943" tIns="40471" rIns="80943" bIns="4047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4ED3F0-264D-4A4E-A478-175D23BBD8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04713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809427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214140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618854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32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1238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0863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25924" indent="-202357" algn="l" defTabSz="80942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0637" indent="-202357" algn="l" defTabSz="80942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5351" indent="-202357" algn="l" defTabSz="80942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0064" indent="-202357" algn="l" defTabSz="80942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713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427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4140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8854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3567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8281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2994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7708" algn="l" defTabSz="80942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526"/>
          <p:cNvSpPr>
            <a:spLocks noChangeArrowheads="1"/>
          </p:cNvSpPr>
          <p:nvPr/>
        </p:nvSpPr>
        <p:spPr bwMode="auto">
          <a:xfrm>
            <a:off x="-101600" y="-231775"/>
            <a:ext cx="1635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943" tIns="40471" rIns="80943" bIns="40471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5" name="Retângulo 6"/>
          <p:cNvSpPr>
            <a:spLocks noChangeArrowheads="1"/>
          </p:cNvSpPr>
          <p:nvPr/>
        </p:nvSpPr>
        <p:spPr bwMode="auto">
          <a:xfrm>
            <a:off x="36688713" y="20550188"/>
            <a:ext cx="8656637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3" tIns="40471" rIns="80943" bIns="40471">
            <a:spAutoFit/>
          </a:bodyPr>
          <a:lstStyle/>
          <a:p>
            <a:pPr defTabSz="4368800">
              <a:buFont typeface="Arial" charset="0"/>
              <a:buChar char="•"/>
            </a:pPr>
            <a:endParaRPr lang="en-US" sz="2800">
              <a:latin typeface="Calibri" pitchFamily="34" charset="0"/>
            </a:endParaRPr>
          </a:p>
          <a:p>
            <a:pPr defTabSz="4368800">
              <a:buFont typeface="Arial" charset="0"/>
              <a:buChar char="•"/>
            </a:pPr>
            <a:endParaRPr lang="en-US" sz="2800">
              <a:latin typeface="Calibri" pitchFamily="34" charset="0"/>
            </a:endParaRPr>
          </a:p>
          <a:p>
            <a:pPr defTabSz="4368800">
              <a:buFont typeface="Arial" charset="0"/>
              <a:buChar char="•"/>
            </a:pPr>
            <a:endParaRPr lang="en-US" sz="2800">
              <a:latin typeface="Calibri" pitchFamily="34" charset="0"/>
            </a:endParaRPr>
          </a:p>
          <a:p>
            <a:pPr defTabSz="4368800">
              <a:buFont typeface="Arial" charset="0"/>
              <a:buChar char="•"/>
            </a:pPr>
            <a:endParaRPr lang="en-US" sz="2800">
              <a:latin typeface="Calibri" pitchFamily="34" charset="0"/>
            </a:endParaRPr>
          </a:p>
        </p:txBody>
      </p:sp>
      <p:sp>
        <p:nvSpPr>
          <p:cNvPr id="73" name="Rectangle 1"/>
          <p:cNvSpPr/>
          <p:nvPr/>
        </p:nvSpPr>
        <p:spPr>
          <a:xfrm>
            <a:off x="360363" y="6968308"/>
            <a:ext cx="31754762" cy="304800"/>
          </a:xfrm>
          <a:prstGeom prst="rect">
            <a:avLst/>
          </a:prstGeom>
          <a:solidFill>
            <a:srgbClr val="005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943" tIns="40471" rIns="80943" bIns="4047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74" name="Rectangle 1"/>
          <p:cNvSpPr/>
          <p:nvPr/>
        </p:nvSpPr>
        <p:spPr>
          <a:xfrm>
            <a:off x="431800" y="42503725"/>
            <a:ext cx="31756350" cy="242888"/>
          </a:xfrm>
          <a:prstGeom prst="rect">
            <a:avLst/>
          </a:prstGeom>
          <a:solidFill>
            <a:srgbClr val="005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943" tIns="40471" rIns="80943" bIns="4047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059" name="Rectangle 16"/>
          <p:cNvSpPr>
            <a:spLocks noChangeArrowheads="1"/>
          </p:cNvSpPr>
          <p:nvPr/>
        </p:nvSpPr>
        <p:spPr bwMode="auto">
          <a:xfrm>
            <a:off x="504281" y="7488882"/>
            <a:ext cx="31391769" cy="5328842"/>
          </a:xfrm>
          <a:prstGeom prst="rect">
            <a:avLst/>
          </a:prstGeom>
          <a:solidFill>
            <a:schemeClr val="bg1"/>
          </a:solidFill>
          <a:ln w="9525">
            <a:solidFill>
              <a:srgbClr val="A78109"/>
            </a:solidFill>
            <a:miter lim="800000"/>
            <a:headEnd/>
            <a:tailEnd/>
          </a:ln>
          <a:effectLst/>
        </p:spPr>
        <p:txBody>
          <a:bodyPr lIns="232848" tIns="232848" rIns="232848" bIns="232848"/>
          <a:lstStyle/>
          <a:p>
            <a:pPr algn="just">
              <a:lnSpc>
                <a:spcPct val="150000"/>
              </a:lnSpc>
            </a:pPr>
            <a:r>
              <a:rPr lang="en-GB" sz="4400" b="1" dirty="0" err="1" smtClean="0"/>
              <a:t>Introdu</a:t>
            </a:r>
            <a:r>
              <a:rPr lang="pt-BR" sz="4400" b="1" dirty="0" smtClean="0"/>
              <a:t>ção</a:t>
            </a:r>
            <a:r>
              <a:rPr lang="en-GB" sz="4400" b="1" dirty="0" smtClean="0"/>
              <a:t>:</a:t>
            </a:r>
            <a:r>
              <a:rPr lang="en-GB" sz="3600" b="1" dirty="0" smtClean="0"/>
              <a:t> </a:t>
            </a:r>
            <a:r>
              <a:rPr lang="pt-BR" sz="3600" dirty="0" smtClean="0"/>
              <a:t>O vírus varicela zoster (VZV), da família Herpesviridae, costuma se apresentar como duas síndromes diferentes. A varicela é a sua primeira apresentação, uma doença de caráter contagioso e geralmente benigno, com alta capacidade de disseminação e acometendo crianças e adultos jovens. O herpes zoster (HZ) resulta da reativação tardia do VZV, que após contato inicial permanece latente nos gânglios dorsais e/ou nervos cranianos. O HZ afeta de 20-30% da população em algum momento durante a vida, e destes cerca de 10-20% desenvolverão herpes zoster oftálmica (HZO). Isso ocorre quando há  acometimento do V par craniano, em sua divisão oftálmica, com apresentação clínica variada, desde erupções vesiculares palpebrais que poupam o globo ocular, até opacidades corneanas graves, com caráter limitante ao paciente.</a:t>
            </a:r>
            <a:endParaRPr lang="en-US" sz="2800" dirty="0"/>
          </a:p>
        </p:txBody>
      </p:sp>
      <p:sp>
        <p:nvSpPr>
          <p:cNvPr id="2060" name="Rectangle 49"/>
          <p:cNvSpPr>
            <a:spLocks noChangeArrowheads="1"/>
          </p:cNvSpPr>
          <p:nvPr/>
        </p:nvSpPr>
        <p:spPr bwMode="auto">
          <a:xfrm>
            <a:off x="576289" y="13105756"/>
            <a:ext cx="31427738" cy="2448272"/>
          </a:xfrm>
          <a:prstGeom prst="rect">
            <a:avLst/>
          </a:prstGeom>
          <a:solidFill>
            <a:schemeClr val="bg1"/>
          </a:solidFill>
          <a:ln w="9525">
            <a:solidFill>
              <a:srgbClr val="A78109"/>
            </a:solidFill>
            <a:miter lim="800000"/>
            <a:headEnd/>
            <a:tailEnd/>
          </a:ln>
          <a:effectLst/>
        </p:spPr>
        <p:txBody>
          <a:bodyPr lIns="232848" tIns="232848" rIns="232848" bIns="232848"/>
          <a:lstStyle/>
          <a:p>
            <a:pPr algn="just" defTabSz="592138">
              <a:lnSpc>
                <a:spcPct val="150000"/>
              </a:lnSpc>
            </a:pPr>
            <a:r>
              <a:rPr lang="pt-BR" sz="4400" b="1" dirty="0" smtClean="0"/>
              <a:t>Métodos:</a:t>
            </a:r>
            <a:r>
              <a:rPr lang="pt-BR" sz="4400" dirty="0" smtClean="0"/>
              <a:t> </a:t>
            </a:r>
            <a:r>
              <a:rPr lang="pt-BR" sz="3600" dirty="0" smtClean="0"/>
              <a:t>Descrição de caso de uma paciente com opacidade e neovascularização corneana com ulceras recorentes bilateral não vaccinado contra catapora, Relata varicela aos 3 meses de idade e quadro de infecção ocular aos 2 anos nos AO.</a:t>
            </a:r>
          </a:p>
        </p:txBody>
      </p:sp>
      <p:sp>
        <p:nvSpPr>
          <p:cNvPr id="2061" name="Rectangle 18"/>
          <p:cNvSpPr>
            <a:spLocks noChangeArrowheads="1"/>
          </p:cNvSpPr>
          <p:nvPr/>
        </p:nvSpPr>
        <p:spPr bwMode="auto">
          <a:xfrm>
            <a:off x="576289" y="27579364"/>
            <a:ext cx="12961440" cy="14545616"/>
          </a:xfrm>
          <a:prstGeom prst="rect">
            <a:avLst/>
          </a:prstGeom>
          <a:solidFill>
            <a:schemeClr val="bg1"/>
          </a:solidFill>
          <a:ln w="9525">
            <a:solidFill>
              <a:srgbClr val="A78109"/>
            </a:solidFill>
            <a:miter lim="800000"/>
            <a:headEnd/>
            <a:tailEnd/>
          </a:ln>
          <a:effectLst/>
        </p:spPr>
        <p:txBody>
          <a:bodyPr lIns="232848" tIns="232848" rIns="232848" bIns="232848"/>
          <a:lstStyle/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 smtClean="0">
              <a:solidFill>
                <a:srgbClr val="006699"/>
              </a:solidFill>
            </a:endParaRPr>
          </a:p>
          <a:p>
            <a:pPr algn="just" defTabSz="592138">
              <a:spcBef>
                <a:spcPct val="50000"/>
              </a:spcBef>
            </a:pPr>
            <a:endParaRPr lang="pt-BR" sz="3600" b="1" dirty="0">
              <a:solidFill>
                <a:srgbClr val="006699"/>
              </a:solidFill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5049897" y="27723380"/>
            <a:ext cx="16921880" cy="6552728"/>
          </a:xfrm>
          <a:prstGeom prst="rect">
            <a:avLst/>
          </a:prstGeom>
          <a:solidFill>
            <a:srgbClr val="0B4881"/>
          </a:solidFill>
          <a:ln w="9525">
            <a:noFill/>
            <a:miter lim="800000"/>
            <a:headEnd/>
            <a:tailEnd/>
          </a:ln>
          <a:effectLst/>
        </p:spPr>
        <p:txBody>
          <a:bodyPr lIns="232848" tIns="232848" rIns="232848" bIns="232848"/>
          <a:lstStyle/>
          <a:p>
            <a:pPr algn="just" defTabSz="592138">
              <a:lnSpc>
                <a:spcPct val="150000"/>
              </a:lnSpc>
            </a:pPr>
            <a:r>
              <a:rPr lang="pt-BR" sz="4400" b="1" dirty="0" smtClean="0">
                <a:solidFill>
                  <a:schemeClr val="bg1"/>
                </a:solidFill>
              </a:rPr>
              <a:t>Conclusões: </a:t>
            </a:r>
            <a:r>
              <a:rPr lang="pt-BR" sz="3600" dirty="0" smtClean="0">
                <a:solidFill>
                  <a:schemeClr val="bg1"/>
                </a:solidFill>
              </a:rPr>
              <a:t>No caso descrito a paciente apresentou infecção prévia pelo VZV aos 3 meses, e de acordo com calendário ela ainda não estaria na faixa etária da vacinação. A ceratite herpética é um achado bem documentado da HZO, porém até este momento não há descrição na literatura de acometimento bilateral, o que faz este caso descrito ser considerado atípico. A evolução da paciente foi favorável, porém com recidivas, mesmo aplicando o tratamento já estabelecido para esse quadro, o que confirma a gravidade da doença. </a:t>
            </a:r>
            <a:r>
              <a:rPr lang="en-US" sz="3600" dirty="0">
                <a:solidFill>
                  <a:schemeClr val="bg1"/>
                </a:solidFill>
              </a:rPr>
              <a:t>	</a:t>
            </a:r>
            <a:endParaRPr lang="en-US" sz="3600" dirty="0"/>
          </a:p>
        </p:txBody>
      </p:sp>
      <p:sp>
        <p:nvSpPr>
          <p:cNvPr id="2063" name="Rectangle 13"/>
          <p:cNvSpPr>
            <a:spLocks noChangeArrowheads="1"/>
          </p:cNvSpPr>
          <p:nvPr/>
        </p:nvSpPr>
        <p:spPr bwMode="auto">
          <a:xfrm>
            <a:off x="15049897" y="34636148"/>
            <a:ext cx="16849872" cy="7488832"/>
          </a:xfrm>
          <a:prstGeom prst="rect">
            <a:avLst/>
          </a:prstGeom>
          <a:solidFill>
            <a:schemeClr val="bg1"/>
          </a:solidFill>
          <a:ln w="9525">
            <a:solidFill>
              <a:srgbClr val="A78109"/>
            </a:solidFill>
            <a:miter lim="800000"/>
            <a:headEnd/>
            <a:tailEnd/>
          </a:ln>
          <a:effectLst/>
        </p:spPr>
        <p:txBody>
          <a:bodyPr lIns="232848" tIns="232848" rIns="232848" bIns="232848"/>
          <a:lstStyle/>
          <a:p>
            <a:pPr marL="457200" indent="-457200" algn="just" defTabSz="592138">
              <a:lnSpc>
                <a:spcPct val="150000"/>
              </a:lnSpc>
              <a:spcBef>
                <a:spcPct val="50000"/>
              </a:spcBef>
            </a:pPr>
            <a:r>
              <a:rPr lang="en-GB" sz="4000" b="1" dirty="0" err="1" smtClean="0"/>
              <a:t>Palavras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chave</a:t>
            </a:r>
            <a:r>
              <a:rPr lang="en-GB" sz="4000" b="1" dirty="0" smtClean="0"/>
              <a:t>:   </a:t>
            </a:r>
          </a:p>
          <a:p>
            <a:pPr marL="457200" indent="-457200" algn="just" defTabSz="592138">
              <a:lnSpc>
                <a:spcPct val="150000"/>
              </a:lnSpc>
              <a:spcBef>
                <a:spcPct val="50000"/>
              </a:spcBef>
            </a:pPr>
            <a:r>
              <a:rPr lang="en-GB" sz="3200" dirty="0" err="1" smtClean="0"/>
              <a:t>Vírus</a:t>
            </a:r>
            <a:r>
              <a:rPr lang="en-GB" sz="3200" dirty="0" smtClean="0"/>
              <a:t> </a:t>
            </a:r>
            <a:r>
              <a:rPr lang="en-GB" sz="3200" dirty="0" err="1" smtClean="0"/>
              <a:t>varicela</a:t>
            </a:r>
            <a:r>
              <a:rPr lang="en-GB" sz="3200" dirty="0" smtClean="0"/>
              <a:t> zoster, </a:t>
            </a:r>
            <a:r>
              <a:rPr lang="en-GB" sz="3200" dirty="0" err="1" smtClean="0"/>
              <a:t>ulcera</a:t>
            </a:r>
            <a:r>
              <a:rPr lang="en-GB" sz="3200" dirty="0" smtClean="0"/>
              <a:t> </a:t>
            </a:r>
            <a:r>
              <a:rPr lang="en-GB" sz="3200" dirty="0" err="1" smtClean="0"/>
              <a:t>herpética</a:t>
            </a:r>
            <a:r>
              <a:rPr lang="en-GB" sz="3200" dirty="0" smtClean="0"/>
              <a:t>, herpes zoster </a:t>
            </a:r>
            <a:r>
              <a:rPr lang="en-GB" sz="3200" dirty="0" err="1" smtClean="0"/>
              <a:t>oftálmica</a:t>
            </a:r>
            <a:r>
              <a:rPr lang="en-GB" sz="3200" dirty="0" smtClean="0"/>
              <a:t>. </a:t>
            </a:r>
            <a:endParaRPr lang="en-GB" sz="2800" dirty="0" smtClean="0"/>
          </a:p>
          <a:p>
            <a:pPr marL="457200" indent="-457200" algn="just" defTabSz="592138">
              <a:spcBef>
                <a:spcPct val="50000"/>
              </a:spcBef>
            </a:pPr>
            <a:endParaRPr lang="en-GB" sz="4000" b="1" dirty="0" smtClean="0"/>
          </a:p>
          <a:p>
            <a:pPr marL="457200" indent="-457200" algn="just" defTabSz="592138">
              <a:spcBef>
                <a:spcPct val="50000"/>
              </a:spcBef>
            </a:pPr>
            <a:r>
              <a:rPr lang="en-GB" sz="4000" b="1" dirty="0" err="1" smtClean="0"/>
              <a:t>Referências</a:t>
            </a:r>
            <a:r>
              <a:rPr lang="en-GB" sz="4000" b="1" dirty="0" smtClean="0"/>
              <a:t>: </a:t>
            </a:r>
          </a:p>
          <a:p>
            <a:pPr marL="457200" indent="-457200" algn="just" defTabSz="592138">
              <a:lnSpc>
                <a:spcPct val="150000"/>
              </a:lnSpc>
              <a:spcBef>
                <a:spcPct val="50000"/>
              </a:spcBef>
            </a:pPr>
            <a:r>
              <a:rPr lang="en-GB" sz="3200" dirty="0" err="1" smtClean="0"/>
              <a:t>Liesegang</a:t>
            </a:r>
            <a:r>
              <a:rPr lang="en-GB" sz="3200" dirty="0" smtClean="0"/>
              <a:t> TJ1. Herpes zoster </a:t>
            </a:r>
            <a:r>
              <a:rPr lang="en-GB" sz="3200" dirty="0" err="1" smtClean="0"/>
              <a:t>ophthalmicus</a:t>
            </a:r>
            <a:r>
              <a:rPr lang="en-GB" sz="3200" dirty="0" smtClean="0"/>
              <a:t> natural history, risk factors, clinical presentation, and morbidity. Ophthalmology. 2008 Feb;115(2 </a:t>
            </a:r>
            <a:r>
              <a:rPr lang="en-GB" sz="3200" dirty="0" err="1" smtClean="0"/>
              <a:t>Suppl</a:t>
            </a:r>
            <a:r>
              <a:rPr lang="en-GB" sz="3200" dirty="0" smtClean="0"/>
              <a:t>):S3-12</a:t>
            </a:r>
          </a:p>
          <a:p>
            <a:pPr marL="457200" indent="-457200" algn="just" defTabSz="592138">
              <a:lnSpc>
                <a:spcPct val="150000"/>
              </a:lnSpc>
              <a:spcBef>
                <a:spcPct val="50000"/>
              </a:spcBef>
            </a:pPr>
            <a:r>
              <a:rPr lang="en-GB" sz="3200" dirty="0" err="1" smtClean="0"/>
              <a:t>Miserocchi</a:t>
            </a:r>
            <a:r>
              <a:rPr lang="en-GB" sz="3200" dirty="0" smtClean="0"/>
              <a:t> E, et al.. Clinical features of ocular herpetic infection in an </a:t>
            </a:r>
            <a:r>
              <a:rPr lang="en-GB" sz="3200" dirty="0" err="1" smtClean="0"/>
              <a:t>italian</a:t>
            </a:r>
            <a:r>
              <a:rPr lang="en-GB" sz="3200" dirty="0" smtClean="0"/>
              <a:t> referral </a:t>
            </a:r>
            <a:r>
              <a:rPr lang="en-GB" sz="3200" dirty="0" err="1" smtClean="0"/>
              <a:t>center</a:t>
            </a:r>
            <a:r>
              <a:rPr lang="en-GB" sz="3200" dirty="0" smtClean="0"/>
              <a:t>. Cornea. 2014 Jun;33(6):565-70</a:t>
            </a:r>
            <a:endParaRPr lang="en-GB" sz="1600" dirty="0"/>
          </a:p>
        </p:txBody>
      </p:sp>
      <p:sp>
        <p:nvSpPr>
          <p:cNvPr id="2072" name="Rectangle 49"/>
          <p:cNvSpPr>
            <a:spLocks noChangeArrowheads="1"/>
          </p:cNvSpPr>
          <p:nvPr/>
        </p:nvSpPr>
        <p:spPr bwMode="auto">
          <a:xfrm>
            <a:off x="576289" y="15914068"/>
            <a:ext cx="31467496" cy="11449272"/>
          </a:xfrm>
          <a:prstGeom prst="rect">
            <a:avLst/>
          </a:prstGeom>
          <a:solidFill>
            <a:schemeClr val="bg1"/>
          </a:solidFill>
          <a:ln w="9525">
            <a:solidFill>
              <a:srgbClr val="A78109"/>
            </a:solidFill>
            <a:miter lim="800000"/>
            <a:headEnd/>
            <a:tailEnd/>
          </a:ln>
          <a:effectLst/>
        </p:spPr>
        <p:txBody>
          <a:bodyPr lIns="232848" tIns="232848" rIns="232848" bIns="232848"/>
          <a:lstStyle/>
          <a:p>
            <a:pPr algn="just" defTabSz="592138">
              <a:lnSpc>
                <a:spcPct val="150000"/>
              </a:lnSpc>
            </a:pPr>
            <a:r>
              <a:rPr lang="pt-BR" sz="4400" b="1" dirty="0" smtClean="0"/>
              <a:t>Resultados: </a:t>
            </a:r>
            <a:r>
              <a:rPr lang="pt-BR" sz="3600" dirty="0" smtClean="0"/>
              <a:t>Paciente 33 anos, sexo feminino,  com queixa de sensação de corpo estranho em  ambos olhos (AO) com uso de antibiótico e corticoide tópicos e lente de contato terapêutica(LCT).  Ao exame oftalmológico apresentava opacidade corneana central associada a neovasos corneanos periféricos em AO e foi retirada LCT. No retorno de 20 dias referiu piora dos sintomas com acuidade visual (AV) 20/70 OD e CD 30cmOE, estenopeico 20/25 e 20/70 respectivamente. Na biomicroscopia: hiperemia conjuntival, opacidade corneana central, corando lesão ulcerada, for colocada  LCT em AO. Retornou em 1 semana com piora da AV e sintomas, aumento da úlcera no OD. Foi retirada a LCT em AO e retorno diário. Após 2 dias, retornou sem queixas, e com  biomicroscopia no AO com edema corneano, lesão ulcerada com aspecto dendrítico acometendo 2/3 da córnea no OD e 3x3mm, com neovasos difusos no OE. Iniciado aciclovir em dose de 2.8g/dia, suspensão de Vigadexa. Após 4 dias, AV CD 2m no OD  e 20/200 no OE, biomicroscopia do OD a lesão com melhora do aspecto de dendritos. Depois de 2 semanas do início de antiviral apresentou na AV OD CD 4m e OE 20/400, e na biomicroscopia presença de leucoma central, sem lesão corada no OD e OE com característica de leucoma central, com neovasos difusos, corando lesão paracentral medindo 1mm. Foi associada ciclosporina BID, cloreto de sódio 5%, tartarato de brimonidina 0.15% BID.  A IgG reagente para toxoplasmose e HSV, HZV e CMV. Após 4 semanas AV 20/60 no OD e 20/400 no OE. Em 5 semanas, foi reduzido o aciclovir para 800mg/dia,  com AV 20/50 em AO sem alteração de biomicroscopia. Iniciou-se Doxiciclina 200 mg/dia por VO BID e  complexo B. Ha Uma semana depois o inicio a paciente referiu melhora da AV 20/60 OD e 20/100 OE. A biomicroscopia e coloração estão demonstradas nas Figuras 3.</a:t>
            </a:r>
          </a:p>
        </p:txBody>
      </p:sp>
      <p:pic>
        <p:nvPicPr>
          <p:cNvPr id="39" name="Picture 38" descr="logo cro gr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4" y="300"/>
            <a:ext cx="10915214" cy="2448272"/>
          </a:xfrm>
          <a:prstGeom prst="rect">
            <a:avLst/>
          </a:prstGeom>
        </p:spPr>
      </p:pic>
      <p:sp>
        <p:nvSpPr>
          <p:cNvPr id="40" name="CaixaDeTexto 1"/>
          <p:cNvSpPr txBox="1">
            <a:spLocks noChangeArrowheads="1"/>
          </p:cNvSpPr>
          <p:nvPr/>
        </p:nvSpPr>
        <p:spPr bwMode="auto">
          <a:xfrm>
            <a:off x="3514575" y="1584476"/>
            <a:ext cx="25360858" cy="5313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943" tIns="40471" rIns="80943" bIns="4047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200000"/>
              </a:lnSpc>
              <a:defRPr/>
            </a:pPr>
            <a:r>
              <a:rPr lang="pt-BR" sz="5400" b="1" dirty="0" smtClean="0"/>
              <a:t>Manifestação ocular em paciente não vaccinado contra catapora.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lang="pt-BR" sz="3600" i="1" dirty="0" smtClean="0"/>
              <a:t>LUANA BORGES EVANGELISTA; ANTÔNIO TÁSSIO DE SOUSA MIRANDA; </a:t>
            </a:r>
            <a:r>
              <a:rPr lang="en-US" sz="3600" dirty="0" smtClean="0"/>
              <a:t>GIAN LUCCA ANGELINI DOS SANTOS</a:t>
            </a:r>
            <a:r>
              <a:rPr lang="en-US" sz="3600" dirty="0" smtClean="0"/>
              <a:t>; </a:t>
            </a:r>
            <a:r>
              <a:rPr lang="en-US" sz="3600" i="1" dirty="0" smtClean="0"/>
              <a:t>DANTE VALDIVIA CHIRINOS</a:t>
            </a:r>
            <a:r>
              <a:rPr lang="bg-BG" sz="3600" i="1" dirty="0" smtClean="0"/>
              <a:t>;</a:t>
            </a:r>
            <a:r>
              <a:rPr lang="en-US" sz="3600" dirty="0" smtClean="0"/>
              <a:t> </a:t>
            </a:r>
            <a:r>
              <a:rPr lang="pt-BR" sz="3600" i="1" dirty="0" smtClean="0"/>
              <a:t>MARCELO MASTROMONICO LUI; ROSSEN MIHAYLOV HAZARBASSANOV; </a:t>
            </a:r>
          </a:p>
          <a:p>
            <a:pPr algn="ctr" eaLnBrk="1" hangingPunct="1">
              <a:lnSpc>
                <a:spcPct val="200000"/>
              </a:lnSpc>
              <a:defRPr/>
            </a:pPr>
            <a:r>
              <a:rPr lang="pt-BR" sz="4400" b="1" dirty="0" smtClean="0"/>
              <a:t>Hospital de Olhos CRO- Guarulhos/SP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08336" y="39892732"/>
            <a:ext cx="12169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Figuras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1-3.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Evolu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ção da doença. 1) Início do tratamento antiviral; 2) 4 dias de tratamento antiviral; 3) 9 semanas de tratamento antiviral.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3258809" y="25563140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300" y="27795388"/>
            <a:ext cx="12281396" cy="1188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742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Fernandor</dc:creator>
  <cp:lastModifiedBy>rossenh</cp:lastModifiedBy>
  <cp:revision>44</cp:revision>
  <dcterms:created xsi:type="dcterms:W3CDTF">2011-06-01T11:58:57Z</dcterms:created>
  <dcterms:modified xsi:type="dcterms:W3CDTF">2019-01-18T20:39:06Z</dcterms:modified>
</cp:coreProperties>
</file>