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0" d="100"/>
          <a:sy n="30" d="100"/>
        </p:scale>
        <p:origin x="444" y="-1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17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6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90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7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86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93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26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72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2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78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E1F14-3D85-475A-BB15-3501F73A2EC9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19F90-2B0F-4A22-AD68-CE28BD5913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9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EB56094-9DAF-45F8-AAA5-2C531B683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198429"/>
            <a:ext cx="19198333" cy="17081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REFRATOMETRIA  OCULAR COM RETINOSCOPIA  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CAVALIER KING CHARLES SPANIEL FILHOTES</a:t>
            </a:r>
            <a:r>
              <a:rPr kumimoji="0" lang="pt-BR" altLang="pt-BR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1E183E3-BE54-423C-BF4A-7161BC784B9E}"/>
              </a:ext>
            </a:extLst>
          </p:cNvPr>
          <p:cNvSpPr/>
          <p:nvPr/>
        </p:nvSpPr>
        <p:spPr>
          <a:xfrm>
            <a:off x="5142528" y="3986988"/>
            <a:ext cx="21068781" cy="7803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 Jorge</a:t>
            </a:r>
            <a:r>
              <a:rPr lang="pt-BR" sz="4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TA Moraes</a:t>
            </a:r>
            <a:r>
              <a:rPr lang="pt-BR" sz="4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LMCR Carvalho</a:t>
            </a:r>
            <a:r>
              <a:rPr lang="pt-BR" sz="4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dirty="0"/>
              <a:t>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DA Otsuki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SS Watanabe</a:t>
            </a:r>
            <a:r>
              <a:rPr lang="pt-BR" sz="4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4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AMV Safatle</a:t>
            </a:r>
            <a:r>
              <a:rPr lang="pt-BR" sz="4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pt-BR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E50654-590B-44DD-8B32-2A7EF5394D6A}"/>
              </a:ext>
            </a:extLst>
          </p:cNvPr>
          <p:cNvSpPr/>
          <p:nvPr/>
        </p:nvSpPr>
        <p:spPr>
          <a:xfrm>
            <a:off x="1143001" y="5139157"/>
            <a:ext cx="30077226" cy="118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Faculdade de Medicina Veterinária e Zootecnia (FMVZ), Universidade de São Paulo (USP), São Paulo, SP, Brasil</a:t>
            </a:r>
            <a:r>
              <a:rPr lang="pt-BR" sz="3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pt-BR" sz="3400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Faculdade de Medicina, Universidade Federal de São Paulo, Brasil</a:t>
            </a:r>
            <a:r>
              <a:rPr lang="pt-BR" sz="3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3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sz="3400" dirty="0">
                <a:latin typeface="Arial" panose="020B0604020202020204" pitchFamily="34" charset="0"/>
                <a:cs typeface="Arial" panose="020B0604020202020204" pitchFamily="34" charset="0"/>
              </a:rPr>
              <a:t>LIM08- Laboratório de Anestesiologia, Hospital das Clínicas da Faculdade de Medicina da Universidade de São Paulo</a:t>
            </a:r>
            <a:r>
              <a:rPr lang="pt-BR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dirty="0"/>
              <a:t>.</a:t>
            </a:r>
            <a:endParaRPr lang="pt-BR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D7C3976-DBC0-47A3-B1FD-155B469234AE}"/>
              </a:ext>
            </a:extLst>
          </p:cNvPr>
          <p:cNvPicPr/>
          <p:nvPr/>
        </p:nvPicPr>
        <p:blipFill>
          <a:blip r:embed="rId2"/>
          <a:srcRect t="19546" r="3510" b="22646"/>
          <a:stretch/>
        </p:blipFill>
        <p:spPr>
          <a:xfrm>
            <a:off x="65314" y="477551"/>
            <a:ext cx="7315200" cy="3618998"/>
          </a:xfrm>
          <a:prstGeom prst="rect">
            <a:avLst/>
          </a:prstGeom>
          <a:ln>
            <a:noFill/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80E0E9B-3783-45BC-A119-D500C1647A58}"/>
              </a:ext>
            </a:extLst>
          </p:cNvPr>
          <p:cNvSpPr/>
          <p:nvPr/>
        </p:nvSpPr>
        <p:spPr>
          <a:xfrm>
            <a:off x="1290185" y="17416371"/>
            <a:ext cx="14499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Objetivou-se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avaliar e comparar, por meio de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retinoscopia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, o erro refrativo em cães da raça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Cavalier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King Charles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Spaniel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de 45 dias (G45) e 90 dias (G90) de vida (fig. 1).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1AD5124-BE36-47E5-A083-2F057C3633C4}"/>
              </a:ext>
            </a:extLst>
          </p:cNvPr>
          <p:cNvSpPr/>
          <p:nvPr/>
        </p:nvSpPr>
        <p:spPr>
          <a:xfrm>
            <a:off x="1290185" y="20565628"/>
            <a:ext cx="14499771" cy="12560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Foram avaliados 11 animais, 4 cães com 45 dias (8 olhos) e 7 cães com 90 dias (14 olhos), fêmeas e machos, saudáveis. Avaliação oftalmológica completa foi realizada e foram incluídos no estudo os animais dentro da normalidade. Para realização da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refratometria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ocular, a técnica utilizada foi 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retinoscopia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em faixa (Elite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Retinoscope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®) e réguas de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esquiascopia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Lunneau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®) (fig. 2)</a:t>
            </a:r>
            <a:r>
              <a:rPr lang="pt-BR" sz="3800" baseline="-25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Os animais foram induzidos à midríase medicamentosa (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Tropicamida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1%), e posicionados a uma distância de 66 cm do examinador. Percorrera-se os dois meridianos oculares. Foram adicionadas lentes positivas quando o reflexo era a favor e lentes negativas no reflexo contra, até atingir o ponto de neutralização do movimento. Ao término do exame foi descontado 1,5 dioptria (D) ao valor da dioptria encontrada, para alcançar o erro de refração real e realizado o cálculo para obter o equivalente esférico (EE) dos olhos examinados. 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Os animais foram submetidos à ultrassom ocular modo-B para medir o comprimento axial (CA) dos grupos em estudo. Os EE e CA foram comparados entre os olhos direito (OD) e esquerdo (OE) e entre as diferentes idades por meio do teste t não pareado. Os resultados estão apresentados como mé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  <a:t>desvio-padr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ã</a:t>
            </a:r>
            <a:r>
              <a:rPr lang="it-IT" sz="3800" dirty="0"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endParaRPr lang="pt-BR" sz="3800" baseline="-25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ED4556E-7030-43FE-9973-808AAA55A225}"/>
              </a:ext>
            </a:extLst>
          </p:cNvPr>
          <p:cNvSpPr/>
          <p:nvPr/>
        </p:nvSpPr>
        <p:spPr>
          <a:xfrm>
            <a:off x="16865611" y="16204797"/>
            <a:ext cx="14354615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Nos animais com 45 dias, o CA foi 14,38 ± 0,62 no OD e 14,33 ± 0,49 no OE. Nos animais de 90 dias, o CA foi 16,37 ± 0,25 no OD e 16,29 ± 0,17 no OE, com diferença significativa entre as diferentes idades (p=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0,00008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 e p=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0,00001 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OD e OE, respectivamente) (tab. 1).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 relação ao EE,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 foi observado diferença significativa entre os olhos direito e esquerdo e também entre as diferentes idades. Nos animais com 45 dias, o EE foi 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± 0,16D no olho direito e -1,25 ± 0,22D no olho esquerdo. Nos animais com 90 dias, o EE foi -1,036 ± 0,25 no olho direito e -1,036 ± 0,28 no olho esquerdo (tab 2). O astigmatismo foi detectado em 8 cães (72,7%), menor que 1D, sendo 3 cães do G45 (75%) e 5 cães do G90 (71,4%). </a:t>
            </a:r>
            <a:endParaRPr lang="pt-BR" sz="3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211C13-0BF0-4F88-9EE0-A7F00F168990}"/>
              </a:ext>
            </a:extLst>
          </p:cNvPr>
          <p:cNvSpPr/>
          <p:nvPr/>
        </p:nvSpPr>
        <p:spPr>
          <a:xfrm>
            <a:off x="16947481" y="34400175"/>
            <a:ext cx="142727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Todos os cães examinados apresentaram baixo grau de miopia e o astigmatismo foi observado em 72,7% dos casos.. Foi observado aumento no CA , entretanto, nã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o houve altera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ção no resultado da refração entre os grupos avaliados.</a:t>
            </a:r>
            <a:endParaRPr lang="pt-BR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C13CDD-0B4A-496A-9E29-EB5905D8A9A4}"/>
              </a:ext>
            </a:extLst>
          </p:cNvPr>
          <p:cNvSpPr/>
          <p:nvPr/>
        </p:nvSpPr>
        <p:spPr>
          <a:xfrm>
            <a:off x="24640674" y="37646835"/>
            <a:ext cx="6579552" cy="7402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0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Apoio: </a:t>
            </a:r>
            <a:r>
              <a:rPr lang="pt-PT" sz="40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FAPESP 2014/19381-7.</a:t>
            </a:r>
            <a:endParaRPr lang="pt-BR" sz="40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410DCA-253F-42DD-A056-94204AD7F521}"/>
              </a:ext>
            </a:extLst>
          </p:cNvPr>
          <p:cNvSpPr txBox="1"/>
          <p:nvPr/>
        </p:nvSpPr>
        <p:spPr>
          <a:xfrm>
            <a:off x="1224872" y="8662397"/>
            <a:ext cx="14499771" cy="7694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A catarata é uma das doenças mais prevalentes que leva à perda visual. O implante de lente intraocular é conduta padrão na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facoemulsificação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. Poucos relatos na literatura avaliam e descrevem 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ametropia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em cães e suas diferentes raças, o que permite melhor escolha do grau de lente intraocular. 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retinoscopia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é um método objetivo da </a:t>
            </a:r>
            <a:r>
              <a:rPr lang="pt-BR" sz="3800" dirty="0" err="1">
                <a:latin typeface="Arial" panose="020B0604020202020204" pitchFamily="34" charset="0"/>
                <a:cs typeface="Arial" panose="020B0604020202020204" pitchFamily="34" charset="0"/>
              </a:rPr>
              <a:t>refratometria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ocular, que permite avaliar erros refrativos como: miopia, hipermetropia e astigmatismo. O exame é indolor, eficaz, de rápida execução e necessita que o animal apresente meios transparentes</a:t>
            </a:r>
            <a:r>
              <a:rPr lang="pt-BR" sz="3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3800" dirty="0">
                <a:latin typeface="Arial" panose="020B0604020202020204" pitchFamily="34" charset="0"/>
                <a:cs typeface="Arial" panose="020B0604020202020204" pitchFamily="34" charset="0"/>
              </a:rPr>
              <a:t>entretanto, requer uma curva de aprendizado para correta execução. Sabe-se</a:t>
            </a:r>
            <a:r>
              <a:rPr lang="pt-BR" sz="3800" dirty="0">
                <a:latin typeface="Arial" panose="020B0604020202020204" pitchFamily="34" charset="0"/>
                <a:cs typeface="Arial" panose="020B0604020202020204" pitchFamily="34" charset="0"/>
              </a:rPr>
              <a:t> que o desenvolvimento do bulbo ocular ocorre até os 12 meses, de forma mais avançada nos primeiros 4 meses e alterações no comprimento axial podem levar a mudanças de refração.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DA7811-E354-4A5C-9564-6D46C3D3F658}"/>
              </a:ext>
            </a:extLst>
          </p:cNvPr>
          <p:cNvSpPr txBox="1"/>
          <p:nvPr/>
        </p:nvSpPr>
        <p:spPr>
          <a:xfrm>
            <a:off x="16865611" y="39312924"/>
            <a:ext cx="14354616" cy="3647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KONRADE, K. A. et al.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Refractive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eyes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associations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ametropia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age,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breed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axial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globe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domestic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cats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American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Veterinary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v. 73, n. 2, p. 279-284, 2012</a:t>
            </a:r>
          </a:p>
          <a:p>
            <a:pPr algn="just"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MAEHARA, S. et al.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refractive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skiascopy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beagles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Veterinary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Medical Science, v. 73, n. 7, p. 927-929, 2011</a:t>
            </a:r>
          </a:p>
          <a:p>
            <a:pPr algn="just"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WILLIAMS, L. A, et al. Ocular componentes in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breeds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dogs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high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myopia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Optometry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Vision Science, v. 88, n. 2, p. 269-274, 2011.</a:t>
            </a:r>
          </a:p>
          <a:p>
            <a:pPr algn="just"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SQUARZONI, RENATA. Biometria ocular e sua relação com o sexo, idade, tamanho e peso em cães da raça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Cavalier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King Charles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Spaniel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p. 01-95, 2011</a:t>
            </a:r>
          </a:p>
        </p:txBody>
      </p:sp>
      <p:pic>
        <p:nvPicPr>
          <p:cNvPr id="17" name="Picture 6668" descr="logo_FMVZ_12_X_12">
            <a:extLst>
              <a:ext uri="{FF2B5EF4-FFF2-40B4-BE49-F238E27FC236}">
                <a16:creationId xmlns:a16="http://schemas.microsoft.com/office/drawing/2014/main" id="{3006B223-954C-4E94-8BE3-4186C7968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457" y="314490"/>
            <a:ext cx="4212769" cy="421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D849B26-05B6-4AAF-8B65-362B4CB9849C}"/>
              </a:ext>
            </a:extLst>
          </p:cNvPr>
          <p:cNvSpPr txBox="1"/>
          <p:nvPr/>
        </p:nvSpPr>
        <p:spPr>
          <a:xfrm>
            <a:off x="1142996" y="7690824"/>
            <a:ext cx="1449977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haroni" panose="02010803020104030203" pitchFamily="2" charset="-79"/>
                <a:cs typeface="Aharoni" panose="02010803020104030203" pitchFamily="2" charset="-79"/>
              </a:rPr>
              <a:t>Introdução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484D99F-3838-45EE-9FDD-38C521E71E68}"/>
              </a:ext>
            </a:extLst>
          </p:cNvPr>
          <p:cNvSpPr txBox="1"/>
          <p:nvPr/>
        </p:nvSpPr>
        <p:spPr>
          <a:xfrm>
            <a:off x="1220339" y="16570603"/>
            <a:ext cx="1449977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haroni" panose="02010803020104030203" pitchFamily="2" charset="-79"/>
                <a:cs typeface="Aharoni" panose="02010803020104030203" pitchFamily="2" charset="-79"/>
              </a:rPr>
              <a:t>Objetivo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D7DAD3C-AAD5-4E69-A439-3A6EFAF0AAB0}"/>
              </a:ext>
            </a:extLst>
          </p:cNvPr>
          <p:cNvSpPr txBox="1"/>
          <p:nvPr/>
        </p:nvSpPr>
        <p:spPr>
          <a:xfrm>
            <a:off x="1290185" y="19681621"/>
            <a:ext cx="1449977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haroni" panose="02010803020104030203" pitchFamily="2" charset="-79"/>
                <a:cs typeface="Aharoni" panose="02010803020104030203" pitchFamily="2" charset="-79"/>
              </a:rPr>
              <a:t>Materiais e Métodos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B55B5AE-31B4-44FB-A3A0-02C38A5A0A44}"/>
              </a:ext>
            </a:extLst>
          </p:cNvPr>
          <p:cNvSpPr txBox="1"/>
          <p:nvPr/>
        </p:nvSpPr>
        <p:spPr>
          <a:xfrm>
            <a:off x="16865610" y="15144263"/>
            <a:ext cx="1449977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haroni" panose="02010803020104030203" pitchFamily="2" charset="-79"/>
                <a:cs typeface="Aharoni" panose="02010803020104030203" pitchFamily="2" charset="-79"/>
              </a:rPr>
              <a:t>Resultados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6E47D55-F807-4009-9C5B-FD90917A5866}"/>
              </a:ext>
            </a:extLst>
          </p:cNvPr>
          <p:cNvSpPr txBox="1"/>
          <p:nvPr/>
        </p:nvSpPr>
        <p:spPr>
          <a:xfrm>
            <a:off x="16947481" y="33402355"/>
            <a:ext cx="1449977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haroni" panose="02010803020104030203" pitchFamily="2" charset="-79"/>
                <a:cs typeface="Aharoni" panose="02010803020104030203" pitchFamily="2" charset="-79"/>
              </a:rPr>
              <a:t>Conclusão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5381F37-6EAC-41E2-8255-DD715AFF9FDC}"/>
              </a:ext>
            </a:extLst>
          </p:cNvPr>
          <p:cNvGrpSpPr/>
          <p:nvPr/>
        </p:nvGrpSpPr>
        <p:grpSpPr>
          <a:xfrm>
            <a:off x="17683579" y="8633650"/>
            <a:ext cx="6597904" cy="5848792"/>
            <a:chOff x="1142994" y="28515320"/>
            <a:chExt cx="8523520" cy="801767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8607AAD-C572-4060-B793-0DDFADDCC488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49"/>
            <a:stretch/>
          </p:blipFill>
          <p:spPr bwMode="auto">
            <a:xfrm>
              <a:off x="4865914" y="28952334"/>
              <a:ext cx="4800600" cy="7580664"/>
            </a:xfrm>
            <a:prstGeom prst="rect">
              <a:avLst/>
            </a:prstGeom>
            <a:noFill/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80FAF15-FA53-4675-A0B0-CE6C2036F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2994" y="28515320"/>
              <a:ext cx="3540565" cy="7324544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6CEEB53-9B67-404D-A438-85B62F9E6B1B}"/>
                </a:ext>
              </a:extLst>
            </p:cNvPr>
            <p:cNvSpPr txBox="1"/>
            <p:nvPr/>
          </p:nvSpPr>
          <p:spPr>
            <a:xfrm>
              <a:off x="3281991" y="35537694"/>
              <a:ext cx="489857" cy="699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5166240-C005-4F6A-93B8-0373E754F10C}"/>
              </a:ext>
            </a:extLst>
          </p:cNvPr>
          <p:cNvSpPr txBox="1"/>
          <p:nvPr/>
        </p:nvSpPr>
        <p:spPr>
          <a:xfrm>
            <a:off x="24640674" y="11448562"/>
            <a:ext cx="6617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2.  A.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Retinoscópio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Elite Retinoscope Welch Allyn</a:t>
            </a:r>
            <a:r>
              <a:rPr lang="pt-PT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) e B. Réguas de esquiascopia (Luneau</a:t>
            </a:r>
            <a:r>
              <a:rPr lang="pt-PT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00534954-C8B4-4597-91AA-38731CC9D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65766"/>
              </p:ext>
            </p:extLst>
          </p:nvPr>
        </p:nvGraphicFramePr>
        <p:xfrm>
          <a:off x="16865610" y="28492432"/>
          <a:ext cx="14354616" cy="2804160"/>
        </p:xfrm>
        <a:graphic>
          <a:graphicData uri="http://schemas.openxmlformats.org/drawingml/2006/table">
            <a:tbl>
              <a:tblPr firstRow="1" firstCol="1" lastRow="1" lastCol="1">
                <a:solidFill>
                  <a:schemeClr val="bg1">
                    <a:lumMod val="95000"/>
                  </a:schemeClr>
                </a:solidFill>
                <a:tableStyleId>{3B4B98B0-60AC-42C2-AFA5-B58CD77FA1E5}</a:tableStyleId>
              </a:tblPr>
              <a:tblGrid>
                <a:gridCol w="3588654">
                  <a:extLst>
                    <a:ext uri="{9D8B030D-6E8A-4147-A177-3AD203B41FA5}">
                      <a16:colId xmlns:a16="http://schemas.microsoft.com/office/drawing/2014/main" val="4171907140"/>
                    </a:ext>
                  </a:extLst>
                </a:gridCol>
                <a:gridCol w="3588654">
                  <a:extLst>
                    <a:ext uri="{9D8B030D-6E8A-4147-A177-3AD203B41FA5}">
                      <a16:colId xmlns:a16="http://schemas.microsoft.com/office/drawing/2014/main" val="685246930"/>
                    </a:ext>
                  </a:extLst>
                </a:gridCol>
                <a:gridCol w="3588654">
                  <a:extLst>
                    <a:ext uri="{9D8B030D-6E8A-4147-A177-3AD203B41FA5}">
                      <a16:colId xmlns:a16="http://schemas.microsoft.com/office/drawing/2014/main" val="87586855"/>
                    </a:ext>
                  </a:extLst>
                </a:gridCol>
                <a:gridCol w="3588654">
                  <a:extLst>
                    <a:ext uri="{9D8B030D-6E8A-4147-A177-3AD203B41FA5}">
                      <a16:colId xmlns:a16="http://schemas.microsoft.com/office/drawing/2014/main" val="4008459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 G45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 G90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6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pt-BR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± 016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-1,04 ± 0,25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24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</a:t>
                      </a:r>
                      <a:endParaRPr lang="pt-BR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-1,25 ± 0,22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-1,04 ± 0,28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62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pt-BR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16859"/>
                  </a:ext>
                </a:extLst>
              </a:tr>
            </a:tbl>
          </a:graphicData>
        </a:graphic>
      </p:graphicFrame>
      <p:sp>
        <p:nvSpPr>
          <p:cNvPr id="28" name="CaixaDeTexto 27">
            <a:extLst>
              <a:ext uri="{FF2B5EF4-FFF2-40B4-BE49-F238E27FC236}">
                <a16:creationId xmlns:a16="http://schemas.microsoft.com/office/drawing/2014/main" id="{DF7C3773-1F9E-4F00-B544-3A23E2C64A80}"/>
              </a:ext>
            </a:extLst>
          </p:cNvPr>
          <p:cNvSpPr txBox="1"/>
          <p:nvPr/>
        </p:nvSpPr>
        <p:spPr>
          <a:xfrm>
            <a:off x="16947481" y="31542798"/>
            <a:ext cx="1441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Tabela 2. Média e Desvio-Padrão do EE no OD x OE e G45xG90 dias</a:t>
            </a: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AD2D7287-15E5-4701-A7F4-71B8DC7D0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183575"/>
              </p:ext>
            </p:extLst>
          </p:nvPr>
        </p:nvGraphicFramePr>
        <p:xfrm>
          <a:off x="16865610" y="24329681"/>
          <a:ext cx="14354616" cy="2804160"/>
        </p:xfrm>
        <a:graphic>
          <a:graphicData uri="http://schemas.openxmlformats.org/drawingml/2006/table">
            <a:tbl>
              <a:tblPr firstRow="1" firstCol="1" lastRow="1" lastCol="1">
                <a:solidFill>
                  <a:schemeClr val="bg1">
                    <a:lumMod val="95000"/>
                  </a:schemeClr>
                </a:solidFill>
                <a:tableStyleId>{3B4B98B0-60AC-42C2-AFA5-B58CD77FA1E5}</a:tableStyleId>
              </a:tblPr>
              <a:tblGrid>
                <a:gridCol w="3588654">
                  <a:extLst>
                    <a:ext uri="{9D8B030D-6E8A-4147-A177-3AD203B41FA5}">
                      <a16:colId xmlns:a16="http://schemas.microsoft.com/office/drawing/2014/main" val="4171907140"/>
                    </a:ext>
                  </a:extLst>
                </a:gridCol>
                <a:gridCol w="3588654">
                  <a:extLst>
                    <a:ext uri="{9D8B030D-6E8A-4147-A177-3AD203B41FA5}">
                      <a16:colId xmlns:a16="http://schemas.microsoft.com/office/drawing/2014/main" val="685246930"/>
                    </a:ext>
                  </a:extLst>
                </a:gridCol>
                <a:gridCol w="3588654">
                  <a:extLst>
                    <a:ext uri="{9D8B030D-6E8A-4147-A177-3AD203B41FA5}">
                      <a16:colId xmlns:a16="http://schemas.microsoft.com/office/drawing/2014/main" val="87586855"/>
                    </a:ext>
                  </a:extLst>
                </a:gridCol>
                <a:gridCol w="3588654">
                  <a:extLst>
                    <a:ext uri="{9D8B030D-6E8A-4147-A177-3AD203B41FA5}">
                      <a16:colId xmlns:a16="http://schemas.microsoft.com/office/drawing/2014/main" val="4008459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G45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G90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66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pt-BR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14,38 ± 0,62 </a:t>
                      </a:r>
                      <a:endPara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16,37 ± 0,25 </a:t>
                      </a:r>
                      <a:endPara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2249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</a:t>
                      </a:r>
                      <a:endParaRPr lang="pt-BR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14,33 ± 0,49 </a:t>
                      </a:r>
                      <a:endPara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16,29 ± 0,17 </a:t>
                      </a:r>
                      <a:endPara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3626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pt-BR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0,91625919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0,5080133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16859"/>
                  </a:ext>
                </a:extLst>
              </a:tr>
            </a:tbl>
          </a:graphicData>
        </a:graphic>
      </p:graphicFrame>
      <p:sp>
        <p:nvSpPr>
          <p:cNvPr id="32" name="CaixaDeTexto 31">
            <a:extLst>
              <a:ext uri="{FF2B5EF4-FFF2-40B4-BE49-F238E27FC236}">
                <a16:creationId xmlns:a16="http://schemas.microsoft.com/office/drawing/2014/main" id="{B937A592-D508-41A0-AF9F-092F96A54765}"/>
              </a:ext>
            </a:extLst>
          </p:cNvPr>
          <p:cNvSpPr txBox="1"/>
          <p:nvPr/>
        </p:nvSpPr>
        <p:spPr>
          <a:xfrm>
            <a:off x="16988417" y="27315492"/>
            <a:ext cx="1441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Tabela 1. Média e Desvio-Padrão do CA no OD x OE e G45xG90 dias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ADE4AF4-B3D8-4F1A-A480-E5EBC4623C19}"/>
              </a:ext>
            </a:extLst>
          </p:cNvPr>
          <p:cNvSpPr txBox="1"/>
          <p:nvPr/>
        </p:nvSpPr>
        <p:spPr>
          <a:xfrm>
            <a:off x="1780674" y="39816993"/>
            <a:ext cx="1224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4FBEF5F-0229-4DAD-96C0-F58D2DC85303}"/>
              </a:ext>
            </a:extLst>
          </p:cNvPr>
          <p:cNvSpPr txBox="1"/>
          <p:nvPr/>
        </p:nvSpPr>
        <p:spPr>
          <a:xfrm>
            <a:off x="2232472" y="42014994"/>
            <a:ext cx="1258079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Fig. 1.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Cavalier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King Charles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Spaniel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de 45 e 90 dias respectivamente. Fotos cedida pela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Dra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Renata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Squarzoni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do canil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Lilies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Castle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Valinhos- SP, 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7B58285E-5A98-4FBB-B0FA-2D4EBC0CF1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21241" b="5181"/>
          <a:stretch/>
        </p:blipFill>
        <p:spPr>
          <a:xfrm>
            <a:off x="2232472" y="33133542"/>
            <a:ext cx="6535015" cy="882068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43F16CA1-75D0-4488-9331-0E2E6F634C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r="19321"/>
          <a:stretch/>
        </p:blipFill>
        <p:spPr>
          <a:xfrm>
            <a:off x="9008120" y="33133542"/>
            <a:ext cx="5805145" cy="88242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4798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1019</Words>
  <Application>Microsoft Office PowerPoint</Application>
  <PresentationFormat>Personalizar</PresentationFormat>
  <Paragraphs>54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Oftalmologia - USP</dc:creator>
  <cp:lastModifiedBy>Alan Carlos de Carvalho</cp:lastModifiedBy>
  <cp:revision>54</cp:revision>
  <dcterms:created xsi:type="dcterms:W3CDTF">2019-01-09T14:54:19Z</dcterms:created>
  <dcterms:modified xsi:type="dcterms:W3CDTF">2019-01-18T16:17:42Z</dcterms:modified>
</cp:coreProperties>
</file>