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"/>
  </p:handoutMasterIdLst>
  <p:sldIdLst>
    <p:sldId id="257" r:id="rId2"/>
  </p:sldIdLst>
  <p:sldSz cx="10080625" cy="13681075"/>
  <p:notesSz cx="6858000" cy="9144000"/>
  <p:defaultTextStyle>
    <a:defPPr>
      <a:defRPr lang="pt-BR"/>
    </a:defPPr>
    <a:lvl1pPr marL="0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8729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7460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6189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4919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3648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2378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1108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29837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09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42"/>
    <a:srgbClr val="1E001E"/>
    <a:srgbClr val="2E002E"/>
    <a:srgbClr val="000036"/>
    <a:srgbClr val="146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3" autoAdjust="0"/>
    <p:restoredTop sz="94660" autoAdjust="0"/>
  </p:normalViewPr>
  <p:slideViewPr>
    <p:cSldViewPr>
      <p:cViewPr>
        <p:scale>
          <a:sx n="100" d="100"/>
          <a:sy n="100" d="100"/>
        </p:scale>
        <p:origin x="-522" y="-162"/>
      </p:cViewPr>
      <p:guideLst>
        <p:guide orient="horz" pos="4309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838F9-64AB-4554-BA16-C42399560E00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22039-3D27-41D9-89D5-73AB15AA1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340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nner-power-point-01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" y="0"/>
            <a:ext cx="10079736" cy="1367637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nner-power-point-01-01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" y="0"/>
            <a:ext cx="10079736" cy="136763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1" latinLnBrk="0" hangingPunct="1">
        <a:spcBef>
          <a:spcPct val="0"/>
        </a:spcBef>
        <a:buNone/>
        <a:defRPr kumimoji="0" sz="2000" b="1" kern="1200" baseline="0">
          <a:solidFill>
            <a:srgbClr val="146280"/>
          </a:solidFill>
          <a:latin typeface="+mj-lt"/>
          <a:ea typeface="+mj-ea"/>
          <a:cs typeface="+mj-cs"/>
        </a:defRPr>
      </a:lvl1pPr>
    </p:titleStyle>
    <p:bodyStyle>
      <a:lvl1pPr marL="543005" indent="-380104" algn="l" rtl="0" eaLnBrk="1" latinLnBrk="0" hangingPunct="1">
        <a:spcBef>
          <a:spcPts val="446"/>
        </a:spcBef>
        <a:buClr>
          <a:schemeClr val="accent3"/>
        </a:buClr>
        <a:buFont typeface="Georgia"/>
        <a:buChar char="•"/>
        <a:defRPr kumimoji="0"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77410" indent="-366529" algn="l" rtl="0" eaLnBrk="1" latinLnBrk="0" hangingPunct="1">
        <a:spcBef>
          <a:spcPts val="446"/>
        </a:spcBef>
        <a:buClr>
          <a:schemeClr val="accent2"/>
        </a:buClr>
        <a:buFont typeface="Georgia"/>
        <a:buChar char="▫"/>
        <a:defRPr kumimoji="0" sz="3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371089" indent="-325803" algn="l" rtl="0" eaLnBrk="1" latinLnBrk="0" hangingPunct="1">
        <a:spcBef>
          <a:spcPts val="446"/>
        </a:spcBef>
        <a:buClr>
          <a:schemeClr val="accent1"/>
        </a:buClr>
        <a:buFont typeface="Wingdings 2"/>
        <a:buChar char=""/>
        <a:defRPr kumimoji="0" sz="3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751193" indent="-298653" algn="l" rtl="0" eaLnBrk="1" latinLnBrk="0" hangingPunct="1">
        <a:spcBef>
          <a:spcPts val="446"/>
        </a:spcBef>
        <a:buClr>
          <a:schemeClr val="accent1"/>
        </a:buClr>
        <a:buFont typeface="Wingdings 2"/>
        <a:buChar char=""/>
        <a:defRPr kumimoji="0" sz="33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63421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▫"/>
        <a:defRPr kumimoji="0" sz="3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389224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▫"/>
        <a:defRPr kumimoji="0" sz="27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715027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▫"/>
        <a:defRPr kumimoji="0" sz="24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3013680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◦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3325908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◦"/>
        <a:defRPr kumimoji="0" sz="21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787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575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0362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7150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3937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0725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751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4300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63683" y="1998245"/>
            <a:ext cx="9853164" cy="892652"/>
          </a:xfrm>
          <a:prstGeom prst="rect">
            <a:avLst/>
          </a:prstGeom>
          <a:solidFill>
            <a:srgbClr val="00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>
                <a:latin typeface="Times New Roman" pitchFamily="18" charset="0"/>
                <a:cs typeface="Times New Roman" pitchFamily="18" charset="0"/>
              </a:rPr>
              <a:t>Medida da Espessura </a:t>
            </a:r>
            <a:r>
              <a:rPr lang="pt-BR" sz="1800" dirty="0" err="1">
                <a:latin typeface="Times New Roman" pitchFamily="18" charset="0"/>
                <a:cs typeface="Times New Roman" pitchFamily="18" charset="0"/>
              </a:rPr>
              <a:t>Coroidiana</a:t>
            </a:r>
            <a:r>
              <a:rPr lang="pt-B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800" dirty="0" err="1">
                <a:latin typeface="Times New Roman" pitchFamily="18" charset="0"/>
                <a:cs typeface="Times New Roman" pitchFamily="18" charset="0"/>
              </a:rPr>
              <a:t>Pré</a:t>
            </a:r>
            <a:r>
              <a:rPr lang="pt-BR" sz="1800" dirty="0">
                <a:latin typeface="Times New Roman" pitchFamily="18" charset="0"/>
                <a:cs typeface="Times New Roman" pitchFamily="18" charset="0"/>
              </a:rPr>
              <a:t> e Pós Tratamento </a:t>
            </a:r>
          </a:p>
          <a:p>
            <a:pPr algn="ctr"/>
            <a:r>
              <a:rPr lang="pt-BR" sz="1800" dirty="0">
                <a:latin typeface="Times New Roman" pitchFamily="18" charset="0"/>
                <a:cs typeface="Times New Roman" pitchFamily="18" charset="0"/>
              </a:rPr>
              <a:t>do Edema Macular Diabético com Drogas 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Anti-VEGF</a:t>
            </a:r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Guerra, TF; </a:t>
            </a:r>
            <a:r>
              <a:rPr lang="pt-BR" sz="1200" dirty="0">
                <a:latin typeface="Times New Roman" pitchFamily="18" charset="0"/>
                <a:cs typeface="Times New Roman" pitchFamily="18" charset="0"/>
              </a:rPr>
              <a:t>Moutinho, 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CF; Carvalho, N; Cunha, P.D. </a:t>
            </a:r>
            <a:r>
              <a:rPr lang="en-US" sz="1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Regatieri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C.V</a:t>
            </a:r>
            <a:endParaRPr lang="pt-BR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15639" y="2952105"/>
            <a:ext cx="4720001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15638" y="3324233"/>
            <a:ext cx="4720001" cy="356664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Retinopatia diabética (DR) afeta mais de 90 milhões de pessoas em todo mundo causando significativa perda de visão, com edema macular e proliferativa retinopatia como as principais causas de deficiência visual. O volume sanguíneo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coroidiano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anormal e fluxo comprometido pode resultar em disfunção dos fotorreceptores e morte. Imagens aprimoradas de profundidade na tomografia de coerência óptica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spectral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domain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(SD-OCT) permite melhor visualização da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coróide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avaliação da espessura. Estudos clínicos demonstraram que a espessura da coroideia pode ser relacionados à gravidade da RD, e a presença de EMD está associada a uma diminuição da espessura da coroideia. Atualmente, a injeção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intravítrea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anti-VEGF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é o tratamento mais comum para EMD. Embora tenha sido demonstrado que melhora a acuidade visual, existem vários estudos sugerindo que poderia estar associado a uma diminuição na espessura da retina central. No entanto, existem poucos estudos investigando o efeito dessas drogas na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coróide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em pacientes diabéticos tratados com </a:t>
            </a:r>
            <a:r>
              <a:rPr lang="pt-BR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anti-VEGF</a:t>
            </a:r>
            <a:r>
              <a: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1200" dirty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pt-BR" sz="1100" dirty="0">
                <a:latin typeface="Times New Roman" pitchFamily="18" charset="0"/>
                <a:cs typeface="Times New Roman" pitchFamily="18" charset="0"/>
              </a:rPr>
              <a:t>e -1,25DE com 20/20 em OE apresentando melhora da qualidade visual corrigida por óculos.</a:t>
            </a:r>
            <a:endParaRPr lang="pt-B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31446" y="9735183"/>
            <a:ext cx="4726334" cy="3344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89310" y="6890877"/>
            <a:ext cx="4752664" cy="3240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MÉTODOS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200694" y="7233683"/>
            <a:ext cx="4729671" cy="241516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Análise retrospectiva, com revisão de prontuários, foi realizada para identificação de pacientes submetidos a tratamento com injeções </a:t>
            </a:r>
            <a:r>
              <a:rPr lang="pt-BR" sz="1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intravítreas</a:t>
            </a:r>
            <a:r>
              <a:rPr lang="pt-B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pt-BR" sz="1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anti-VEGF</a:t>
            </a:r>
            <a:r>
              <a:rPr lang="pt-B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no regime pro </a:t>
            </a:r>
            <a:r>
              <a:rPr lang="pt-BR" sz="1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</a:t>
            </a:r>
            <a:r>
              <a:rPr lang="pt-B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nata, para tratamento de </a:t>
            </a:r>
            <a:r>
              <a:rPr lang="pt-B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edema macular diabético. </a:t>
            </a:r>
            <a:r>
              <a:rPr lang="pt-B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medidas da espessura de coroide </a:t>
            </a:r>
            <a:r>
              <a:rPr lang="pt-BR" sz="1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pré</a:t>
            </a:r>
            <a:r>
              <a:rPr lang="pt-B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tratamento foi comparada com as medidas após acompanhamento de 6 meses.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5144534" y="9740203"/>
            <a:ext cx="472031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CONCLUSÃO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5144535" y="10080897"/>
            <a:ext cx="4720313" cy="134226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Após um período de 6 meses, o uso de injeções </a:t>
            </a:r>
            <a:r>
              <a:rPr lang="pt-BR" sz="1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intravítreas</a:t>
            </a:r>
            <a:r>
              <a:rPr lang="pt-BR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pt-BR" sz="1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anti-VEGF</a:t>
            </a:r>
            <a:r>
              <a:rPr lang="pt-BR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foi associado com diminuição significante da espessura de coroide nos pacientes com EMD. O significado clínico de uma coroide afinada nos pacientes com EMD é desconhecido mas pode causar eventos adversos a longo prazo para função da coroide e retina, representando uma área para futura investigações.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173980" y="11449049"/>
            <a:ext cx="47405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REFERÊNCIAS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5112320" y="11802771"/>
            <a:ext cx="4740544" cy="180651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Yau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JW, Rogers SL, Kawasaki R,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Lamoureux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EL,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Kowalski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JW,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T, et al.</a:t>
            </a:r>
          </a:p>
          <a:p>
            <a:pPr algn="just"/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major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diabetic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retinopathy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Diabetes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2012;35(3):556-64.</a:t>
            </a:r>
          </a:p>
          <a:p>
            <a:pPr algn="just"/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Moss SE, Klein R, Klein BE. The 14-year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incidence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visual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a</a:t>
            </a:r>
          </a:p>
          <a:p>
            <a:pPr algn="just"/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diabetic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Ophthalmology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1998;105(6):998-1003.</a:t>
            </a:r>
          </a:p>
          <a:p>
            <a:pPr algn="just"/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Klein R, Klein BE, Moss SE,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Cruickshanks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KJ. The Wisconsin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Epidemiologic</a:t>
            </a:r>
            <a:endParaRPr lang="pt-BR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diabetic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retinopathy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XIV.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Ten-year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incidence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progression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endParaRPr lang="pt-BR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diabetic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retinopathy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Archives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ophthalmology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1994;112(9):1217-28.</a:t>
            </a:r>
          </a:p>
          <a:p>
            <a:pPr algn="just"/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Boyer DS, Hopkins JJ,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Sorof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J,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Ehrlich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JS.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Anti-vascular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endothelial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growth</a:t>
            </a:r>
            <a:endParaRPr lang="pt-BR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therapy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diabetic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macular edema.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Therapeutic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advances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</a:t>
            </a:r>
          </a:p>
          <a:p>
            <a:pPr algn="just"/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endocrinology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metabolism</a:t>
            </a:r>
            <a:r>
              <a: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2013;4(6):151-69.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215640" y="10080897"/>
            <a:ext cx="4726335" cy="338437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</a:t>
            </a:r>
          </a:p>
          <a:p>
            <a:pPr algn="just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Trinta e nove olhos de 39 pacientes ( 15 femininos, 24 masculinos) foram incluídos, com idade média de 62.43 ± 8.7 anos (variando de 44 –79 anos). Trinta e três olhos foram tratados com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ranibizumab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18 com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bevacizumab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O número médio de injeções de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anti-VEGF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foi 2.28 ± 1.27 (variando de 1–5). A medida média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tratamento da espessura de coroide nasal,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subfoveal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temporal foi 234.10 ± 8.63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246.89 ± 8.94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238.12± 8.20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respectivamente. Após acompanhamento de 6 meses as medidas médias da espessura de coroide foram 210.46 ± 8.00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215.66 ± 8.29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212,43 ± 8.14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 diferença entre as medidas médias 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pós tratamento foi estatisticamente significante (</a:t>
            </a:r>
            <a:r>
              <a:rPr lang="pt-BR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0.0327) em todos os pontos medidos.</a:t>
            </a: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5" descr="https://apis.mail.yahoo.com/ws/v3/mailboxes/@.id==VjJ-rH-62GoA4wMPsWYS0yMrVbgxO2_f8Oxq10tJD6f5dIG-2Ruxe5lZFch2rnK-VXz2TTpyq5YqMmuNko1CJ8bt3Q/messages/@.id==AF3mjkQAAGKNWcr8Rwu76INBPDE/content/parts/@.id==2/thumbnail?appId=YMailNorr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7" descr="https://apis.mail.yahoo.com/ws/v3/mailboxes/@.id==VjJ-rH-62GoA4wMPsWYS0yMrVbgxO2_f8Oxq10tJD6f5dIG-2Ruxe5lZFch2rnK-VXz2TTpyq5YqMmuNko1CJ8bt3Q/messages/@.id==AF3mjkQAAGKNWcr8Rwu76INBPDE/content/parts/@.id==2/thumbnail?appId=YMailNorri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9" descr="https://apis.mail.yahoo.com/ws/v3/mailboxes/@.id==VjJ-rH-62GoA4wMPsWYS0yMrVbgxO2_f8Oxq10tJD6f5dIG-2Ruxe5lZFch2rnK-VXz2TTpyq5YqMmuNko1CJ8bt3Q/messages/@.id==AF3mjkQAAGKNWcr8Rwu76INBPDE/content/parts/@.id==2/thumbnail?appId=YMailNorri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002" y="431824"/>
            <a:ext cx="1216566" cy="11092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6997955" y="3821715"/>
            <a:ext cx="557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OD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9223984" y="3804399"/>
            <a:ext cx="557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OE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0056"/>
            <a:ext cx="4452689" cy="1732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4" y="176927"/>
            <a:ext cx="245745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tângulo 15"/>
          <p:cNvSpPr/>
          <p:nvPr/>
        </p:nvSpPr>
        <p:spPr>
          <a:xfrm>
            <a:off x="0" y="-72231"/>
            <a:ext cx="10080625" cy="2059676"/>
          </a:xfrm>
          <a:prstGeom prst="rect">
            <a:avLst/>
          </a:prstGeom>
          <a:solidFill>
            <a:srgbClr val="1E001E"/>
          </a:solidFill>
          <a:ln>
            <a:solidFill>
              <a:srgbClr val="0000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t-BR" sz="1800" b="1" dirty="0">
              <a:solidFill>
                <a:srgbClr val="146280"/>
              </a:solidFill>
              <a:latin typeface="+mj-lt"/>
            </a:endParaRPr>
          </a:p>
        </p:txBody>
      </p:sp>
      <p:pic>
        <p:nvPicPr>
          <p:cNvPr id="1032" name="Picture 8" descr="C:\Users\Livia\Desktop\UPO-logo-180x12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810" y="7937"/>
            <a:ext cx="2508839" cy="175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304" y="-72231"/>
            <a:ext cx="4956321" cy="205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tângulo 37"/>
          <p:cNvSpPr/>
          <p:nvPr/>
        </p:nvSpPr>
        <p:spPr>
          <a:xfrm>
            <a:off x="5144535" y="3023494"/>
            <a:ext cx="4720314" cy="662535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DA2CC95A-F711-D54F-818E-21C4847AF6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328" y="3181010"/>
            <a:ext cx="4619012" cy="337149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2BAD811D-4CF6-7140-A3E7-BE8C2ED58A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128" y="6995483"/>
            <a:ext cx="4721071" cy="2437342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="" xmlns:a16="http://schemas.microsoft.com/office/drawing/2014/main" id="{1C66D2C7-7293-D249-8FAA-7230D8EEA37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520" y="-223"/>
            <a:ext cx="2568329" cy="1816277"/>
          </a:xfrm>
          <a:prstGeom prst="rect">
            <a:avLst/>
          </a:prstGeom>
        </p:spPr>
      </p:pic>
      <p:pic>
        <p:nvPicPr>
          <p:cNvPr id="29" name="Picture 5" descr="Imagem relacionada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572" y="-96691"/>
            <a:ext cx="3672408" cy="208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LO TEMPLATE E POSTER">
  <a:themeElements>
    <a:clrScheme name="Personalizada 6">
      <a:dk1>
        <a:sysClr val="windowText" lastClr="000000"/>
      </a:dk1>
      <a:lt1>
        <a:sysClr val="window" lastClr="FFFFFF"/>
      </a:lt1>
      <a:dk2>
        <a:srgbClr val="B2D4D8"/>
      </a:dk2>
      <a:lt2>
        <a:srgbClr val="DEDEDE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kumimoji="0" sz="1800" b="1" dirty="0" smtClean="0">
            <a:solidFill>
              <a:srgbClr val="146280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TEMPLATE E POSTER.potx</Template>
  <TotalTime>3285</TotalTime>
  <Words>636</Words>
  <Application>Microsoft Office PowerPoint</Application>
  <PresentationFormat>Personalizar</PresentationFormat>
  <Paragraphs>52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MODELO TEMPLATE E POSTER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ASSOCIAÇÃO ENTRE O POTENCIAL EVOCADO AUDITIVO DE LONGA LATÊNCIA E PARÂMETROS CARDIOVASCULARES</dc:title>
  <dc:creator>USER</dc:creator>
  <cp:lastModifiedBy>Thaiane</cp:lastModifiedBy>
  <cp:revision>177</cp:revision>
  <dcterms:created xsi:type="dcterms:W3CDTF">2014-03-25T00:22:32Z</dcterms:created>
  <dcterms:modified xsi:type="dcterms:W3CDTF">2019-01-18T23:11:11Z</dcterms:modified>
</cp:coreProperties>
</file>