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0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1278" y="261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10/01/2019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90236" y="8641080"/>
            <a:ext cx="27824278" cy="1152144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90241" y="20339777"/>
            <a:ext cx="27835079" cy="11041380"/>
          </a:xfrm>
        </p:spPr>
        <p:txBody>
          <a:bodyPr lIns="0" rIns="78164"/>
          <a:lstStyle>
            <a:lvl1pPr marL="0" marR="195415" indent="0" algn="r">
              <a:buNone/>
              <a:defRPr>
                <a:solidFill>
                  <a:schemeClr val="tx1"/>
                </a:solidFill>
              </a:defRPr>
            </a:lvl1pPr>
            <a:lvl2pPr marL="1954158" indent="0" algn="ctr">
              <a:buNone/>
            </a:lvl2pPr>
            <a:lvl3pPr marL="3908316" indent="0" algn="ctr">
              <a:buNone/>
            </a:lvl3pPr>
            <a:lvl4pPr marL="5862474" indent="0" algn="ctr">
              <a:buNone/>
            </a:lvl4pPr>
            <a:lvl5pPr marL="7816637" indent="0" algn="ctr">
              <a:buNone/>
            </a:lvl5pPr>
            <a:lvl6pPr marL="9770795" indent="0" algn="ctr">
              <a:buNone/>
            </a:lvl6pPr>
            <a:lvl7pPr marL="11724953" indent="0" algn="ctr">
              <a:buNone/>
            </a:lvl7pPr>
            <a:lvl8pPr marL="13679111" indent="0" algn="ctr">
              <a:buNone/>
            </a:lvl8pPr>
            <a:lvl9pPr marL="15633269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41" y="5760730"/>
            <a:ext cx="7290911" cy="32834107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5760730"/>
            <a:ext cx="21332666" cy="32834107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926" y="1730031"/>
            <a:ext cx="29158212" cy="719804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440" y="8295437"/>
            <a:ext cx="27543443" cy="858347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440" y="17039384"/>
            <a:ext cx="27543443" cy="9511186"/>
          </a:xfrm>
        </p:spPr>
        <p:txBody>
          <a:bodyPr lIns="195415" rIns="195415" anchor="t"/>
          <a:lstStyle>
            <a:lvl1pPr marL="0" indent="0">
              <a:buNone/>
              <a:defRPr sz="9400">
                <a:solidFill>
                  <a:schemeClr val="tx1"/>
                </a:solidFill>
              </a:defRPr>
            </a:lvl1pPr>
            <a:lvl2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7" y="12096535"/>
            <a:ext cx="14311789" cy="27939492"/>
          </a:xfrm>
        </p:spPr>
        <p:txBody>
          <a:bodyPr/>
          <a:lstStyle>
            <a:lvl1pPr>
              <a:defRPr sz="111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64" y="12096535"/>
            <a:ext cx="14311789" cy="27939492"/>
          </a:xfrm>
        </p:spPr>
        <p:txBody>
          <a:bodyPr/>
          <a:lstStyle>
            <a:lvl1pPr>
              <a:defRPr sz="111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11688062"/>
            <a:ext cx="14317416" cy="4153918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600" b="1"/>
            </a:lvl2pPr>
            <a:lvl3pPr>
              <a:buNone/>
              <a:defRPr sz="77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60809" y="11716479"/>
            <a:ext cx="14323040" cy="4125511"/>
          </a:xfrm>
        </p:spPr>
        <p:txBody>
          <a:bodyPr lIns="195415" tIns="0" rIns="195415" bIns="0" anchor="ctr"/>
          <a:lstStyle>
            <a:lvl1pPr marL="0" indent="0">
              <a:buNone/>
              <a:defRPr sz="10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600" b="1"/>
            </a:lvl2pPr>
            <a:lvl3pPr>
              <a:buNone/>
              <a:defRPr sz="77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20203" y="15841980"/>
            <a:ext cx="14317416" cy="24228036"/>
          </a:xfrm>
        </p:spPr>
        <p:txBody>
          <a:bodyPr tIns="0"/>
          <a:lstStyle>
            <a:lvl1pPr>
              <a:defRPr sz="94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09" y="15841980"/>
            <a:ext cx="14323040" cy="24228036"/>
          </a:xfrm>
        </p:spPr>
        <p:txBody>
          <a:bodyPr tIns="0"/>
          <a:lstStyle>
            <a:lvl1pPr>
              <a:defRPr sz="94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433679" cy="7200900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09" y="3240419"/>
            <a:ext cx="9721215" cy="7320916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30309" y="10561320"/>
            <a:ext cx="9721215" cy="28803600"/>
          </a:xfrm>
        </p:spPr>
        <p:txBody>
          <a:bodyPr lIns="78164" rIns="78164"/>
          <a:lstStyle>
            <a:lvl1pPr marL="0" indent="0" algn="l">
              <a:buNone/>
              <a:defRPr sz="6000"/>
            </a:lvl1pPr>
            <a:lvl2pPr indent="0" algn="l">
              <a:buNone/>
              <a:defRPr sz="5100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9083" y="10561320"/>
            <a:ext cx="18114764" cy="28803600"/>
          </a:xfrm>
        </p:spPr>
        <p:txBody>
          <a:bodyPr tIns="0"/>
          <a:lstStyle>
            <a:lvl1pPr>
              <a:defRPr sz="12000"/>
            </a:lvl1pPr>
            <a:lvl2pPr>
              <a:defRPr sz="11100"/>
            </a:lvl2pPr>
            <a:lvl3pPr>
              <a:defRPr sz="10300"/>
            </a:lvl3pPr>
            <a:lvl4pPr>
              <a:defRPr sz="8600"/>
            </a:lvl4pPr>
            <a:lvl5pPr>
              <a:defRPr sz="77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8642" y="6980885"/>
            <a:ext cx="18632329" cy="259232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833" tIns="195415" rIns="390833" bIns="195415" rtlCol="0" anchor="ctr"/>
          <a:lstStyle/>
          <a:p>
            <a:pPr algn="ctr" defTabSz="3908316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4655" y="33766546"/>
            <a:ext cx="550869" cy="97932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833" tIns="195415" rIns="390833" bIns="195415" rtlCol="0" anchor="ctr"/>
          <a:lstStyle/>
          <a:p>
            <a:pPr algn="ctr" defTabSz="390831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7415078"/>
            <a:ext cx="7841780" cy="9970512"/>
          </a:xfrm>
        </p:spPr>
        <p:txBody>
          <a:bodyPr vert="horz" lIns="195415" tIns="195415" rIns="195415" bIns="195415" anchor="b"/>
          <a:lstStyle>
            <a:lvl1pPr algn="l">
              <a:buNone/>
              <a:defRPr sz="86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75" y="17821345"/>
            <a:ext cx="7830979" cy="13729716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23578" y="40045015"/>
            <a:ext cx="2160270" cy="2300287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2784" y="7556957"/>
            <a:ext cx="16364045" cy="2477109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7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54" y="36644580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833" tIns="195415" rIns="390833" bIns="195415" anchor="t" compatLnSpc="1"/>
          <a:lstStyle/>
          <a:p>
            <a:pPr defTabSz="3908316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6946" y="39184910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833" tIns="195415" rIns="390833" bIns="195415" anchor="t" compatLnSpc="1"/>
          <a:lstStyle/>
          <a:p>
            <a:pPr defTabSz="390831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54" y="-45007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833" tIns="195415" rIns="390833" bIns="195415" anchor="t" compatLnSpc="1"/>
          <a:lstStyle/>
          <a:p>
            <a:pPr defTabSz="3908316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6946" y="-45002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833" tIns="195415" rIns="390833" bIns="195415" anchor="t" compatLnSpc="1"/>
          <a:lstStyle/>
          <a:p>
            <a:pPr defTabSz="390831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20203" y="12193524"/>
            <a:ext cx="29163645" cy="27651456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0208" y="40045015"/>
            <a:ext cx="7560945" cy="230028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8316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8316"/>
              <a:t>10/01/2019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51186" y="40045015"/>
            <a:ext cx="11881485" cy="230028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8316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83510" y="40045015"/>
            <a:ext cx="2700338" cy="230028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8316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8316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92" y="1275171"/>
            <a:ext cx="32533567" cy="409011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831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8316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496" indent="-117249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35820" indent="-10552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316" indent="-10552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5080812" indent="-89891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308" indent="-89891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7425803" indent="-89891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8207466" indent="-78166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961" indent="-781662" algn="l" rtl="0" eaLnBrk="1" latinLnBrk="0" hangingPunct="1">
        <a:spcBef>
          <a:spcPct val="20000"/>
        </a:spcBef>
        <a:buClr>
          <a:schemeClr val="tx2"/>
        </a:buClr>
        <a:buChar char="•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0552457" indent="-78166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4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8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2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6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70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4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91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0" y="1171434"/>
            <a:ext cx="31179695" cy="42033966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83" tIns="41339" rIns="82683" bIns="41339" rtlCol="0" anchor="ctr"/>
          <a:lstStyle/>
          <a:p>
            <a:pPr algn="ctr" defTabSz="3907572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69484" y="4243266"/>
            <a:ext cx="29248769" cy="22846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/>
        </p:spPr>
        <p:txBody>
          <a:bodyPr wrap="none" lIns="72226" tIns="37552" rIns="72226" bIns="37552" anchor="ctr"/>
          <a:lstStyle/>
          <a:p>
            <a:pPr algn="ctr"/>
            <a:r>
              <a:rPr lang="pt-BR" sz="6000" b="1" dirty="0" err="1" smtClean="0">
                <a:latin typeface="Arial" pitchFamily="34" charset="0"/>
                <a:cs typeface="Arial" pitchFamily="34" charset="0"/>
              </a:rPr>
              <a:t>Papilopatia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 diabética com resolução espontânea 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documentada 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pela tomografia de </a:t>
            </a:r>
          </a:p>
          <a:p>
            <a:pPr algn="ctr"/>
            <a:r>
              <a:rPr lang="pt-BR" sz="6000" b="1" dirty="0" smtClean="0">
                <a:latin typeface="Arial" pitchFamily="34" charset="0"/>
                <a:cs typeface="Arial" pitchFamily="34" charset="0"/>
              </a:rPr>
              <a:t>coerência 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óptica</a:t>
            </a:r>
            <a:endParaRPr lang="pt-B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28541" y="6743596"/>
            <a:ext cx="30623206" cy="266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683" tIns="41339" rIns="82683" bIns="4133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3907572"/>
            <a:r>
              <a:rPr lang="pt-BR" sz="3800" b="1" dirty="0" err="1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Senice</a:t>
            </a:r>
            <a:r>
              <a:rPr lang="pt-BR" sz="3800" b="1" dirty="0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 </a:t>
            </a:r>
            <a:r>
              <a:rPr lang="pt-BR" sz="3800" b="1" dirty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Alvarenga Rodrigues Silva¹, </a:t>
            </a:r>
            <a:r>
              <a:rPr lang="pt-BR" sz="3800" b="1" dirty="0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Frederico de Miranda </a:t>
            </a:r>
            <a:r>
              <a:rPr lang="pt-BR" sz="3800" b="1" dirty="0" err="1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Cordeiro¹</a:t>
            </a:r>
            <a:r>
              <a:rPr lang="pt-BR" sz="3800" b="1" dirty="0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, Daniel de Pinho </a:t>
            </a:r>
            <a:r>
              <a:rPr lang="pt-BR" sz="3800" b="1" dirty="0" err="1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Botelho¹</a:t>
            </a:r>
            <a:r>
              <a:rPr lang="pt-BR" sz="3800" b="1" dirty="0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, Anna Flávia Ribeiro </a:t>
            </a:r>
            <a:r>
              <a:rPr lang="pt-BR" sz="3800" b="1" dirty="0" err="1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Pereira¹</a:t>
            </a:r>
            <a:r>
              <a:rPr lang="pt-BR" sz="3800" b="1" dirty="0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, Carolina Serpa Braga ¹, Thais Nunes </a:t>
            </a:r>
            <a:r>
              <a:rPr lang="pt-BR" sz="3800" b="1" dirty="0" err="1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Andrade²</a:t>
            </a:r>
            <a:endParaRPr lang="pt-BR" sz="3800" b="1" dirty="0" smtClean="0">
              <a:solidFill>
                <a:prstClr val="white">
                  <a:lumMod val="10000"/>
                </a:prstClr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ctr" defTabSz="3907572"/>
            <a:endParaRPr lang="pt-BR" sz="2800" b="1" dirty="0">
              <a:solidFill>
                <a:prstClr val="white">
                  <a:lumMod val="10000"/>
                </a:prstClr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marL="514350" indent="-514350" algn="ctr" defTabSz="3907572">
              <a:buAutoNum type="arabicPeriod"/>
            </a:pPr>
            <a:r>
              <a:rPr lang="pt-BR" sz="3200" b="1" i="1" dirty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Especializando em Oftalmologia no Instituto de Olhos Ciências Médicas – Belo Horizonte/MG</a:t>
            </a:r>
          </a:p>
          <a:p>
            <a:pPr marL="514350" indent="-514350" algn="ctr" defTabSz="3907572">
              <a:buAutoNum type="arabicPeriod"/>
            </a:pPr>
            <a:r>
              <a:rPr lang="pt-BR" sz="3200" b="1" i="1" dirty="0" err="1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Fellowship</a:t>
            </a:r>
            <a:r>
              <a:rPr lang="pt-BR" sz="3200" b="1" i="1" dirty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 em </a:t>
            </a:r>
            <a:r>
              <a:rPr lang="pt-BR" sz="3200" b="1" i="1" dirty="0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Estrabismo na Santa Casa de Belo Horizonte </a:t>
            </a:r>
            <a:r>
              <a:rPr lang="pt-BR" sz="3200" b="1" i="1" dirty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– Belo </a:t>
            </a:r>
            <a:r>
              <a:rPr lang="pt-BR" sz="3200" b="1" i="1" dirty="0" smtClean="0">
                <a:solidFill>
                  <a:prstClr val="white">
                    <a:lumMod val="10000"/>
                  </a:prstClr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Horizonte/MG</a:t>
            </a:r>
            <a:endParaRPr lang="pt-BR" sz="3200" b="1" i="1" dirty="0">
              <a:solidFill>
                <a:prstClr val="white">
                  <a:lumMod val="10000"/>
                </a:prstClr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85" y="-123827"/>
            <a:ext cx="304801" cy="261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509" tIns="37753" rIns="75509" bIns="37753" numCol="1" anchor="t" anchorCtr="0" compatLnSpc="1">
            <a:prstTxWarp prst="textNoShape">
              <a:avLst/>
            </a:prstTxWarp>
          </a:bodyPr>
          <a:lstStyle/>
          <a:p>
            <a:pPr defTabSz="3907572"/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84" y="6804"/>
            <a:ext cx="304801" cy="261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509" tIns="37753" rIns="75509" bIns="37753" numCol="1" anchor="t" anchorCtr="0" compatLnSpc="1">
            <a:prstTxWarp prst="textNoShape">
              <a:avLst/>
            </a:prstTxWarp>
          </a:bodyPr>
          <a:lstStyle/>
          <a:p>
            <a:pPr defTabSz="3907572"/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86" y="137427"/>
            <a:ext cx="304801" cy="261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509" tIns="37753" rIns="75509" bIns="37753" numCol="1" anchor="t" anchorCtr="0" compatLnSpc="1">
            <a:prstTxWarp prst="textNoShape">
              <a:avLst/>
            </a:prstTxWarp>
          </a:bodyPr>
          <a:lstStyle/>
          <a:p>
            <a:pPr defTabSz="3907572"/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CaixaDeTexto 5"/>
          <p:cNvSpPr txBox="1">
            <a:spLocks noChangeArrowheads="1"/>
          </p:cNvSpPr>
          <p:nvPr/>
        </p:nvSpPr>
        <p:spPr bwMode="auto">
          <a:xfrm>
            <a:off x="842855" y="10029744"/>
            <a:ext cx="29748997" cy="326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385" tIns="36684" rIns="73385" bIns="36684">
            <a:spAutoFit/>
          </a:bodyPr>
          <a:lstStyle/>
          <a:p>
            <a:pPr algn="just" defTabSz="360173">
              <a:buClr>
                <a:srgbClr val="000000"/>
              </a:buClr>
              <a:buSzPct val="100000"/>
              <a:defRPr/>
            </a:pPr>
            <a:r>
              <a:rPr lang="pt-BR" sz="4800" b="1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INTRODUÇÃO</a:t>
            </a:r>
            <a:r>
              <a:rPr lang="pt-BR" sz="4000" b="1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: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papilopatia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diabética (PD) caracteriza-se por edema de disco óptico (DO), que ocorre em pacientes diabéticos do tipo I ou II, uni ou bilateral, transitório, com nenhum ou mínimo déficit visual. A fisiopatologia não está completamente elucidada, porém acredita-se que há um comprometimento da vascularização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peripapilar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associada ou não à retinopatia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ao mau controle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metabólico¹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 O diagnóstico é realizado com a exclusão clínica de outras causas de edema de DO, por meio de exame oftalmológico e exames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complementares²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O objetivo deste trabalho é relatar um caso de PD com boa evolução através do controle clínico do </a:t>
            </a:r>
            <a:r>
              <a:rPr lang="pt-BR" sz="4400" i="1" dirty="0" smtClean="0">
                <a:latin typeface="Arial" pitchFamily="34" charset="0"/>
                <a:cs typeface="Arial" pitchFamily="34" charset="0"/>
              </a:rPr>
              <a:t>diabetes </a:t>
            </a:r>
            <a:r>
              <a:rPr lang="pt-BR" sz="4400" i="1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4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(DM) documentada pela tomografia de coerência óptica (OCT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4000" dirty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6000" dirty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r>
              <a:rPr lang="pt-BR" sz="4800" b="1" dirty="0" smtClean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MÉTODOS</a:t>
            </a: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: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Realizado exame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fundoscópico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e OCT (CIRRUS 4000 Carl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Zeiss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Inc.) para diagnóstico e acompanhamento de paciente com edema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de  DO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bilateral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6000" dirty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r>
              <a:rPr lang="pt-BR" sz="4400" b="1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RELATO DE CASO</a:t>
            </a:r>
            <a:r>
              <a:rPr lang="pt-BR" sz="4000" b="1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: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Feminino, 55 anos, em uso de anti-hipertensivos e insulina,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queixava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de baixa acuidade visual (AV) e fotofobia há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mês. Nega antecedentes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oftalmológicos.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presentou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AV corrigida (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Snellen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) de 20/30 no olho direito (OD) e 20/20 no olho esquerdo (OE) e sem alterações à biomicroscopia 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tonometria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Fundoscopia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revelou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discos ópticos edemaciados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hiperemiados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e com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telangiectasias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além de drusas finas no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polo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posterior.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teste de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Ishihara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detectou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distúrbio da visão de cores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inespecífico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bilateral. Avaliada pelo serviço neurológico de urgência para propedêutica de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papiledema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a tomografia computadorizada de crânio, 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raquimanometria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e os exames laboratoriais não tiveram alterações. A OCT de DO demonstrou espessura da camada de fibras nervosas total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371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µm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no OD 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161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µm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no OE e, após 3 meses de rigoroso controle glicêmico, nova OCT mostrou espessura da camada de fibras nervosas total de 112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µm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no OD e 101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µm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OE.</a:t>
            </a: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60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60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200" dirty="0" smtClean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6000" dirty="0">
              <a:solidFill>
                <a:srgbClr val="002060"/>
              </a:solidFill>
              <a:latin typeface="Arial" pitchFamily="34" charset="0"/>
              <a:ea typeface="Ebrima" panose="02000000000000000000" pitchFamily="2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r>
              <a:rPr lang="pt-BR" sz="4800" b="1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CONCLUSÃO</a:t>
            </a:r>
            <a:r>
              <a:rPr lang="pt-BR" sz="4000" b="1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: </a:t>
            </a:r>
            <a:r>
              <a:rPr lang="pt-BR" sz="4000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Na tentativa de seguir critérios diagnósticos para a PD, os pacientes devem apresentar diagnóstico confirmado de DM, edema de DO uni ou bilateral, pressão intracraniana normal, ausência de sinais inflamatórios,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infiltrativos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ou infecciosos do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DO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e mínima ou nenhuma disfunção do nervo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óptico³</a:t>
            </a:r>
            <a:r>
              <a:rPr lang="pt-BR" sz="4400" baseline="30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⁴.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Atualmente não há um consenso sobre qual terapia deve ser instituída para o tratamento da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PD⁴.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Alguns estudos demonstraram resultados positivos com injeção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intravítrea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triancinolona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bevacizumabe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ou injeção periocular de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betametasona¹</a:t>
            </a:r>
            <a:r>
              <a:rPr lang="pt-BR" sz="440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Neste relato,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após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conduta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expectante e controle glic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êmico rigoroso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houve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melhora do edema confirmada pela OCT. 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6000" dirty="0" smtClean="0"/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40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40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40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40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75" y="952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9586401" y="24308575"/>
            <a:ext cx="113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6631" y="24308575"/>
            <a:ext cx="113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97" y="950806"/>
            <a:ext cx="6942582" cy="2907020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D3412239-987B-4704-A173-3EAA96AD8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987" y="41676778"/>
            <a:ext cx="30623206" cy="8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683" tIns="41339" rIns="82683" bIns="4133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3907572">
              <a:lnSpc>
                <a:spcPct val="150000"/>
              </a:lnSpc>
            </a:pPr>
            <a:r>
              <a:rPr lang="pt-BR" sz="3200" b="1" i="1" dirty="0">
                <a:solidFill>
                  <a:prstClr val="white">
                    <a:lumMod val="10000"/>
                  </a:prstClr>
                </a:solidFill>
                <a:ea typeface="Ebrima" panose="02000000000000000000" pitchFamily="2" charset="0"/>
                <a:cs typeface="Ebrima" panose="02000000000000000000" pitchFamily="2" charset="0"/>
              </a:rPr>
              <a:t>Os autores declaram não haver conflitos de interesse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A37A1BB4-A361-405E-9582-C21EAB5E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4995" y="42315296"/>
            <a:ext cx="30623206" cy="57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683" tIns="41339" rIns="82683" bIns="4133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3907572"/>
            <a:r>
              <a:rPr lang="pt-BR" sz="3200" b="1" i="1" dirty="0" smtClean="0">
                <a:solidFill>
                  <a:prstClr val="white">
                    <a:lumMod val="10000"/>
                  </a:prstClr>
                </a:solidFill>
                <a:ea typeface="Ebrima" panose="02000000000000000000" pitchFamily="2" charset="0"/>
                <a:cs typeface="Ebrima" panose="02000000000000000000" pitchFamily="2" charset="0"/>
              </a:rPr>
              <a:t>senicesilva@hotmail.com</a:t>
            </a:r>
            <a:endParaRPr lang="pt-BR" sz="3200" b="1" i="1" dirty="0">
              <a:solidFill>
                <a:prstClr val="white">
                  <a:lumMod val="10000"/>
                </a:prst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CaixaDeTexto 5">
            <a:extLst>
              <a:ext uri="{FF2B5EF4-FFF2-40B4-BE49-F238E27FC236}">
                <a16:creationId xmlns="" xmlns:a16="http://schemas.microsoft.com/office/drawing/2014/main" id="{5B7937E7-AC87-4CFA-9578-6EA20B04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5" y="39533638"/>
            <a:ext cx="26503498" cy="45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385" tIns="36684" rIns="73385" bIns="36684">
            <a:spAutoFit/>
          </a:bodyPr>
          <a:lstStyle/>
          <a:p>
            <a:pPr algn="just" defTabSz="360173">
              <a:buClr>
                <a:srgbClr val="000000"/>
              </a:buClr>
              <a:buSzPct val="100000"/>
              <a:defRPr/>
            </a:pPr>
            <a:r>
              <a:rPr lang="pt-BR" sz="3600" b="1" dirty="0">
                <a:solidFill>
                  <a:srgbClr val="002060"/>
                </a:solidFill>
                <a:latin typeface="Arial" pitchFamily="34" charset="0"/>
                <a:ea typeface="Ebrima" panose="02000000000000000000" pitchFamily="2" charset="0"/>
                <a:cs typeface="Arial" pitchFamily="34" charset="0"/>
              </a:rPr>
              <a:t>REFERÊNCIAS BIBLIOGRÁFICAS</a:t>
            </a:r>
          </a:p>
          <a:p>
            <a:pPr marL="457200" lvl="0" indent="-457200" fontAlgn="base">
              <a:buAutoNum type="arabi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Damasceno EF, Damasceno NAP;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Horowitz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AS, Filho OMBA.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Papilopatia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diabética 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triamcinolona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intravítrea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Bras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Oftalmol. 2008;67(4):193-5</a:t>
            </a:r>
          </a:p>
          <a:p>
            <a:pPr marL="457200" lvl="0" indent="-457200" fontAlgn="base">
              <a:buAutoNum type="arabicPeriod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Tamhankar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M, Volpe NJ.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Diabetic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papillopathy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UpToDate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2018. Disponível em: https://www.uptodate.com/contents/diabetic-papillopathy</a:t>
            </a:r>
          </a:p>
          <a:p>
            <a:pPr marL="457200" lvl="0" indent="-457200" fontAlgn="base">
              <a:buAutoNum type="arabicPeriod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Giuliari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GP,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Sadaka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A, Chang PY, Cortez RT.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Diabetic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Papillopathy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Options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Diabetes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Reviews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2011:7:171-5</a:t>
            </a:r>
          </a:p>
          <a:p>
            <a:pPr marL="457200" lvl="0" indent="-457200" fontAlgn="base">
              <a:buAutoNum type="arabicPeriod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Bowling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B.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Kanki’s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Clinical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Ophthalmology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Australia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Saunders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 2016</a:t>
            </a:r>
            <a:r>
              <a:rPr lang="pt-BR" sz="2800" dirty="0" smtClean="0"/>
              <a:t>.</a:t>
            </a: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defTabSz="360173">
              <a:buClr>
                <a:srgbClr val="000000"/>
              </a:buClr>
              <a:buSzPct val="100000"/>
              <a:defRPr/>
            </a:pPr>
            <a:endParaRPr lang="pt-BR" sz="3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C33F87-D3DD-435B-8C9B-B5E323E41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22845759" y="948417"/>
            <a:ext cx="7572428" cy="3294849"/>
          </a:xfrm>
          <a:prstGeom prst="rect">
            <a:avLst/>
          </a:prstGeom>
        </p:spPr>
      </p:pic>
      <p:sp>
        <p:nvSpPr>
          <p:cNvPr id="37" name="Retângulo 36"/>
          <p:cNvSpPr/>
          <p:nvPr/>
        </p:nvSpPr>
        <p:spPr>
          <a:xfrm>
            <a:off x="985730" y="32332517"/>
            <a:ext cx="3043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Retinografias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à esquerda demonstram edema de discos ópticos e aumento da espessura da camada de fibras nervosas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retinianas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(CFNR). À direita observa-se melhora  do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borramento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associada a redução da espessura da CFNR.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5083"/>
          <a:stretch>
            <a:fillRect/>
          </a:stretch>
        </p:blipFill>
        <p:spPr bwMode="auto">
          <a:xfrm>
            <a:off x="16273463" y="25348107"/>
            <a:ext cx="14851459" cy="639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oftalmo01\Desktop\660801_20180620_170725_OCTReport_N_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227" y="25312624"/>
            <a:ext cx="15480000" cy="6577148"/>
          </a:xfrm>
          <a:prstGeom prst="rect">
            <a:avLst/>
          </a:prstGeom>
          <a:noFill/>
        </p:spPr>
      </p:pic>
      <p:sp>
        <p:nvSpPr>
          <p:cNvPr id="42" name="CaixaDeTexto 41"/>
          <p:cNvSpPr txBox="1"/>
          <p:nvPr/>
        </p:nvSpPr>
        <p:spPr>
          <a:xfrm>
            <a:off x="3557499" y="25323970"/>
            <a:ext cx="1857388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OD</a:t>
            </a:r>
            <a:endParaRPr lang="pt-BR" sz="40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9130983" y="25395408"/>
            <a:ext cx="1857388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OD</a:t>
            </a:r>
            <a:endParaRPr lang="pt-BR" sz="40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4701827" y="25395408"/>
            <a:ext cx="1357322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OE</a:t>
            </a:r>
            <a:endParaRPr lang="pt-BR" sz="40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9918121" y="25323970"/>
            <a:ext cx="1071570" cy="70788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OE</a:t>
            </a:r>
            <a:endParaRPr lang="pt-BR" sz="4000" b="1" dirty="0"/>
          </a:p>
        </p:txBody>
      </p:sp>
    </p:spTree>
    <p:extLst>
      <p:ext uri="{BB962C8B-B14F-4D97-AF65-F5344CB8AC3E}">
        <p14:creationId xmlns=""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635</Words>
  <Application>Microsoft Office PowerPoint</Application>
  <PresentationFormat>Personalizar</PresentationFormat>
  <Paragraphs>50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Fluxo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45</cp:revision>
  <dcterms:created xsi:type="dcterms:W3CDTF">2018-11-04T19:01:47Z</dcterms:created>
  <dcterms:modified xsi:type="dcterms:W3CDTF">2019-01-10T22:01:41Z</dcterms:modified>
</cp:coreProperties>
</file>