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2" autoAdjust="0"/>
  </p:normalViewPr>
  <p:slideViewPr>
    <p:cSldViewPr snapToGrid="0">
      <p:cViewPr>
        <p:scale>
          <a:sx n="20" d="100"/>
          <a:sy n="20" d="100"/>
        </p:scale>
        <p:origin x="-1320" y="218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7246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1047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106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321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898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275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42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199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19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948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96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EB706-3E9A-4D6B-8CF7-4DB76DE48DEB}" type="datetimeFigureOut">
              <a:rPr lang="pt-BR" smtClean="0"/>
              <a:t>10/01/2019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E8AA9-E63B-44D5-951A-CB8689EE3BC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2425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7900" y="1056899"/>
            <a:ext cx="8035153" cy="2909665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3429971" y="5003256"/>
            <a:ext cx="25531009" cy="119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Coroideremia</a:t>
            </a: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: </a:t>
            </a: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Relato de Caso</a:t>
            </a:r>
            <a:endParaRPr lang="pt-BR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6" name="object 10"/>
          <p:cNvSpPr/>
          <p:nvPr/>
        </p:nvSpPr>
        <p:spPr>
          <a:xfrm>
            <a:off x="4184017" y="7374710"/>
            <a:ext cx="24306760" cy="283066"/>
          </a:xfrm>
          <a:custGeom>
            <a:avLst/>
            <a:gdLst/>
            <a:ahLst/>
            <a:cxnLst/>
            <a:rect l="l" t="t" r="r" b="b"/>
            <a:pathLst>
              <a:path w="8860155">
                <a:moveTo>
                  <a:pt x="0" y="0"/>
                </a:moveTo>
                <a:lnTo>
                  <a:pt x="8859748" y="0"/>
                </a:lnTo>
              </a:path>
            </a:pathLst>
          </a:custGeom>
          <a:ln w="12700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CaixaDeTexto 6"/>
          <p:cNvSpPr txBox="1"/>
          <p:nvPr/>
        </p:nvSpPr>
        <p:spPr>
          <a:xfrm>
            <a:off x="3571893" y="8012158"/>
            <a:ext cx="25531009" cy="444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Motta, </a:t>
            </a:r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G. S. 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.; </a:t>
            </a:r>
            <a:r>
              <a:rPr lang="es-ES" sz="40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Rautha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</a:t>
            </a:r>
            <a:r>
              <a:rPr lang="es-ES" sz="40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Y. V. B. L 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; </a:t>
            </a:r>
            <a:r>
              <a:rPr lang="es-ES" sz="40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Tomishige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K. S.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3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.; Almeida,  M. O. S.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4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;</a:t>
            </a:r>
            <a:r>
              <a:rPr lang="es-ES" sz="40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Cotrim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, </a:t>
            </a:r>
            <a:r>
              <a:rPr lang="es-ES" sz="40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F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. </a:t>
            </a:r>
            <a:r>
              <a:rPr lang="es-ES" sz="40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P</a:t>
            </a:r>
            <a:r>
              <a:rPr lang="es-ES" sz="40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.</a:t>
            </a:r>
            <a:r>
              <a:rPr lang="en-US" altLang="en-US" sz="4000" b="1" baseline="30000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000" b="1" baseline="30000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  <a:endParaRPr lang="en-US" altLang="en-US" sz="4000" b="1" baseline="30000" dirty="0" smtClean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n-US" sz="4000" b="1" baseline="30000" dirty="0">
              <a:solidFill>
                <a:schemeClr val="accent5">
                  <a:lumMod val="50000"/>
                </a:schemeClr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1-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Residente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do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Departamento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Oftalmologia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da Santa Casa de </a:t>
            </a:r>
            <a:r>
              <a:rPr lang="en-US" sz="3600" b="1" dirty="0" err="1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Misericórdia</a:t>
            </a:r>
            <a:r>
              <a:rPr lang="en-US" sz="3600" b="1" dirty="0" smtClean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de São Paulo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– SP</a:t>
            </a:r>
          </a:p>
          <a:p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2- Residente do Departamento 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de </a:t>
            </a:r>
            <a:r>
              <a:rPr lang="es-ES" sz="3600" b="1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Oftalmologia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da Santa casa de </a:t>
            </a:r>
            <a:r>
              <a:rPr lang="es-ES" sz="3600" b="1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Misericórdia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de São Paulo - SP</a:t>
            </a:r>
          </a:p>
          <a:p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3- 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Residente do Departamento de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Oftalmologia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da Santa casa de </a:t>
            </a:r>
            <a:r>
              <a:rPr lang="es-ES" sz="3600" b="1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Misericórdia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de São Paulo - SP</a:t>
            </a:r>
          </a:p>
          <a:p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4-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Fellow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do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setor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de Retina do Departamento de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Oftalmologia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da Santa casa de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Misericórdia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de São Paulo – SP</a:t>
            </a:r>
          </a:p>
          <a:p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5- </a:t>
            </a:r>
            <a:r>
              <a:rPr lang="es-ES" sz="3600" b="1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Fellow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do </a:t>
            </a:r>
            <a:r>
              <a:rPr lang="es-ES" sz="3600" b="1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setor</a:t>
            </a:r>
            <a:r>
              <a:rPr lang="es-ES" sz="36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de 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Retina do Departamento de </a:t>
            </a:r>
            <a:r>
              <a:rPr lang="es-ES" sz="3600" b="1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Oftalmologia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da Santa casa de </a:t>
            </a:r>
            <a:r>
              <a:rPr lang="es-ES" sz="3600" b="1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Misericórdia</a:t>
            </a:r>
            <a:r>
              <a:rPr lang="es-ES" sz="3600" b="1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 de São Paulo – SP</a:t>
            </a:r>
          </a:p>
          <a:p>
            <a:endParaRPr lang="pt-BR" sz="36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3006797" y="12789620"/>
            <a:ext cx="994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INTRODUÇÃO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2082716" y="14059436"/>
            <a:ext cx="12876828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 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A </a:t>
            </a:r>
            <a:r>
              <a:rPr lang="pt-BR" sz="4000" dirty="0" err="1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Coroideremia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é uma doença recessiva ligada ao 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X decorrente de mutação genética, 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acometendo cerca de 1 a cada 50.000 homens. Os sintomas iniciam-se nas primeiras décadas de vida com </a:t>
            </a:r>
            <a:r>
              <a:rPr lang="pt-BR" sz="40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nictalopia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, evoluindo lentamente com </a:t>
            </a:r>
            <a:r>
              <a:rPr lang="pt-BR" sz="40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escotomas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e perda concêntrica do campo visual, podendo apresentar cegueira total nos estágios finais. Ao exame oftalmológico, o paciente apresenta degeneração progressiva da retina, do epitélio pigmentar da retina (EPR) e da coroide, resultando em uma característica cor pálida do fundo, originando-se da translucidez da esclera branca.</a:t>
            </a:r>
          </a:p>
          <a:p>
            <a:pPr algn="just"/>
            <a:endParaRPr lang="pt-BR" sz="4400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3429971" y="21661517"/>
            <a:ext cx="994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RELATO DE CASO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17129928" y="19430137"/>
            <a:ext cx="12876828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É importante o diagnóstico diferencial com outras distrofias do segmento posterior, como </a:t>
            </a:r>
            <a:r>
              <a:rPr lang="pt-BR" sz="40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retinose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pigmentar. O diagnóstico de certeza apenas será obtido com teste genético, ainda de difícil acesso a população. É de fundamental importância o exame oftalmológico dos familiares devido ao caráter genético da doença. A reabilitação visual e tentativa de adaptação de recursos ópticos deve sempre ser tentada, além de orientação da mobilidade em estágios mais avançados da doença.</a:t>
            </a:r>
          </a:p>
          <a:p>
            <a:pPr algn="just"/>
            <a:endParaRPr lang="pt-BR" sz="4400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18501527" y="17860476"/>
            <a:ext cx="994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DISCUSSÃO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082716" y="23088407"/>
            <a:ext cx="12876828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 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Paciente do sexo masculino, 55 anos, pardo, natural e procedente de 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Vitória/Espírito Santo. Queixa 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de baixa acuidade visual progressiva de longa data desde a adolescência, apresentando piora no período noturno. Relata irmãos com diagnóstico de </a:t>
            </a:r>
            <a:r>
              <a:rPr lang="pt-BR" sz="40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retinose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pigmentar. 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Ao 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exame oftalmológico, apresentava acuidade visual com correção de 20/400 em ambos os olhos, sem atingir Jaeger 6; reflexos e pressão </a:t>
            </a:r>
            <a:r>
              <a:rPr lang="pt-BR" sz="40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intra-ocular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dentro da normalidade. À </a:t>
            </a:r>
            <a:r>
              <a:rPr lang="pt-BR" sz="40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fundoscopia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apresentava nervo óptico inclinado com discreta palidez, de bordos nítidos e 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regulares, 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mácula com brilho reduzido, vasos com estreitamento difuso e atrofia importante do 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EPR (Figura 1 e 2). Submetido a OCT 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evidenciando desorganização das camadas externas da retina, EPR e coroide, assim como redução da espessura das mesmas (Figura 3 e 4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). </a:t>
            </a:r>
          </a:p>
        </p:txBody>
      </p:sp>
      <p:sp>
        <p:nvSpPr>
          <p:cNvPr id="20" name="CaixaDeTexto 19"/>
          <p:cNvSpPr txBox="1"/>
          <p:nvPr/>
        </p:nvSpPr>
        <p:spPr>
          <a:xfrm>
            <a:off x="18597780" y="25856316"/>
            <a:ext cx="9941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  <a:cs typeface="Calibri" panose="020F0502020204030204" pitchFamily="34" charset="0"/>
              </a:rPr>
              <a:t>CONCLUSÃO</a:t>
            </a:r>
            <a:endParaRPr lang="pt-BR" sz="5400" b="1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  <a:cs typeface="Calibri" panose="020F0502020204030204" pitchFamily="34" charset="0"/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7033675" y="27584105"/>
            <a:ext cx="1287682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Mesmo que rara na pratica oftalmológica, é importante ressaltar a importância do reconhecimento do quadro clínico dessa patologia, já que estudos estão sendo desenvolvidos visando a terapia de substituição gênica no futuro</a:t>
            </a:r>
            <a:r>
              <a:rPr lang="pt-BR" sz="44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.</a:t>
            </a:r>
          </a:p>
          <a:p>
            <a:pPr algn="just"/>
            <a:endParaRPr lang="pt-BR" sz="4400" dirty="0"/>
          </a:p>
        </p:txBody>
      </p:sp>
      <p:sp>
        <p:nvSpPr>
          <p:cNvPr id="22" name="CaixaDeTexto 21"/>
          <p:cNvSpPr txBox="1"/>
          <p:nvPr/>
        </p:nvSpPr>
        <p:spPr>
          <a:xfrm>
            <a:off x="17081802" y="14059436"/>
            <a:ext cx="128768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Paciente apresentou exame de </a:t>
            </a:r>
            <a:r>
              <a:rPr lang="pt-BR" sz="40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campimetria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antigo com perda concêntrica de campo visual. Avaliado pelo setor de retina, foi aventada hipótese diagnóstica de </a:t>
            </a:r>
            <a:r>
              <a:rPr lang="pt-BR" sz="4000" dirty="0" err="1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Coroideremia</a:t>
            </a:r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 e realizada convocação dos familiares para exame oftalmológico. 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1098607" y="39643346"/>
            <a:ext cx="24915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Figura 1 e 2: aspecto atrófico EPR </a:t>
            </a:r>
            <a:endParaRPr lang="pt-BR" sz="4000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07" y="34418515"/>
            <a:ext cx="7651545" cy="4590927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3539" y="34418514"/>
            <a:ext cx="7041936" cy="4590927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44943" y="31492867"/>
            <a:ext cx="15471641" cy="8150479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16644943" y="40438553"/>
            <a:ext cx="126090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Figura 3: exame </a:t>
            </a:r>
            <a:r>
              <a:rPr lang="pt-BR" sz="4000" dirty="0" smtClean="0">
                <a:solidFill>
                  <a:schemeClr val="accent5">
                    <a:lumMod val="50000"/>
                  </a:schemeClr>
                </a:solidFill>
                <a:latin typeface="Muli" panose="00000500000000000000" pitchFamily="2" charset="0"/>
              </a:rPr>
              <a:t>OCT evidenciando atrofia das camadas externas da retina e coroide</a:t>
            </a:r>
            <a:endParaRPr lang="pt-BR" sz="4000" dirty="0">
              <a:solidFill>
                <a:schemeClr val="accent5">
                  <a:lumMod val="50000"/>
                </a:schemeClr>
              </a:solidFill>
              <a:latin typeface="Muli" panose="00000500000000000000" pitchFamily="2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129928" y="30897095"/>
            <a:ext cx="13815293" cy="1191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087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311</Words>
  <Application>Microsoft Office PowerPoint</Application>
  <PresentationFormat>Personalizar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PC</dc:creator>
  <cp:lastModifiedBy>guilherme</cp:lastModifiedBy>
  <cp:revision>18</cp:revision>
  <dcterms:created xsi:type="dcterms:W3CDTF">2019-01-09T21:00:39Z</dcterms:created>
  <dcterms:modified xsi:type="dcterms:W3CDTF">2019-01-11T01:04:18Z</dcterms:modified>
</cp:coreProperties>
</file>