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32404050" cy="43205400"/>
  <p:notesSz cx="6858000" cy="9144000"/>
  <p:embeddedFontLst>
    <p:embeddedFont>
      <p:font typeface="Merriweather" charset="0"/>
      <p:regular r:id="rId4"/>
      <p:bold r:id="rId5"/>
      <p:italic r:id="rId6"/>
      <p:boldItalic r:id="rId7"/>
    </p:embeddedFont>
    <p:embeddedFont>
      <p:font typeface="Roboto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3606">
          <p15:clr>
            <a:srgbClr val="A4A3A4"/>
          </p15:clr>
        </p15:guide>
        <p15:guide id="2" pos="1020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ao pedro" initials="" lastIdx="1" clrIdx="0"/>
  <p:cmAuthor id="1" name="Deborah Silva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7" d="100"/>
          <a:sy n="17" d="100"/>
        </p:scale>
        <p:origin x="-1476" y="60"/>
      </p:cViewPr>
      <p:guideLst>
        <p:guide orient="horz" pos="13607"/>
        <p:guide pos="102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1-10T05:53:45.409" idx="1">
    <p:pos x="1008" y="10526"/>
    <p:text>nos resultados eu add nausea e vomito, alem de escrever o nome do oct.. acho que o espaço não deu, pq ta pegando um pouco do espaço colorido... como editar isso?</p:text>
  </p:cm>
  <p:cm authorId="1" dt="2019-01-09T02:31:01.914" idx="1">
    <p:pos x="1545" y="4260"/>
    <p:text>Cada um completar os nomes.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86669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1db288f1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1db288f1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104641" y="6254338"/>
            <a:ext cx="30195537" cy="17241700"/>
          </a:xfrm>
          <a:prstGeom prst="rect">
            <a:avLst/>
          </a:prstGeom>
        </p:spPr>
        <p:txBody>
          <a:bodyPr spcFirstLastPara="1" wrap="square" lIns="471972" tIns="471972" rIns="471972" bIns="471972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104612" y="23806299"/>
            <a:ext cx="30195537" cy="6657734"/>
          </a:xfrm>
          <a:prstGeom prst="rect">
            <a:avLst/>
          </a:prstGeom>
        </p:spPr>
        <p:txBody>
          <a:bodyPr spcFirstLastPara="1" wrap="square" lIns="471972" tIns="471972" rIns="471972" bIns="471972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30024932" y="39170442"/>
            <a:ext cx="1944586" cy="3306064"/>
          </a:xfrm>
          <a:prstGeom prst="rect">
            <a:avLst/>
          </a:prstGeom>
        </p:spPr>
        <p:txBody>
          <a:bodyPr spcFirstLastPara="1" wrap="square" lIns="471972" tIns="471972" rIns="471972" bIns="471972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104612" y="9291313"/>
            <a:ext cx="30195537" cy="16493118"/>
          </a:xfrm>
          <a:prstGeom prst="rect">
            <a:avLst/>
          </a:prstGeom>
        </p:spPr>
        <p:txBody>
          <a:bodyPr spcFirstLastPara="1" wrap="square" lIns="471972" tIns="471972" rIns="471972" bIns="471972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104612" y="26478300"/>
            <a:ext cx="30195537" cy="10926604"/>
          </a:xfrm>
          <a:prstGeom prst="rect">
            <a:avLst/>
          </a:prstGeom>
        </p:spPr>
        <p:txBody>
          <a:bodyPr spcFirstLastPara="1" wrap="square" lIns="471972" tIns="471972" rIns="471972" bIns="471972" anchor="t" anchorCtr="0"/>
          <a:lstStyle>
            <a:lvl1pPr marL="457246" lvl="0" indent="-819232" algn="ctr">
              <a:spcBef>
                <a:spcPts val="0"/>
              </a:spcBef>
              <a:spcAft>
                <a:spcPts val="0"/>
              </a:spcAft>
              <a:buSzPts val="9300"/>
              <a:buChar char="●"/>
              <a:defRPr/>
            </a:lvl1pPr>
            <a:lvl2pPr marL="914491" lvl="1" indent="-685869" algn="ctr">
              <a:spcBef>
                <a:spcPts val="8301"/>
              </a:spcBef>
              <a:spcAft>
                <a:spcPts val="0"/>
              </a:spcAft>
              <a:buSzPts val="7200"/>
              <a:buChar char="○"/>
              <a:defRPr/>
            </a:lvl2pPr>
            <a:lvl3pPr marL="1371737" lvl="2" indent="-685869" algn="ctr">
              <a:spcBef>
                <a:spcPts val="8301"/>
              </a:spcBef>
              <a:spcAft>
                <a:spcPts val="0"/>
              </a:spcAft>
              <a:buSzPts val="7200"/>
              <a:buChar char="■"/>
              <a:defRPr/>
            </a:lvl3pPr>
            <a:lvl4pPr marL="1828983" lvl="3" indent="-685869" algn="ctr">
              <a:spcBef>
                <a:spcPts val="8301"/>
              </a:spcBef>
              <a:spcAft>
                <a:spcPts val="0"/>
              </a:spcAft>
              <a:buSzPts val="7200"/>
              <a:buChar char="●"/>
              <a:defRPr/>
            </a:lvl4pPr>
            <a:lvl5pPr marL="2286229" lvl="4" indent="-685869" algn="ctr">
              <a:spcBef>
                <a:spcPts val="8301"/>
              </a:spcBef>
              <a:spcAft>
                <a:spcPts val="0"/>
              </a:spcAft>
              <a:buSzPts val="7200"/>
              <a:buChar char="○"/>
              <a:defRPr/>
            </a:lvl5pPr>
            <a:lvl6pPr marL="2743474" lvl="5" indent="-685869" algn="ctr">
              <a:spcBef>
                <a:spcPts val="8301"/>
              </a:spcBef>
              <a:spcAft>
                <a:spcPts val="0"/>
              </a:spcAft>
              <a:buSzPts val="7200"/>
              <a:buChar char="■"/>
              <a:defRPr/>
            </a:lvl6pPr>
            <a:lvl7pPr marL="3200720" lvl="6" indent="-685869" algn="ctr">
              <a:spcBef>
                <a:spcPts val="8301"/>
              </a:spcBef>
              <a:spcAft>
                <a:spcPts val="0"/>
              </a:spcAft>
              <a:buSzPts val="7200"/>
              <a:buChar char="●"/>
              <a:defRPr/>
            </a:lvl7pPr>
            <a:lvl8pPr marL="3657966" lvl="7" indent="-685869" algn="ctr">
              <a:spcBef>
                <a:spcPts val="8301"/>
              </a:spcBef>
              <a:spcAft>
                <a:spcPts val="0"/>
              </a:spcAft>
              <a:buSzPts val="7200"/>
              <a:buChar char="○"/>
              <a:defRPr/>
            </a:lvl8pPr>
            <a:lvl9pPr marL="4115211" lvl="8" indent="-685869" algn="ctr">
              <a:spcBef>
                <a:spcPts val="8301"/>
              </a:spcBef>
              <a:spcAft>
                <a:spcPts val="8301"/>
              </a:spcAft>
              <a:buSzPts val="7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30024932" y="39170442"/>
            <a:ext cx="1944586" cy="3306064"/>
          </a:xfrm>
          <a:prstGeom prst="rect">
            <a:avLst/>
          </a:prstGeom>
        </p:spPr>
        <p:txBody>
          <a:bodyPr spcFirstLastPara="1" wrap="square" lIns="471972" tIns="471972" rIns="471972" bIns="471972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30024932" y="39170442"/>
            <a:ext cx="1944586" cy="3306064"/>
          </a:xfrm>
          <a:prstGeom prst="rect">
            <a:avLst/>
          </a:prstGeom>
        </p:spPr>
        <p:txBody>
          <a:bodyPr spcFirstLastPara="1" wrap="square" lIns="471972" tIns="471972" rIns="471972" bIns="471972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104612" y="18066873"/>
            <a:ext cx="30195537" cy="7070879"/>
          </a:xfrm>
          <a:prstGeom prst="rect">
            <a:avLst/>
          </a:prstGeom>
        </p:spPr>
        <p:txBody>
          <a:bodyPr spcFirstLastPara="1" wrap="square" lIns="471972" tIns="471972" rIns="471972" bIns="471972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30024932" y="39170442"/>
            <a:ext cx="1944586" cy="3306064"/>
          </a:xfrm>
          <a:prstGeom prst="rect">
            <a:avLst/>
          </a:prstGeom>
        </p:spPr>
        <p:txBody>
          <a:bodyPr spcFirstLastPara="1" wrap="square" lIns="471972" tIns="471972" rIns="471972" bIns="471972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04612" y="3738155"/>
            <a:ext cx="30195537" cy="4810730"/>
          </a:xfrm>
          <a:prstGeom prst="rect">
            <a:avLst/>
          </a:prstGeom>
        </p:spPr>
        <p:txBody>
          <a:bodyPr spcFirstLastPara="1" wrap="square" lIns="471972" tIns="471972" rIns="471972" bIns="471972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104612" y="9680647"/>
            <a:ext cx="30195537" cy="28697263"/>
          </a:xfrm>
          <a:prstGeom prst="rect">
            <a:avLst/>
          </a:prstGeom>
        </p:spPr>
        <p:txBody>
          <a:bodyPr spcFirstLastPara="1" wrap="square" lIns="471972" tIns="471972" rIns="471972" bIns="471972" anchor="t" anchorCtr="0"/>
          <a:lstStyle>
            <a:lvl1pPr marL="457246" lvl="0" indent="-819232">
              <a:spcBef>
                <a:spcPts val="0"/>
              </a:spcBef>
              <a:spcAft>
                <a:spcPts val="0"/>
              </a:spcAft>
              <a:buSzPts val="9300"/>
              <a:buChar char="●"/>
              <a:defRPr/>
            </a:lvl1pPr>
            <a:lvl2pPr marL="914491" lvl="1" indent="-685869">
              <a:spcBef>
                <a:spcPts val="8301"/>
              </a:spcBef>
              <a:spcAft>
                <a:spcPts val="0"/>
              </a:spcAft>
              <a:buSzPts val="7200"/>
              <a:buChar char="○"/>
              <a:defRPr/>
            </a:lvl2pPr>
            <a:lvl3pPr marL="1371737" lvl="2" indent="-685869">
              <a:spcBef>
                <a:spcPts val="8301"/>
              </a:spcBef>
              <a:spcAft>
                <a:spcPts val="0"/>
              </a:spcAft>
              <a:buSzPts val="7200"/>
              <a:buChar char="■"/>
              <a:defRPr/>
            </a:lvl3pPr>
            <a:lvl4pPr marL="1828983" lvl="3" indent="-685869">
              <a:spcBef>
                <a:spcPts val="8301"/>
              </a:spcBef>
              <a:spcAft>
                <a:spcPts val="0"/>
              </a:spcAft>
              <a:buSzPts val="7200"/>
              <a:buChar char="●"/>
              <a:defRPr/>
            </a:lvl4pPr>
            <a:lvl5pPr marL="2286229" lvl="4" indent="-685869">
              <a:spcBef>
                <a:spcPts val="8301"/>
              </a:spcBef>
              <a:spcAft>
                <a:spcPts val="0"/>
              </a:spcAft>
              <a:buSzPts val="7200"/>
              <a:buChar char="○"/>
              <a:defRPr/>
            </a:lvl5pPr>
            <a:lvl6pPr marL="2743474" lvl="5" indent="-685869">
              <a:spcBef>
                <a:spcPts val="8301"/>
              </a:spcBef>
              <a:spcAft>
                <a:spcPts val="0"/>
              </a:spcAft>
              <a:buSzPts val="7200"/>
              <a:buChar char="■"/>
              <a:defRPr/>
            </a:lvl6pPr>
            <a:lvl7pPr marL="3200720" lvl="6" indent="-685869">
              <a:spcBef>
                <a:spcPts val="8301"/>
              </a:spcBef>
              <a:spcAft>
                <a:spcPts val="0"/>
              </a:spcAft>
              <a:buSzPts val="7200"/>
              <a:buChar char="●"/>
              <a:defRPr/>
            </a:lvl7pPr>
            <a:lvl8pPr marL="3657966" lvl="7" indent="-685869">
              <a:spcBef>
                <a:spcPts val="8301"/>
              </a:spcBef>
              <a:spcAft>
                <a:spcPts val="0"/>
              </a:spcAft>
              <a:buSzPts val="7200"/>
              <a:buChar char="○"/>
              <a:defRPr/>
            </a:lvl8pPr>
            <a:lvl9pPr marL="4115211" lvl="8" indent="-685869">
              <a:spcBef>
                <a:spcPts val="8301"/>
              </a:spcBef>
              <a:spcAft>
                <a:spcPts val="8301"/>
              </a:spcAft>
              <a:buSzPts val="72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30024932" y="39170442"/>
            <a:ext cx="1944586" cy="3306064"/>
          </a:xfrm>
          <a:prstGeom prst="rect">
            <a:avLst/>
          </a:prstGeom>
        </p:spPr>
        <p:txBody>
          <a:bodyPr spcFirstLastPara="1" wrap="square" lIns="471972" tIns="471972" rIns="471972" bIns="471972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104612" y="3738155"/>
            <a:ext cx="30195537" cy="4810730"/>
          </a:xfrm>
          <a:prstGeom prst="rect">
            <a:avLst/>
          </a:prstGeom>
        </p:spPr>
        <p:txBody>
          <a:bodyPr spcFirstLastPara="1" wrap="square" lIns="471972" tIns="471972" rIns="471972" bIns="471972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104611" y="9680647"/>
            <a:ext cx="14174983" cy="28697263"/>
          </a:xfrm>
          <a:prstGeom prst="rect">
            <a:avLst/>
          </a:prstGeom>
        </p:spPr>
        <p:txBody>
          <a:bodyPr spcFirstLastPara="1" wrap="square" lIns="471972" tIns="471972" rIns="471972" bIns="471972" anchor="t" anchorCtr="0"/>
          <a:lstStyle>
            <a:lvl1pPr marL="457246" lvl="0" indent="-685869">
              <a:spcBef>
                <a:spcPts val="0"/>
              </a:spcBef>
              <a:spcAft>
                <a:spcPts val="0"/>
              </a:spcAft>
              <a:buSzPts val="7200"/>
              <a:buChar char="●"/>
              <a:defRPr sz="7200"/>
            </a:lvl1pPr>
            <a:lvl2pPr marL="914491" lvl="1" indent="-622362">
              <a:spcBef>
                <a:spcPts val="8301"/>
              </a:spcBef>
              <a:spcAft>
                <a:spcPts val="0"/>
              </a:spcAft>
              <a:buSzPts val="6200"/>
              <a:buChar char="○"/>
              <a:defRPr sz="6200"/>
            </a:lvl2pPr>
            <a:lvl3pPr marL="1371737" lvl="2" indent="-622362">
              <a:spcBef>
                <a:spcPts val="8301"/>
              </a:spcBef>
              <a:spcAft>
                <a:spcPts val="0"/>
              </a:spcAft>
              <a:buSzPts val="6200"/>
              <a:buChar char="■"/>
              <a:defRPr sz="6200"/>
            </a:lvl3pPr>
            <a:lvl4pPr marL="1828983" lvl="3" indent="-622362">
              <a:spcBef>
                <a:spcPts val="8301"/>
              </a:spcBef>
              <a:spcAft>
                <a:spcPts val="0"/>
              </a:spcAft>
              <a:buSzPts val="6200"/>
              <a:buChar char="●"/>
              <a:defRPr sz="6200"/>
            </a:lvl4pPr>
            <a:lvl5pPr marL="2286229" lvl="4" indent="-622362">
              <a:spcBef>
                <a:spcPts val="8301"/>
              </a:spcBef>
              <a:spcAft>
                <a:spcPts val="0"/>
              </a:spcAft>
              <a:buSzPts val="6200"/>
              <a:buChar char="○"/>
              <a:defRPr sz="6200"/>
            </a:lvl5pPr>
            <a:lvl6pPr marL="2743474" lvl="5" indent="-622362">
              <a:spcBef>
                <a:spcPts val="8301"/>
              </a:spcBef>
              <a:spcAft>
                <a:spcPts val="0"/>
              </a:spcAft>
              <a:buSzPts val="6200"/>
              <a:buChar char="■"/>
              <a:defRPr sz="6200"/>
            </a:lvl6pPr>
            <a:lvl7pPr marL="3200720" lvl="6" indent="-622362">
              <a:spcBef>
                <a:spcPts val="8301"/>
              </a:spcBef>
              <a:spcAft>
                <a:spcPts val="0"/>
              </a:spcAft>
              <a:buSzPts val="6200"/>
              <a:buChar char="●"/>
              <a:defRPr sz="6200"/>
            </a:lvl7pPr>
            <a:lvl8pPr marL="3657966" lvl="7" indent="-622362">
              <a:spcBef>
                <a:spcPts val="8301"/>
              </a:spcBef>
              <a:spcAft>
                <a:spcPts val="0"/>
              </a:spcAft>
              <a:buSzPts val="6200"/>
              <a:buChar char="○"/>
              <a:defRPr sz="6200"/>
            </a:lvl8pPr>
            <a:lvl9pPr marL="4115211" lvl="8" indent="-622362">
              <a:spcBef>
                <a:spcPts val="8301"/>
              </a:spcBef>
              <a:spcAft>
                <a:spcPts val="8301"/>
              </a:spcAft>
              <a:buSzPts val="6200"/>
              <a:buChar char="■"/>
              <a:defRPr sz="6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7125194" y="9680647"/>
            <a:ext cx="14174983" cy="28697263"/>
          </a:xfrm>
          <a:prstGeom prst="rect">
            <a:avLst/>
          </a:prstGeom>
        </p:spPr>
        <p:txBody>
          <a:bodyPr spcFirstLastPara="1" wrap="square" lIns="471972" tIns="471972" rIns="471972" bIns="471972" anchor="t" anchorCtr="0"/>
          <a:lstStyle>
            <a:lvl1pPr marL="457246" lvl="0" indent="-685869">
              <a:spcBef>
                <a:spcPts val="0"/>
              </a:spcBef>
              <a:spcAft>
                <a:spcPts val="0"/>
              </a:spcAft>
              <a:buSzPts val="7200"/>
              <a:buChar char="●"/>
              <a:defRPr sz="7200"/>
            </a:lvl1pPr>
            <a:lvl2pPr marL="914491" lvl="1" indent="-622362">
              <a:spcBef>
                <a:spcPts val="8301"/>
              </a:spcBef>
              <a:spcAft>
                <a:spcPts val="0"/>
              </a:spcAft>
              <a:buSzPts val="6200"/>
              <a:buChar char="○"/>
              <a:defRPr sz="6200"/>
            </a:lvl2pPr>
            <a:lvl3pPr marL="1371737" lvl="2" indent="-622362">
              <a:spcBef>
                <a:spcPts val="8301"/>
              </a:spcBef>
              <a:spcAft>
                <a:spcPts val="0"/>
              </a:spcAft>
              <a:buSzPts val="6200"/>
              <a:buChar char="■"/>
              <a:defRPr sz="6200"/>
            </a:lvl3pPr>
            <a:lvl4pPr marL="1828983" lvl="3" indent="-622362">
              <a:spcBef>
                <a:spcPts val="8301"/>
              </a:spcBef>
              <a:spcAft>
                <a:spcPts val="0"/>
              </a:spcAft>
              <a:buSzPts val="6200"/>
              <a:buChar char="●"/>
              <a:defRPr sz="6200"/>
            </a:lvl4pPr>
            <a:lvl5pPr marL="2286229" lvl="4" indent="-622362">
              <a:spcBef>
                <a:spcPts val="8301"/>
              </a:spcBef>
              <a:spcAft>
                <a:spcPts val="0"/>
              </a:spcAft>
              <a:buSzPts val="6200"/>
              <a:buChar char="○"/>
              <a:defRPr sz="6200"/>
            </a:lvl5pPr>
            <a:lvl6pPr marL="2743474" lvl="5" indent="-622362">
              <a:spcBef>
                <a:spcPts val="8301"/>
              </a:spcBef>
              <a:spcAft>
                <a:spcPts val="0"/>
              </a:spcAft>
              <a:buSzPts val="6200"/>
              <a:buChar char="■"/>
              <a:defRPr sz="6200"/>
            </a:lvl6pPr>
            <a:lvl7pPr marL="3200720" lvl="6" indent="-622362">
              <a:spcBef>
                <a:spcPts val="8301"/>
              </a:spcBef>
              <a:spcAft>
                <a:spcPts val="0"/>
              </a:spcAft>
              <a:buSzPts val="6200"/>
              <a:buChar char="●"/>
              <a:defRPr sz="6200"/>
            </a:lvl7pPr>
            <a:lvl8pPr marL="3657966" lvl="7" indent="-622362">
              <a:spcBef>
                <a:spcPts val="8301"/>
              </a:spcBef>
              <a:spcAft>
                <a:spcPts val="0"/>
              </a:spcAft>
              <a:buSzPts val="6200"/>
              <a:buChar char="○"/>
              <a:defRPr sz="6200"/>
            </a:lvl8pPr>
            <a:lvl9pPr marL="4115211" lvl="8" indent="-622362">
              <a:spcBef>
                <a:spcPts val="8301"/>
              </a:spcBef>
              <a:spcAft>
                <a:spcPts val="8301"/>
              </a:spcAft>
              <a:buSzPts val="6200"/>
              <a:buChar char="■"/>
              <a:defRPr sz="6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30024932" y="39170442"/>
            <a:ext cx="1944586" cy="3306064"/>
          </a:xfrm>
          <a:prstGeom prst="rect">
            <a:avLst/>
          </a:prstGeom>
        </p:spPr>
        <p:txBody>
          <a:bodyPr spcFirstLastPara="1" wrap="square" lIns="471972" tIns="471972" rIns="471972" bIns="471972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104612" y="3738155"/>
            <a:ext cx="30195537" cy="4810730"/>
          </a:xfrm>
          <a:prstGeom prst="rect">
            <a:avLst/>
          </a:prstGeom>
        </p:spPr>
        <p:txBody>
          <a:bodyPr spcFirstLastPara="1" wrap="square" lIns="471972" tIns="471972" rIns="471972" bIns="471972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30024932" y="39170442"/>
            <a:ext cx="1944586" cy="3306064"/>
          </a:xfrm>
          <a:prstGeom prst="rect">
            <a:avLst/>
          </a:prstGeom>
        </p:spPr>
        <p:txBody>
          <a:bodyPr spcFirstLastPara="1" wrap="square" lIns="471972" tIns="471972" rIns="471972" bIns="471972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104612" y="4666971"/>
            <a:ext cx="9950962" cy="6347800"/>
          </a:xfrm>
          <a:prstGeom prst="rect">
            <a:avLst/>
          </a:prstGeom>
        </p:spPr>
        <p:txBody>
          <a:bodyPr spcFirstLastPara="1" wrap="square" lIns="471972" tIns="471972" rIns="471972" bIns="471972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1pPr>
            <a:lvl2pPr lvl="1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2pPr>
            <a:lvl3pPr lvl="2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3pPr>
            <a:lvl4pPr lvl="3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4pPr>
            <a:lvl5pPr lvl="4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5pPr>
            <a:lvl6pPr lvl="5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6pPr>
            <a:lvl7pPr lvl="6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7pPr>
            <a:lvl8pPr lvl="7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8pPr>
            <a:lvl9pPr lvl="8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104612" y="11672467"/>
            <a:ext cx="9950962" cy="26706544"/>
          </a:xfrm>
          <a:prstGeom prst="rect">
            <a:avLst/>
          </a:prstGeom>
        </p:spPr>
        <p:txBody>
          <a:bodyPr spcFirstLastPara="1" wrap="square" lIns="471972" tIns="471972" rIns="471972" bIns="471972" anchor="t" anchorCtr="0"/>
          <a:lstStyle>
            <a:lvl1pPr marL="457246" lvl="0" indent="-622362">
              <a:spcBef>
                <a:spcPts val="0"/>
              </a:spcBef>
              <a:spcAft>
                <a:spcPts val="0"/>
              </a:spcAft>
              <a:buSzPts val="6200"/>
              <a:buChar char="●"/>
              <a:defRPr sz="6200"/>
            </a:lvl1pPr>
            <a:lvl2pPr marL="914491" lvl="1" indent="-622362">
              <a:spcBef>
                <a:spcPts val="8301"/>
              </a:spcBef>
              <a:spcAft>
                <a:spcPts val="0"/>
              </a:spcAft>
              <a:buSzPts val="6200"/>
              <a:buChar char="○"/>
              <a:defRPr sz="6200"/>
            </a:lvl2pPr>
            <a:lvl3pPr marL="1371737" lvl="2" indent="-622362">
              <a:spcBef>
                <a:spcPts val="8301"/>
              </a:spcBef>
              <a:spcAft>
                <a:spcPts val="0"/>
              </a:spcAft>
              <a:buSzPts val="6200"/>
              <a:buChar char="■"/>
              <a:defRPr sz="6200"/>
            </a:lvl3pPr>
            <a:lvl4pPr marL="1828983" lvl="3" indent="-622362">
              <a:spcBef>
                <a:spcPts val="8301"/>
              </a:spcBef>
              <a:spcAft>
                <a:spcPts val="0"/>
              </a:spcAft>
              <a:buSzPts val="6200"/>
              <a:buChar char="●"/>
              <a:defRPr sz="6200"/>
            </a:lvl4pPr>
            <a:lvl5pPr marL="2286229" lvl="4" indent="-622362">
              <a:spcBef>
                <a:spcPts val="8301"/>
              </a:spcBef>
              <a:spcAft>
                <a:spcPts val="0"/>
              </a:spcAft>
              <a:buSzPts val="6200"/>
              <a:buChar char="○"/>
              <a:defRPr sz="6200"/>
            </a:lvl5pPr>
            <a:lvl6pPr marL="2743474" lvl="5" indent="-622362">
              <a:spcBef>
                <a:spcPts val="8301"/>
              </a:spcBef>
              <a:spcAft>
                <a:spcPts val="0"/>
              </a:spcAft>
              <a:buSzPts val="6200"/>
              <a:buChar char="■"/>
              <a:defRPr sz="6200"/>
            </a:lvl6pPr>
            <a:lvl7pPr marL="3200720" lvl="6" indent="-622362">
              <a:spcBef>
                <a:spcPts val="8301"/>
              </a:spcBef>
              <a:spcAft>
                <a:spcPts val="0"/>
              </a:spcAft>
              <a:buSzPts val="6200"/>
              <a:buChar char="●"/>
              <a:defRPr sz="6200"/>
            </a:lvl7pPr>
            <a:lvl8pPr marL="3657966" lvl="7" indent="-622362">
              <a:spcBef>
                <a:spcPts val="8301"/>
              </a:spcBef>
              <a:spcAft>
                <a:spcPts val="0"/>
              </a:spcAft>
              <a:buSzPts val="6200"/>
              <a:buChar char="○"/>
              <a:defRPr sz="6200"/>
            </a:lvl8pPr>
            <a:lvl9pPr marL="4115211" lvl="8" indent="-622362">
              <a:spcBef>
                <a:spcPts val="8301"/>
              </a:spcBef>
              <a:spcAft>
                <a:spcPts val="8301"/>
              </a:spcAft>
              <a:buSzPts val="6200"/>
              <a:buChar char="■"/>
              <a:defRPr sz="6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30024932" y="39170442"/>
            <a:ext cx="1944586" cy="3306064"/>
          </a:xfrm>
          <a:prstGeom prst="rect">
            <a:avLst/>
          </a:prstGeom>
        </p:spPr>
        <p:txBody>
          <a:bodyPr spcFirstLastPara="1" wrap="square" lIns="471972" tIns="471972" rIns="471972" bIns="471972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737361" y="3781204"/>
            <a:ext cx="22566316" cy="34362187"/>
          </a:xfrm>
          <a:prstGeom prst="rect">
            <a:avLst/>
          </a:prstGeom>
        </p:spPr>
        <p:txBody>
          <a:bodyPr spcFirstLastPara="1" wrap="square" lIns="471972" tIns="471972" rIns="471972" bIns="471972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1pPr>
            <a:lvl2pPr lvl="1"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2pPr>
            <a:lvl3pPr lvl="2"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3pPr>
            <a:lvl4pPr lvl="3"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4pPr>
            <a:lvl5pPr lvl="4"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5pPr>
            <a:lvl6pPr lvl="5"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6pPr>
            <a:lvl7pPr lvl="6"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7pPr>
            <a:lvl8pPr lvl="7"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8pPr>
            <a:lvl9pPr lvl="8"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30024932" y="39170442"/>
            <a:ext cx="1944586" cy="3306064"/>
          </a:xfrm>
          <a:prstGeom prst="rect">
            <a:avLst/>
          </a:prstGeom>
        </p:spPr>
        <p:txBody>
          <a:bodyPr spcFirstLastPara="1" wrap="square" lIns="471972" tIns="471972" rIns="471972" bIns="471972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6202381" y="-1050"/>
            <a:ext cx="16202381" cy="4320476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71972" tIns="471972" rIns="471972" bIns="47197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940886" y="10358517"/>
            <a:ext cx="14335507" cy="12451072"/>
          </a:xfrm>
          <a:prstGeom prst="rect">
            <a:avLst/>
          </a:prstGeom>
        </p:spPr>
        <p:txBody>
          <a:bodyPr spcFirstLastPara="1" wrap="square" lIns="471972" tIns="471972" rIns="471972" bIns="471972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940886" y="23545482"/>
            <a:ext cx="14335507" cy="10374543"/>
          </a:xfrm>
          <a:prstGeom prst="rect">
            <a:avLst/>
          </a:prstGeom>
        </p:spPr>
        <p:txBody>
          <a:bodyPr spcFirstLastPara="1" wrap="square" lIns="471972" tIns="471972" rIns="471972" bIns="471972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7504738" y="6082140"/>
            <a:ext cx="13597698" cy="31038421"/>
          </a:xfrm>
          <a:prstGeom prst="rect">
            <a:avLst/>
          </a:prstGeom>
        </p:spPr>
        <p:txBody>
          <a:bodyPr spcFirstLastPara="1" wrap="square" lIns="471972" tIns="471972" rIns="471972" bIns="471972" anchor="ctr" anchorCtr="0"/>
          <a:lstStyle>
            <a:lvl1pPr marL="457246" lvl="0" indent="-819232">
              <a:spcBef>
                <a:spcPts val="0"/>
              </a:spcBef>
              <a:spcAft>
                <a:spcPts val="0"/>
              </a:spcAft>
              <a:buSzPts val="9300"/>
              <a:buChar char="●"/>
              <a:defRPr/>
            </a:lvl1pPr>
            <a:lvl2pPr marL="914491" lvl="1" indent="-685869">
              <a:spcBef>
                <a:spcPts val="8301"/>
              </a:spcBef>
              <a:spcAft>
                <a:spcPts val="0"/>
              </a:spcAft>
              <a:buSzPts val="7200"/>
              <a:buChar char="○"/>
              <a:defRPr/>
            </a:lvl2pPr>
            <a:lvl3pPr marL="1371737" lvl="2" indent="-685869">
              <a:spcBef>
                <a:spcPts val="8301"/>
              </a:spcBef>
              <a:spcAft>
                <a:spcPts val="0"/>
              </a:spcAft>
              <a:buSzPts val="7200"/>
              <a:buChar char="■"/>
              <a:defRPr/>
            </a:lvl3pPr>
            <a:lvl4pPr marL="1828983" lvl="3" indent="-685869">
              <a:spcBef>
                <a:spcPts val="8301"/>
              </a:spcBef>
              <a:spcAft>
                <a:spcPts val="0"/>
              </a:spcAft>
              <a:buSzPts val="7200"/>
              <a:buChar char="●"/>
              <a:defRPr/>
            </a:lvl4pPr>
            <a:lvl5pPr marL="2286229" lvl="4" indent="-685869">
              <a:spcBef>
                <a:spcPts val="8301"/>
              </a:spcBef>
              <a:spcAft>
                <a:spcPts val="0"/>
              </a:spcAft>
              <a:buSzPts val="7200"/>
              <a:buChar char="○"/>
              <a:defRPr/>
            </a:lvl5pPr>
            <a:lvl6pPr marL="2743474" lvl="5" indent="-685869">
              <a:spcBef>
                <a:spcPts val="8301"/>
              </a:spcBef>
              <a:spcAft>
                <a:spcPts val="0"/>
              </a:spcAft>
              <a:buSzPts val="7200"/>
              <a:buChar char="■"/>
              <a:defRPr/>
            </a:lvl6pPr>
            <a:lvl7pPr marL="3200720" lvl="6" indent="-685869">
              <a:spcBef>
                <a:spcPts val="8301"/>
              </a:spcBef>
              <a:spcAft>
                <a:spcPts val="0"/>
              </a:spcAft>
              <a:buSzPts val="7200"/>
              <a:buChar char="●"/>
              <a:defRPr/>
            </a:lvl7pPr>
            <a:lvl8pPr marL="3657966" lvl="7" indent="-685869">
              <a:spcBef>
                <a:spcPts val="8301"/>
              </a:spcBef>
              <a:spcAft>
                <a:spcPts val="0"/>
              </a:spcAft>
              <a:buSzPts val="7200"/>
              <a:buChar char="○"/>
              <a:defRPr/>
            </a:lvl8pPr>
            <a:lvl9pPr marL="4115211" lvl="8" indent="-685869">
              <a:spcBef>
                <a:spcPts val="8301"/>
              </a:spcBef>
              <a:spcAft>
                <a:spcPts val="8301"/>
              </a:spcAft>
              <a:buSzPts val="7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30024932" y="39170442"/>
            <a:ext cx="1944586" cy="3306064"/>
          </a:xfrm>
          <a:prstGeom prst="rect">
            <a:avLst/>
          </a:prstGeom>
        </p:spPr>
        <p:txBody>
          <a:bodyPr spcFirstLastPara="1" wrap="square" lIns="471972" tIns="471972" rIns="471972" bIns="471972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104611" y="35536305"/>
            <a:ext cx="21258724" cy="5082860"/>
          </a:xfrm>
          <a:prstGeom prst="rect">
            <a:avLst/>
          </a:prstGeom>
        </p:spPr>
        <p:txBody>
          <a:bodyPr spcFirstLastPara="1" wrap="square" lIns="471972" tIns="471972" rIns="471972" bIns="471972" anchor="ctr" anchorCtr="0"/>
          <a:lstStyle>
            <a:lvl1pPr marL="457246" lvl="0" indent="-2286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30024932" y="39170442"/>
            <a:ext cx="1944586" cy="3306064"/>
          </a:xfrm>
          <a:prstGeom prst="rect">
            <a:avLst/>
          </a:prstGeom>
        </p:spPr>
        <p:txBody>
          <a:bodyPr spcFirstLastPara="1" wrap="square" lIns="471972" tIns="471972" rIns="471972" bIns="471972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4612" y="3738155"/>
            <a:ext cx="30195537" cy="4810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972" tIns="471972" rIns="471972" bIns="471972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4612" y="9680647"/>
            <a:ext cx="30195537" cy="28697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972" tIns="471972" rIns="471972" bIns="471972" anchor="t" anchorCtr="0"/>
          <a:lstStyle>
            <a:lvl1pPr marL="457200" lvl="0" indent="-819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300"/>
              <a:buChar char="●"/>
              <a:defRPr sz="9300">
                <a:solidFill>
                  <a:schemeClr val="dk2"/>
                </a:solidFill>
              </a:defRPr>
            </a:lvl1pPr>
            <a:lvl2pPr marL="914400" lvl="1" indent="-685800">
              <a:lnSpc>
                <a:spcPct val="115000"/>
              </a:lnSpc>
              <a:spcBef>
                <a:spcPts val="8300"/>
              </a:spcBef>
              <a:spcAft>
                <a:spcPts val="0"/>
              </a:spcAft>
              <a:buClr>
                <a:schemeClr val="dk2"/>
              </a:buClr>
              <a:buSzPts val="7200"/>
              <a:buChar char="○"/>
              <a:defRPr sz="7200">
                <a:solidFill>
                  <a:schemeClr val="dk2"/>
                </a:solidFill>
              </a:defRPr>
            </a:lvl2pPr>
            <a:lvl3pPr marL="1371600" lvl="2" indent="-685800">
              <a:lnSpc>
                <a:spcPct val="115000"/>
              </a:lnSpc>
              <a:spcBef>
                <a:spcPts val="8300"/>
              </a:spcBef>
              <a:spcAft>
                <a:spcPts val="0"/>
              </a:spcAft>
              <a:buClr>
                <a:schemeClr val="dk2"/>
              </a:buClr>
              <a:buSzPts val="7200"/>
              <a:buChar char="■"/>
              <a:defRPr sz="7200">
                <a:solidFill>
                  <a:schemeClr val="dk2"/>
                </a:solidFill>
              </a:defRPr>
            </a:lvl3pPr>
            <a:lvl4pPr marL="1828800" lvl="3" indent="-685800">
              <a:lnSpc>
                <a:spcPct val="115000"/>
              </a:lnSpc>
              <a:spcBef>
                <a:spcPts val="8300"/>
              </a:spcBef>
              <a:spcAft>
                <a:spcPts val="0"/>
              </a:spcAft>
              <a:buClr>
                <a:schemeClr val="dk2"/>
              </a:buClr>
              <a:buSzPts val="7200"/>
              <a:buChar char="●"/>
              <a:defRPr sz="7200">
                <a:solidFill>
                  <a:schemeClr val="dk2"/>
                </a:solidFill>
              </a:defRPr>
            </a:lvl4pPr>
            <a:lvl5pPr marL="2286000" lvl="4" indent="-685800">
              <a:lnSpc>
                <a:spcPct val="115000"/>
              </a:lnSpc>
              <a:spcBef>
                <a:spcPts val="8300"/>
              </a:spcBef>
              <a:spcAft>
                <a:spcPts val="0"/>
              </a:spcAft>
              <a:buClr>
                <a:schemeClr val="dk2"/>
              </a:buClr>
              <a:buSzPts val="7200"/>
              <a:buChar char="○"/>
              <a:defRPr sz="7200">
                <a:solidFill>
                  <a:schemeClr val="dk2"/>
                </a:solidFill>
              </a:defRPr>
            </a:lvl5pPr>
            <a:lvl6pPr marL="2743200" lvl="5" indent="-685800">
              <a:lnSpc>
                <a:spcPct val="115000"/>
              </a:lnSpc>
              <a:spcBef>
                <a:spcPts val="8300"/>
              </a:spcBef>
              <a:spcAft>
                <a:spcPts val="0"/>
              </a:spcAft>
              <a:buClr>
                <a:schemeClr val="dk2"/>
              </a:buClr>
              <a:buSzPts val="7200"/>
              <a:buChar char="■"/>
              <a:defRPr sz="7200">
                <a:solidFill>
                  <a:schemeClr val="dk2"/>
                </a:solidFill>
              </a:defRPr>
            </a:lvl6pPr>
            <a:lvl7pPr marL="3200400" lvl="6" indent="-685800">
              <a:lnSpc>
                <a:spcPct val="115000"/>
              </a:lnSpc>
              <a:spcBef>
                <a:spcPts val="8300"/>
              </a:spcBef>
              <a:spcAft>
                <a:spcPts val="0"/>
              </a:spcAft>
              <a:buClr>
                <a:schemeClr val="dk2"/>
              </a:buClr>
              <a:buSzPts val="7200"/>
              <a:buChar char="●"/>
              <a:defRPr sz="7200">
                <a:solidFill>
                  <a:schemeClr val="dk2"/>
                </a:solidFill>
              </a:defRPr>
            </a:lvl7pPr>
            <a:lvl8pPr marL="3657600" lvl="7" indent="-685800">
              <a:lnSpc>
                <a:spcPct val="115000"/>
              </a:lnSpc>
              <a:spcBef>
                <a:spcPts val="8300"/>
              </a:spcBef>
              <a:spcAft>
                <a:spcPts val="0"/>
              </a:spcAft>
              <a:buClr>
                <a:schemeClr val="dk2"/>
              </a:buClr>
              <a:buSzPts val="7200"/>
              <a:buChar char="○"/>
              <a:defRPr sz="7200">
                <a:solidFill>
                  <a:schemeClr val="dk2"/>
                </a:solidFill>
              </a:defRPr>
            </a:lvl8pPr>
            <a:lvl9pPr marL="4114800" lvl="8" indent="-685800">
              <a:lnSpc>
                <a:spcPct val="115000"/>
              </a:lnSpc>
              <a:spcBef>
                <a:spcPts val="8300"/>
              </a:spcBef>
              <a:spcAft>
                <a:spcPts val="8300"/>
              </a:spcAft>
              <a:buClr>
                <a:schemeClr val="dk2"/>
              </a:buClr>
              <a:buSzPts val="7200"/>
              <a:buChar char="■"/>
              <a:defRPr sz="7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0024932" y="39170442"/>
            <a:ext cx="1944586" cy="330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972" tIns="471972" rIns="471972" bIns="471972" anchor="ctr" anchorCtr="0">
            <a:noAutofit/>
          </a:bodyPr>
          <a:lstStyle>
            <a:lvl1pPr lvl="0" algn="r">
              <a:buNone/>
              <a:defRPr sz="5200">
                <a:solidFill>
                  <a:schemeClr val="dk2"/>
                </a:solidFill>
              </a:defRPr>
            </a:lvl1pPr>
            <a:lvl2pPr lvl="1" algn="r">
              <a:buNone/>
              <a:defRPr sz="5200">
                <a:solidFill>
                  <a:schemeClr val="dk2"/>
                </a:solidFill>
              </a:defRPr>
            </a:lvl2pPr>
            <a:lvl3pPr lvl="2" algn="r">
              <a:buNone/>
              <a:defRPr sz="5200">
                <a:solidFill>
                  <a:schemeClr val="dk2"/>
                </a:solidFill>
              </a:defRPr>
            </a:lvl3pPr>
            <a:lvl4pPr lvl="3" algn="r">
              <a:buNone/>
              <a:defRPr sz="5200">
                <a:solidFill>
                  <a:schemeClr val="dk2"/>
                </a:solidFill>
              </a:defRPr>
            </a:lvl4pPr>
            <a:lvl5pPr lvl="4" algn="r">
              <a:buNone/>
              <a:defRPr sz="5200">
                <a:solidFill>
                  <a:schemeClr val="dk2"/>
                </a:solidFill>
              </a:defRPr>
            </a:lvl5pPr>
            <a:lvl6pPr lvl="5" algn="r">
              <a:buNone/>
              <a:defRPr sz="5200">
                <a:solidFill>
                  <a:schemeClr val="dk2"/>
                </a:solidFill>
              </a:defRPr>
            </a:lvl6pPr>
            <a:lvl7pPr lvl="6" algn="r">
              <a:buNone/>
              <a:defRPr sz="5200">
                <a:solidFill>
                  <a:schemeClr val="dk2"/>
                </a:solidFill>
              </a:defRPr>
            </a:lvl7pPr>
            <a:lvl8pPr lvl="7" algn="r">
              <a:buNone/>
              <a:defRPr sz="5200">
                <a:solidFill>
                  <a:schemeClr val="dk2"/>
                </a:solidFill>
              </a:defRPr>
            </a:lvl8pPr>
            <a:lvl9pPr lvl="8" algn="r">
              <a:buNone/>
              <a:defRPr sz="52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453710" y="6764346"/>
            <a:ext cx="28930852" cy="227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4" tIns="91434" rIns="91434" bIns="91434" anchor="t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2600">
                <a:solidFill>
                  <a:schemeClr val="dk1"/>
                </a:solidFill>
              </a:rPr>
              <a:t>Mauro César Gobira Guimarães Filho¹, Deborah Cristina da Silva Cardoso¹, Diêgo Alves Feitosa¹, João Pedro Rodrigues Braga¹, Mauro César Gobira Guimarães²</a:t>
            </a:r>
            <a:endParaRPr sz="2600">
              <a:solidFill>
                <a:schemeClr val="dk1"/>
              </a:solidFill>
            </a:endParaRPr>
          </a:p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2600">
                <a:solidFill>
                  <a:schemeClr val="dk1"/>
                </a:solidFill>
              </a:rPr>
              <a:t>¹Acadêmico(a) da Faculdade de Medicina do Centro Universitário de Belo Horizonte - UniBh</a:t>
            </a:r>
            <a:endParaRPr sz="2600">
              <a:solidFill>
                <a:schemeClr val="dk1"/>
              </a:solidFill>
            </a:endParaRPr>
          </a:p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2600">
                <a:solidFill>
                  <a:schemeClr val="dk1"/>
                </a:solidFill>
              </a:rPr>
              <a:t>²Médico oftalmologista pelo Hospital Felício Rocho</a:t>
            </a:r>
            <a:endParaRPr sz="2600">
              <a:solidFill>
                <a:schemeClr val="dk1"/>
              </a:solidFill>
            </a:endParaRPr>
          </a:p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endParaRPr sz="2600">
              <a:solidFill>
                <a:schemeClr val="dk1"/>
              </a:solidFill>
            </a:endParaRPr>
          </a:p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endParaRPr sz="2600">
              <a:solidFill>
                <a:schemeClr val="dk1"/>
              </a:solidFill>
            </a:endParaRPr>
          </a:p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endParaRPr sz="2600">
              <a:solidFill>
                <a:schemeClr val="dk1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69093" y="1239262"/>
            <a:ext cx="5242348" cy="148103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533675" y="8898156"/>
            <a:ext cx="29816582" cy="976908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19050" dir="5400000" algn="bl" rotWithShape="0">
              <a:srgbClr val="9FC5E8">
                <a:alpha val="50000"/>
              </a:srgbClr>
            </a:outerShdw>
          </a:effectLst>
        </p:spPr>
        <p:txBody>
          <a:bodyPr spcFirstLastPara="1" wrap="square" lIns="91434" tIns="91434" rIns="91434" bIns="91434" anchor="ctr" anchorCtr="0">
            <a:noAutofit/>
          </a:bodyPr>
          <a:lstStyle/>
          <a:p>
            <a:pPr algn="ctr"/>
            <a:r>
              <a:rPr lang="pt-BR"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INTRODUÇÃO</a:t>
            </a:r>
            <a:endParaRPr sz="3600"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552078" y="11047393"/>
            <a:ext cx="28930852" cy="252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4" tIns="91434" rIns="91434" bIns="91434" anchor="t" anchorCtr="0">
            <a:noAutofit/>
          </a:bodyPr>
          <a:lstStyle/>
          <a:p>
            <a:pPr algn="just">
              <a:lnSpc>
                <a:spcPct val="150000"/>
              </a:lnSpc>
              <a:buClr>
                <a:schemeClr val="dk1"/>
              </a:buClr>
              <a:buSzPts val="1100"/>
            </a:pPr>
            <a:endParaRPr sz="3600"/>
          </a:p>
        </p:txBody>
      </p:sp>
      <p:sp>
        <p:nvSpPr>
          <p:cNvPr id="58" name="Google Shape;58;p13"/>
          <p:cNvSpPr txBox="1"/>
          <p:nvPr/>
        </p:nvSpPr>
        <p:spPr>
          <a:xfrm>
            <a:off x="1567980" y="15364418"/>
            <a:ext cx="29816582" cy="976908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34" tIns="91434" rIns="91434" bIns="91434" anchor="ctr" anchorCtr="0">
            <a:noAutofit/>
          </a:bodyPr>
          <a:lstStyle/>
          <a:p>
            <a:pPr algn="ctr"/>
            <a:r>
              <a:rPr lang="pt-BR"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RESULTADOS</a:t>
            </a:r>
            <a:endParaRPr sz="3600"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6262140" y="27712779"/>
            <a:ext cx="7496902" cy="2773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4" tIns="91434" rIns="91434" bIns="91434" anchor="t" anchorCtr="0">
            <a:noAutofit/>
          </a:bodyPr>
          <a:lstStyle/>
          <a:p>
            <a:pPr algn="just">
              <a:lnSpc>
                <a:spcPct val="150000"/>
              </a:lnSpc>
              <a:buClr>
                <a:schemeClr val="dk1"/>
              </a:buClr>
              <a:buSzPts val="1100"/>
            </a:pPr>
            <a:endParaRPr sz="3600"/>
          </a:p>
        </p:txBody>
      </p:sp>
      <p:sp>
        <p:nvSpPr>
          <p:cNvPr id="60" name="Google Shape;60;p13"/>
          <p:cNvSpPr txBox="1"/>
          <p:nvPr/>
        </p:nvSpPr>
        <p:spPr>
          <a:xfrm>
            <a:off x="1524424" y="31483408"/>
            <a:ext cx="29816582" cy="976908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34" tIns="91434" rIns="91434" bIns="91434" anchor="ctr" anchorCtr="0">
            <a:noAutofit/>
          </a:bodyPr>
          <a:lstStyle/>
          <a:p>
            <a:pPr algn="ctr"/>
            <a:r>
              <a:rPr lang="pt-BR"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CONCLUSÕES</a:t>
            </a:r>
            <a:endParaRPr sz="3600"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1524424" y="39597439"/>
            <a:ext cx="29816582" cy="976908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34" tIns="91434" rIns="91434" bIns="91434" anchor="ctr" anchorCtr="0">
            <a:noAutofit/>
          </a:bodyPr>
          <a:lstStyle/>
          <a:p>
            <a:pPr algn="ctr"/>
            <a:r>
              <a:rPr lang="pt-BR"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REFERÊNCIAS BIBLIOGRÁFICAS</a:t>
            </a:r>
            <a:endParaRPr sz="3600"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567980" y="37635623"/>
            <a:ext cx="29816582" cy="976908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34" tIns="91434" rIns="91434" bIns="91434" anchor="ctr" anchorCtr="0">
            <a:noAutofit/>
          </a:bodyPr>
          <a:lstStyle/>
          <a:p>
            <a:pPr algn="ctr"/>
            <a:r>
              <a:rPr lang="pt-BR"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PALAVRAS-CHAVE</a:t>
            </a:r>
            <a:endParaRPr sz="3600"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2124112" y="3764240"/>
            <a:ext cx="28225148" cy="324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4" tIns="91434" rIns="91434" bIns="91434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6800" b="1" i="1">
                <a:solidFill>
                  <a:srgbClr val="0B5394"/>
                </a:solidFill>
              </a:rPr>
              <a:t>ACOMETIMENTO NEURO-OFTALMOLÓGICO APÓS USO DE METRONIDAZOL ORAL: RELATO DE CASO</a:t>
            </a:r>
            <a:endParaRPr sz="6800" b="1" i="1">
              <a:solidFill>
                <a:srgbClr val="0B5394"/>
              </a:solidFill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 rotWithShape="1">
          <a:blip r:embed="rId4">
            <a:alphaModFix/>
          </a:blip>
          <a:srcRect l="33822" t="18568" r="34300" b="61942"/>
          <a:stretch/>
        </p:blipFill>
        <p:spPr>
          <a:xfrm>
            <a:off x="1481868" y="592840"/>
            <a:ext cx="8070486" cy="277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660996" y="27440074"/>
            <a:ext cx="5242344" cy="200122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1481868" y="40574347"/>
            <a:ext cx="28930852" cy="3031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4" tIns="91434" rIns="91434" bIns="91434" anchor="t" anchorCtr="0">
            <a:noAutofit/>
          </a:bodyPr>
          <a:lstStyle/>
          <a:p>
            <a:pPr marL="457246" indent="-393739" algn="just">
              <a:lnSpc>
                <a:spcPct val="115000"/>
              </a:lnSpc>
              <a:buSzPts val="2600"/>
              <a:buAutoNum type="arabicPeriod"/>
            </a:pPr>
            <a:r>
              <a:rPr lang="pt-BR" sz="2600">
                <a:highlight>
                  <a:srgbClr val="FFFFFF"/>
                </a:highlight>
              </a:rPr>
              <a:t>Bouraoui, R., Limaiem, R., Bouladi, M., Mghaieth, F., &amp; El Matri, L. (2016). Effets secondaires neuro-ophtalmologiques du traitement par métronidazole chez l’enfant : à propos de deux cas. Archives de Pédiatrie, 23(2), 167–170</a:t>
            </a:r>
            <a:endParaRPr sz="2600">
              <a:highlight>
                <a:srgbClr val="FFFFFF"/>
              </a:highlight>
            </a:endParaRPr>
          </a:p>
          <a:p>
            <a:pPr marL="457246" indent="-393739" algn="just">
              <a:lnSpc>
                <a:spcPct val="115000"/>
              </a:lnSpc>
              <a:buSzPts val="2600"/>
              <a:buAutoNum type="arabicPeriod"/>
            </a:pPr>
            <a:r>
              <a:rPr lang="pt-BR" sz="2600"/>
              <a:t>Kuriyama A, Jackson JL, Doi A, et al. Metronidazole-induced central nervous system toxicity: a systematic review. Clin Neuropharmacol 2011;34:241–7.</a:t>
            </a:r>
            <a:endParaRPr sz="2600"/>
          </a:p>
          <a:p>
            <a:pPr marL="457246" indent="-393739" algn="just">
              <a:lnSpc>
                <a:spcPct val="115000"/>
              </a:lnSpc>
              <a:buSzPts val="2600"/>
              <a:buAutoNum type="arabicPeriod"/>
            </a:pPr>
            <a:r>
              <a:rPr lang="pt-BR" sz="26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Dotson, J. L., &amp; Jamil, M. O. (2018). Successful treatment of cytarabine-related neurotoxicity with corticosteroids, a case series. International Journal of Hematology. </a:t>
            </a:r>
            <a:endParaRPr sz="26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46" indent="-393739" algn="just">
              <a:lnSpc>
                <a:spcPct val="115000"/>
              </a:lnSpc>
              <a:buSzPts val="2600"/>
              <a:buFont typeface="Roboto"/>
              <a:buAutoNum type="arabicPeriod"/>
            </a:pPr>
            <a:r>
              <a:rPr lang="pt-BR" sz="2600">
                <a:highlight>
                  <a:srgbClr val="FFFFFF"/>
                </a:highlight>
              </a:rPr>
              <a:t>Putnam D, Fraunfelder FT, Dreis M.Metronidazole and optic neuritis. </a:t>
            </a:r>
            <a:r>
              <a:rPr lang="pt-BR" sz="2600" i="1">
                <a:highlight>
                  <a:srgbClr val="FFFFFF"/>
                </a:highlight>
              </a:rPr>
              <a:t>Am J Ophthalmol</a:t>
            </a:r>
            <a:r>
              <a:rPr lang="pt-BR" sz="2600">
                <a:highlight>
                  <a:srgbClr val="FFFFFF"/>
                </a:highlight>
              </a:rPr>
              <a:t> 1991; 112: 737.</a:t>
            </a:r>
            <a:endParaRPr sz="26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1632247" y="9692697"/>
            <a:ext cx="29337411" cy="2001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4" tIns="91434" rIns="91434" bIns="91434" anchor="t" anchorCtr="0">
            <a:noAutofit/>
          </a:bodyPr>
          <a:lstStyle/>
          <a:p>
            <a:pPr algn="just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3600" dirty="0">
                <a:solidFill>
                  <a:schemeClr val="dk1"/>
                </a:solidFill>
              </a:rPr>
              <a:t>O </a:t>
            </a:r>
            <a:r>
              <a:rPr lang="pt-BR" sz="3600" dirty="0" err="1">
                <a:solidFill>
                  <a:schemeClr val="dk1"/>
                </a:solidFill>
              </a:rPr>
              <a:t>metronidazol</a:t>
            </a:r>
            <a:r>
              <a:rPr lang="pt-BR" sz="3600" dirty="0">
                <a:solidFill>
                  <a:schemeClr val="dk1"/>
                </a:solidFill>
              </a:rPr>
              <a:t> é um </a:t>
            </a:r>
            <a:r>
              <a:rPr lang="pt-BR" sz="3600" dirty="0" err="1">
                <a:solidFill>
                  <a:schemeClr val="dk1"/>
                </a:solidFill>
              </a:rPr>
              <a:t>nitroimidazol</a:t>
            </a:r>
            <a:r>
              <a:rPr lang="pt-BR" sz="3600" dirty="0">
                <a:solidFill>
                  <a:schemeClr val="dk1"/>
                </a:solidFill>
              </a:rPr>
              <a:t>, comumente usado em infecções gastrointestinais, que pode ter efeitos adversos importantes. Em casos raros, pode</a:t>
            </a:r>
            <a:r>
              <a:rPr lang="pt-BR" sz="3600" dirty="0">
                <a:solidFill>
                  <a:schemeClr val="dk1"/>
                </a:solidFill>
                <a:highlight>
                  <a:srgbClr val="FFFFFF"/>
                </a:highlight>
              </a:rPr>
              <a:t> ocorrer toxicidade </a:t>
            </a:r>
            <a:r>
              <a:rPr lang="pt-BR" sz="3600" dirty="0" err="1">
                <a:solidFill>
                  <a:schemeClr val="dk1"/>
                </a:solidFill>
                <a:highlight>
                  <a:srgbClr val="FFFFFF"/>
                </a:highlight>
              </a:rPr>
              <a:t>neuro</a:t>
            </a:r>
            <a:r>
              <a:rPr lang="pt-BR" sz="3600" dirty="0">
                <a:solidFill>
                  <a:schemeClr val="dk1"/>
                </a:solidFill>
                <a:highlight>
                  <a:srgbClr val="FFFFFF"/>
                </a:highlight>
              </a:rPr>
              <a:t>-oftalmológica associada a diplopia e náuseas. A patogênese ainda não é bem compreendida, apesar de parecer envolver </a:t>
            </a:r>
            <a:r>
              <a:rPr lang="pt-BR" sz="3600" dirty="0" err="1">
                <a:solidFill>
                  <a:schemeClr val="dk1"/>
                </a:solidFill>
                <a:highlight>
                  <a:srgbClr val="FFFFFF"/>
                </a:highlight>
              </a:rPr>
              <a:t>desenergização</a:t>
            </a:r>
            <a:r>
              <a:rPr lang="pt-BR" sz="36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pt-BR" sz="3600" dirty="0" err="1">
                <a:solidFill>
                  <a:schemeClr val="dk1"/>
                </a:solidFill>
                <a:highlight>
                  <a:srgbClr val="FFFFFF"/>
                </a:highlight>
              </a:rPr>
              <a:t>axonal</a:t>
            </a:r>
            <a:r>
              <a:rPr lang="pt-BR" sz="3600" dirty="0">
                <a:solidFill>
                  <a:schemeClr val="dk1"/>
                </a:solidFill>
                <a:highlight>
                  <a:srgbClr val="FFFFFF"/>
                </a:highlight>
              </a:rPr>
              <a:t> devido a metabólitos do </a:t>
            </a:r>
            <a:r>
              <a:rPr lang="pt-BR" sz="3600" dirty="0" err="1">
                <a:solidFill>
                  <a:schemeClr val="dk1"/>
                </a:solidFill>
                <a:highlight>
                  <a:srgbClr val="FFFFFF"/>
                </a:highlight>
              </a:rPr>
              <a:t>metronidazol</a:t>
            </a:r>
            <a:r>
              <a:rPr lang="pt-BR" sz="3600" dirty="0">
                <a:solidFill>
                  <a:schemeClr val="dk1"/>
                </a:solidFill>
                <a:highlight>
                  <a:srgbClr val="FFFFFF"/>
                </a:highlight>
              </a:rPr>
              <a:t>. Sendo assim, o objetivo do presente trabalho é relatar um caso de paresia do músculo reto medial após uso de </a:t>
            </a:r>
            <a:r>
              <a:rPr lang="pt-BR" sz="3600" dirty="0" err="1">
                <a:solidFill>
                  <a:schemeClr val="dk1"/>
                </a:solidFill>
                <a:highlight>
                  <a:srgbClr val="FFFFFF"/>
                </a:highlight>
              </a:rPr>
              <a:t>nitroimidazol</a:t>
            </a:r>
            <a:r>
              <a:rPr lang="pt-BR" sz="3600" dirty="0">
                <a:solidFill>
                  <a:schemeClr val="dk1"/>
                </a:solidFill>
                <a:highlight>
                  <a:srgbClr val="FFFFFF"/>
                </a:highlight>
              </a:rPr>
              <a:t>, o que representa uma manifestação rara.</a:t>
            </a:r>
            <a:endParaRPr sz="3600" b="1" dirty="0">
              <a:solidFill>
                <a:schemeClr val="dk1"/>
              </a:solidFill>
            </a:endParaRPr>
          </a:p>
          <a:p>
            <a:pPr>
              <a:spcBef>
                <a:spcPts val="800"/>
              </a:spcBef>
            </a:pPr>
            <a:endParaRPr dirty="0"/>
          </a:p>
        </p:txBody>
      </p:sp>
      <p:sp>
        <p:nvSpPr>
          <p:cNvPr id="68" name="Google Shape;68;p13"/>
          <p:cNvSpPr txBox="1"/>
          <p:nvPr/>
        </p:nvSpPr>
        <p:spPr>
          <a:xfrm>
            <a:off x="1601435" y="16712226"/>
            <a:ext cx="14536536" cy="7102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4" tIns="91434" rIns="91434" bIns="91434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buClr>
                <a:schemeClr val="dk1"/>
              </a:buClr>
              <a:buSzPts val="1100"/>
            </a:pPr>
            <a:r>
              <a:rPr lang="pt-BR" sz="3600">
                <a:solidFill>
                  <a:schemeClr val="dk1"/>
                </a:solidFill>
                <a:highlight>
                  <a:srgbClr val="FFFFFF"/>
                </a:highlight>
              </a:rPr>
              <a:t>Paciente A.C.R, feminino, 19 anos, queixa diplopia há 7 dias, com episódios de náusea e vômito no primeiro dia, associada ao uso de Metronidazol para tratamento de parasitose intestinal. História pregressa de depressão, já tratada</a:t>
            </a:r>
            <a:r>
              <a:rPr lang="pt-BR" sz="3600">
                <a:solidFill>
                  <a:schemeClr val="dk1"/>
                </a:solidFill>
              </a:rPr>
              <a:t>. </a:t>
            </a:r>
            <a:r>
              <a:rPr lang="pt-BR" sz="3600">
                <a:solidFill>
                  <a:schemeClr val="dk1"/>
                </a:solidFill>
                <a:highlight>
                  <a:srgbClr val="FFFFFF"/>
                </a:highlight>
              </a:rPr>
              <a:t>Ao exame: posição de cabeça com torção para a esquerda e limitação de adução do olho direito (OD), sugerindo paresia de músculo reto medial de OD. Refração estática ambos os olhos (AO): plano 20/20. Biomicroscopia: córnea e cristalino transparentes, sem reação de câmara anterior AO. Tonometria: 16 mmHg AO. Campimetria computadorizada: sensibilidade foveal preservada, ausência de escotomas AO. Tomografia de coerência óptica (OCT): espessura e arquitetura retiniana preservadas, complexo retina-EPR normal AO. Retinografia: vítreo transparente, disco óptico corado com bordos nítidos, mácula nem pigmentada, com reflexo presente, periferia sem anormalidades AO</a:t>
            </a:r>
            <a:r>
              <a:rPr lang="pt-BR" sz="3600">
                <a:solidFill>
                  <a:schemeClr val="dk1"/>
                </a:solidFill>
              </a:rPr>
              <a:t>. Propedêutica laboratorial, incluindo sorologias, sem alterações. R</a:t>
            </a:r>
            <a:r>
              <a:rPr lang="pt-BR" sz="3600">
                <a:solidFill>
                  <a:schemeClr val="dk1"/>
                </a:solidFill>
                <a:highlight>
                  <a:schemeClr val="lt1"/>
                </a:highlight>
              </a:rPr>
              <a:t>essonância magnética de crânio evidenciou cisto de glândula pineal e demais aspectos dentro dos padrões de normalidade. </a:t>
            </a:r>
            <a:endParaRPr sz="3600" b="1">
              <a:solidFill>
                <a:schemeClr val="dk1"/>
              </a:solidFill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17064833" y="16108201"/>
            <a:ext cx="13851236" cy="965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4" tIns="91434" rIns="91434" bIns="91434" anchor="t" anchorCtr="0">
            <a:noAutofit/>
          </a:bodyPr>
          <a:lstStyle/>
          <a:p>
            <a:pPr algn="just">
              <a:lnSpc>
                <a:spcPct val="150000"/>
              </a:lnSpc>
            </a:pPr>
            <a:endParaRPr sz="3600" b="1">
              <a:solidFill>
                <a:schemeClr val="dk1"/>
              </a:solidFill>
            </a:endParaRPr>
          </a:p>
          <a:p>
            <a:pPr algn="just">
              <a:lnSpc>
                <a:spcPct val="150000"/>
              </a:lnSpc>
              <a:spcBef>
                <a:spcPts val="800"/>
              </a:spcBef>
            </a:pPr>
            <a:endParaRPr sz="3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algn="just">
              <a:lnSpc>
                <a:spcPct val="150000"/>
              </a:lnSpc>
              <a:spcBef>
                <a:spcPts val="800"/>
              </a:spcBef>
            </a:pPr>
            <a:endParaRPr sz="3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algn="just">
              <a:lnSpc>
                <a:spcPct val="150000"/>
              </a:lnSpc>
              <a:spcBef>
                <a:spcPts val="800"/>
              </a:spcBef>
            </a:pPr>
            <a:endParaRPr sz="3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algn="just">
              <a:lnSpc>
                <a:spcPct val="150000"/>
              </a:lnSpc>
              <a:spcBef>
                <a:spcPts val="800"/>
              </a:spcBef>
            </a:pPr>
            <a:endParaRPr sz="3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algn="just">
              <a:lnSpc>
                <a:spcPct val="150000"/>
              </a:lnSpc>
              <a:spcBef>
                <a:spcPts val="800"/>
              </a:spcBef>
            </a:pPr>
            <a:endParaRPr sz="3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algn="just">
              <a:lnSpc>
                <a:spcPct val="150000"/>
              </a:lnSpc>
              <a:spcBef>
                <a:spcPts val="800"/>
              </a:spcBef>
            </a:pPr>
            <a:endParaRPr sz="3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algn="just">
              <a:lnSpc>
                <a:spcPct val="150000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endParaRPr sz="3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algn="just">
              <a:lnSpc>
                <a:spcPct val="150000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pt-BR" sz="3600">
                <a:solidFill>
                  <a:schemeClr val="dk1"/>
                </a:solidFill>
                <a:highlight>
                  <a:srgbClr val="FFFFFF"/>
                </a:highlight>
              </a:rPr>
              <a:t>Os sintomas persistiram por 7 dias, após a primeira consulta. Sendo assim, optou-se por iniciar corticoterapia, com boa resposta clínica e melhora dos sintomas, inclusive regressão da paresia do músculo reto medial .</a:t>
            </a:r>
            <a:endParaRPr sz="3600" b="1">
              <a:solidFill>
                <a:schemeClr val="dk1"/>
              </a:solidFill>
            </a:endParaRPr>
          </a:p>
          <a:p>
            <a:pPr algn="just">
              <a:lnSpc>
                <a:spcPct val="150000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endParaRPr sz="3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>
              <a:spcBef>
                <a:spcPts val="800"/>
              </a:spcBef>
            </a:pPr>
            <a:endParaRPr/>
          </a:p>
        </p:txBody>
      </p:sp>
      <p:sp>
        <p:nvSpPr>
          <p:cNvPr id="70" name="Google Shape;70;p13"/>
          <p:cNvSpPr txBox="1"/>
          <p:nvPr/>
        </p:nvSpPr>
        <p:spPr>
          <a:xfrm>
            <a:off x="1524424" y="13161976"/>
            <a:ext cx="29816582" cy="976908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19050" dir="5400000" algn="bl" rotWithShape="0">
              <a:srgbClr val="9FC5E8">
                <a:alpha val="50000"/>
              </a:srgbClr>
            </a:outerShdw>
          </a:effectLst>
        </p:spPr>
        <p:txBody>
          <a:bodyPr spcFirstLastPara="1" wrap="square" lIns="91434" tIns="91434" rIns="91434" bIns="91434" anchor="ctr" anchorCtr="0">
            <a:noAutofit/>
          </a:bodyPr>
          <a:lstStyle/>
          <a:p>
            <a:pPr algn="ctr"/>
            <a:r>
              <a:rPr lang="pt-BR"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MÉTODOS</a:t>
            </a:r>
            <a:endParaRPr sz="3600"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1531225" y="14374209"/>
            <a:ext cx="28832137" cy="775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4" tIns="91434" rIns="91434" bIns="91434" anchor="t" anchorCtr="0">
            <a:noAutofit/>
          </a:bodyPr>
          <a:lstStyle/>
          <a:p>
            <a:pPr algn="just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3600" dirty="0">
                <a:solidFill>
                  <a:schemeClr val="dk1"/>
                </a:solidFill>
                <a:highlight>
                  <a:srgbClr val="FFFFFF"/>
                </a:highlight>
              </a:rPr>
              <a:t>Estudo de caso por meio de revisão de prontuário médico e pesquisa bibliográfica nas bases de dados </a:t>
            </a:r>
            <a:r>
              <a:rPr lang="pt-BR" sz="3600" dirty="0" err="1">
                <a:solidFill>
                  <a:schemeClr val="dk1"/>
                </a:solidFill>
                <a:highlight>
                  <a:srgbClr val="FFFFFF"/>
                </a:highlight>
              </a:rPr>
              <a:t>Medline</a:t>
            </a:r>
            <a:r>
              <a:rPr lang="pt-BR" sz="3600" dirty="0">
                <a:solidFill>
                  <a:schemeClr val="dk1"/>
                </a:solidFill>
                <a:highlight>
                  <a:srgbClr val="FFFFFF"/>
                </a:highlight>
              </a:rPr>
              <a:t>, </a:t>
            </a:r>
            <a:r>
              <a:rPr lang="pt-BR" sz="3600" dirty="0" err="1">
                <a:solidFill>
                  <a:schemeClr val="dk1"/>
                </a:solidFill>
                <a:highlight>
                  <a:srgbClr val="FFFFFF"/>
                </a:highlight>
              </a:rPr>
              <a:t>PubMed</a:t>
            </a:r>
            <a:r>
              <a:rPr lang="pt-BR" sz="3600" dirty="0">
                <a:solidFill>
                  <a:schemeClr val="dk1"/>
                </a:solidFill>
                <a:highlight>
                  <a:srgbClr val="FFFFFF"/>
                </a:highlight>
              </a:rPr>
              <a:t>, </a:t>
            </a:r>
            <a:r>
              <a:rPr lang="pt-BR" sz="3600" dirty="0" err="1">
                <a:solidFill>
                  <a:schemeClr val="dk1"/>
                </a:solidFill>
                <a:highlight>
                  <a:srgbClr val="FFFFFF"/>
                </a:highlight>
              </a:rPr>
              <a:t>Lilacs</a:t>
            </a:r>
            <a:r>
              <a:rPr lang="pt-BR" sz="3600" dirty="0">
                <a:solidFill>
                  <a:schemeClr val="dk1"/>
                </a:solidFill>
                <a:highlight>
                  <a:srgbClr val="FFFFFF"/>
                </a:highlight>
              </a:rPr>
              <a:t> e </a:t>
            </a:r>
            <a:r>
              <a:rPr lang="pt-BR" sz="3600" dirty="0" err="1">
                <a:solidFill>
                  <a:schemeClr val="dk1"/>
                </a:solidFill>
                <a:highlight>
                  <a:srgbClr val="FFFFFF"/>
                </a:highlight>
              </a:rPr>
              <a:t>SciELO</a:t>
            </a:r>
            <a:r>
              <a:rPr lang="pt-BR" sz="3600" dirty="0">
                <a:solidFill>
                  <a:schemeClr val="dk1"/>
                </a:solidFill>
                <a:highlight>
                  <a:srgbClr val="FFFFFF"/>
                </a:highlight>
              </a:rPr>
              <a:t>.</a:t>
            </a:r>
            <a:endParaRPr sz="3600" b="1" dirty="0">
              <a:solidFill>
                <a:schemeClr val="dk1"/>
              </a:solidFill>
            </a:endParaRPr>
          </a:p>
          <a:p>
            <a:pPr>
              <a:spcBef>
                <a:spcPts val="800"/>
              </a:spcBef>
            </a:pPr>
            <a:endParaRPr dirty="0"/>
          </a:p>
        </p:txBody>
      </p:sp>
      <p:sp>
        <p:nvSpPr>
          <p:cNvPr id="72" name="Google Shape;72;p13"/>
          <p:cNvSpPr txBox="1"/>
          <p:nvPr/>
        </p:nvSpPr>
        <p:spPr>
          <a:xfrm>
            <a:off x="1524424" y="38804652"/>
            <a:ext cx="28930852" cy="600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4" tIns="91434" rIns="91434" bIns="91434" anchor="t" anchorCtr="0">
            <a:noAutofit/>
          </a:bodyPr>
          <a:lstStyle/>
          <a:p>
            <a:r>
              <a:rPr lang="pt-BR" sz="3600"/>
              <a:t>Metronidazol; efeitos adversos; toxicidade.</a:t>
            </a:r>
            <a:endParaRPr sz="3600"/>
          </a:p>
        </p:txBody>
      </p:sp>
      <p:sp>
        <p:nvSpPr>
          <p:cNvPr id="73" name="Google Shape;73;p13"/>
          <p:cNvSpPr txBox="1"/>
          <p:nvPr/>
        </p:nvSpPr>
        <p:spPr>
          <a:xfrm>
            <a:off x="1524424" y="32662000"/>
            <a:ext cx="29816582" cy="3714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4" tIns="91434" rIns="91434" bIns="91434" anchor="t" anchorCtr="0">
            <a:noAutofit/>
          </a:bodyPr>
          <a:lstStyle/>
          <a:p>
            <a:pPr algn="just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3600">
                <a:solidFill>
                  <a:schemeClr val="dk1"/>
                </a:solidFill>
              </a:rPr>
              <a:t>A toxicidade neuro-oftalmológica induzida pelo metronidazol é rara e pode levar a alterações visuais transitórias como diplopia, miopia, visão borrada, baixa acuidade visual e neuropatia óptica. A fisiopatologia não é totalmente elucidada, apesar de existirem teorias de desenergização dos axônios devido a metabólitos, edema citotóxico e vasog</a:t>
            </a:r>
            <a:r>
              <a:rPr lang="pt-BR" sz="3600">
                <a:solidFill>
                  <a:schemeClr val="dk1"/>
                </a:solidFill>
                <a:highlight>
                  <a:srgbClr val="FFFFFF"/>
                </a:highlight>
              </a:rPr>
              <a:t>ê</a:t>
            </a:r>
            <a:r>
              <a:rPr lang="pt-BR" sz="3600">
                <a:solidFill>
                  <a:schemeClr val="dk1"/>
                </a:solidFill>
              </a:rPr>
              <a:t>nico. As evidências apontam que não há relação de dose ou duração do tratamento e efeitos neurotóxicos</a:t>
            </a:r>
            <a:r>
              <a:rPr lang="pt-BR" sz="3600">
                <a:solidFill>
                  <a:schemeClr val="dk1"/>
                </a:solidFill>
                <a:highlight>
                  <a:srgbClr val="FFFFFF"/>
                </a:highlight>
              </a:rPr>
              <a:t>. O diagnóstico é feito pela história clínica e exclusão de outras causas. O tratamento envolve suspensão do metronidazol e acompanhamento de suporte. Neste caso, optou-se pela corticoterapia devido a persistência dos sintomas por 14 dias. </a:t>
            </a:r>
            <a:r>
              <a:rPr lang="pt-BR" sz="3600">
                <a:solidFill>
                  <a:schemeClr val="dk1"/>
                </a:solidFill>
              </a:rPr>
              <a:t>O presente caso exibiu paresia de musculatura ocular extrínseca, diplopia, náuseas e vômitos, situação muito rara e pouco descrita na literatura.</a:t>
            </a:r>
            <a:endParaRPr sz="3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algn="just">
              <a:lnSpc>
                <a:spcPct val="150000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endParaRPr sz="3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algn="just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</a:pPr>
            <a:endParaRPr sz="2400"/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453729" y="16746521"/>
            <a:ext cx="5656856" cy="523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912789" y="16746509"/>
            <a:ext cx="5656857" cy="5233352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 txBox="1"/>
          <p:nvPr/>
        </p:nvSpPr>
        <p:spPr>
          <a:xfrm>
            <a:off x="17453740" y="29682396"/>
            <a:ext cx="6459049" cy="1099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4" tIns="91434" rIns="91434" bIns="91434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t-BR" sz="2400">
                <a:solidFill>
                  <a:schemeClr val="dk1"/>
                </a:solidFill>
              </a:rPr>
              <a:t>Figura 2 - Imagem cedida pelo orientador - </a:t>
            </a:r>
            <a:endParaRPr sz="240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2400">
                <a:solidFill>
                  <a:schemeClr val="dk1"/>
                </a:solidFill>
              </a:rPr>
              <a:t>Paresia do músculo reto medial em OD.</a:t>
            </a:r>
            <a:endParaRPr/>
          </a:p>
        </p:txBody>
      </p:sp>
      <p:sp>
        <p:nvSpPr>
          <p:cNvPr id="77" name="Google Shape;77;p13"/>
          <p:cNvSpPr txBox="1"/>
          <p:nvPr/>
        </p:nvSpPr>
        <p:spPr>
          <a:xfrm>
            <a:off x="17453740" y="22423196"/>
            <a:ext cx="13441975" cy="775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4" tIns="91434" rIns="91434" bIns="91434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t-BR" sz="2400">
                <a:solidFill>
                  <a:schemeClr val="dk1"/>
                </a:solidFill>
              </a:rPr>
              <a:t>Figura 1 - Imagem cedida pelo orientador - R</a:t>
            </a:r>
            <a:r>
              <a:rPr lang="pt-BR" sz="2400">
                <a:solidFill>
                  <a:schemeClr val="dk1"/>
                </a:solidFill>
                <a:highlight>
                  <a:schemeClr val="lt1"/>
                </a:highlight>
              </a:rPr>
              <a:t>essonância magnética de crânio.</a:t>
            </a:r>
            <a:endParaRPr sz="2400"/>
          </a:p>
        </p:txBody>
      </p:sp>
      <p:pic>
        <p:nvPicPr>
          <p:cNvPr id="78" name="Google Shape;78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082303" y="27440074"/>
            <a:ext cx="5988805" cy="200122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24082264" y="29682385"/>
            <a:ext cx="5988880" cy="834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4" tIns="91434" rIns="91434" bIns="91434" anchor="t" anchorCtr="0">
            <a:noAutofit/>
          </a:bodyPr>
          <a:lstStyle/>
          <a:p>
            <a:r>
              <a:rPr lang="pt-BR" sz="2400"/>
              <a:t>Figura 3 - Imagem cedida pelo orientador -</a:t>
            </a:r>
            <a:endParaRPr sz="2400"/>
          </a:p>
          <a:p>
            <a:r>
              <a:rPr lang="pt-BR" sz="2400"/>
              <a:t>Resultado apos tratamento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705</Words>
  <Application>Microsoft Office PowerPoint</Application>
  <PresentationFormat>Personalizar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Merriweather</vt:lpstr>
      <vt:lpstr>Roboto</vt:lpstr>
      <vt:lpstr>Simple Light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Usuario</cp:lastModifiedBy>
  <cp:revision>1</cp:revision>
  <dcterms:modified xsi:type="dcterms:W3CDTF">2019-01-17T13:39:16Z</dcterms:modified>
</cp:coreProperties>
</file>