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004000" cy="42672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1pPr>
    <a:lvl2pPr marL="0" marR="0" indent="678729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2pPr>
    <a:lvl3pPr marL="0" marR="0" indent="1357459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3pPr>
    <a:lvl4pPr marL="0" marR="0" indent="2036189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4pPr>
    <a:lvl5pPr marL="0" marR="0" indent="2714918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5pPr>
    <a:lvl6pPr marL="0" marR="0" indent="3393647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6pPr>
    <a:lvl7pPr marL="0" marR="0" indent="4072378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7pPr>
    <a:lvl8pPr marL="0" marR="0" indent="4751108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8pPr>
    <a:lvl9pPr marL="0" marR="0" indent="5429837" algn="l" defTabSz="42349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 b="def" i="def"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143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143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 b="def" i="def"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143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143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 b="def" i="def"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143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143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noFill/>
              <a:miter lim="400000"/>
            </a:ln>
          </a:left>
          <a:right>
            <a:ln w="38100" cap="flat">
              <a:noFill/>
              <a:miter lim="400000"/>
            </a:ln>
          </a:right>
          <a:top>
            <a:ln w="38100" cap="flat">
              <a:noFill/>
              <a:miter lim="400000"/>
            </a:ln>
          </a:top>
          <a:bottom>
            <a:ln w="38100" cap="flat">
              <a:noFill/>
              <a:miter lim="400000"/>
            </a:ln>
          </a:bottom>
          <a:insideH>
            <a:ln w="38100" cap="flat">
              <a:noFill/>
              <a:miter lim="400000"/>
            </a:ln>
          </a:insideH>
          <a:insideV>
            <a:ln w="381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noFill/>
              <a:miter lim="400000"/>
            </a:ln>
          </a:left>
          <a:right>
            <a:ln w="38100" cap="flat">
              <a:noFill/>
              <a:miter lim="400000"/>
            </a:ln>
          </a:right>
          <a:top>
            <a:ln w="38100" cap="flat">
              <a:noFill/>
              <a:miter lim="400000"/>
            </a:ln>
          </a:top>
          <a:bottom>
            <a:ln w="38100" cap="flat">
              <a:noFill/>
              <a:miter lim="400000"/>
            </a:ln>
          </a:bottom>
          <a:insideH>
            <a:ln w="38100" cap="flat">
              <a:noFill/>
              <a:miter lim="400000"/>
            </a:ln>
          </a:insideH>
          <a:insideV>
            <a:ln w="381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8100" cap="flat">
              <a:noFill/>
              <a:miter lim="400000"/>
            </a:ln>
          </a:left>
          <a:right>
            <a:ln w="38100" cap="flat">
              <a:noFill/>
              <a:miter lim="400000"/>
            </a:ln>
          </a:right>
          <a:top>
            <a:ln w="152400" cap="flat">
              <a:solidFill>
                <a:srgbClr val="000000"/>
              </a:solidFill>
              <a:prstDash val="solid"/>
              <a:round/>
            </a:ln>
          </a:top>
          <a:bottom>
            <a:ln w="762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noFill/>
              <a:miter lim="400000"/>
            </a:ln>
          </a:insideH>
          <a:insideV>
            <a:ln w="381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noFill/>
              <a:miter lim="400000"/>
            </a:ln>
          </a:left>
          <a:right>
            <a:ln w="38100" cap="flat">
              <a:noFill/>
              <a:miter lim="400000"/>
            </a:ln>
          </a:right>
          <a:top>
            <a:ln w="76200" cap="flat">
              <a:solidFill>
                <a:srgbClr val="000000"/>
              </a:solidFill>
              <a:prstDash val="solid"/>
              <a:round/>
            </a:ln>
          </a:top>
          <a:bottom>
            <a:ln w="762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noFill/>
              <a:miter lim="400000"/>
            </a:ln>
          </a:insideH>
          <a:insideV>
            <a:ln w="381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143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81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14300" cap="flat">
              <a:solidFill>
                <a:srgbClr val="FFFFFF"/>
              </a:solidFill>
              <a:prstDash val="solid"/>
              <a:round/>
            </a:ln>
          </a:bottom>
          <a:insideH>
            <a:ln w="38100" cap="flat">
              <a:solidFill>
                <a:srgbClr val="FFFFFF"/>
              </a:solidFill>
              <a:prstDash val="solid"/>
              <a:round/>
            </a:ln>
          </a:insideH>
          <a:insideV>
            <a:ln w="381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000000"/>
              </a:solidFill>
              <a:prstDash val="solid"/>
              <a:round/>
            </a:ln>
          </a:left>
          <a:right>
            <a:ln w="381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solidFill>
                <a:srgbClr val="000000"/>
              </a:solidFill>
              <a:prstDash val="solid"/>
              <a:round/>
            </a:ln>
          </a:insideH>
          <a:insideV>
            <a:ln w="381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000000"/>
              </a:solidFill>
              <a:prstDash val="solid"/>
              <a:round/>
            </a:ln>
          </a:left>
          <a:right>
            <a:ln w="381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solidFill>
                <a:srgbClr val="000000"/>
              </a:solidFill>
              <a:prstDash val="solid"/>
              <a:round/>
            </a:ln>
          </a:insideH>
          <a:insideV>
            <a:ln w="381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000000"/>
              </a:solidFill>
              <a:prstDash val="solid"/>
              <a:round/>
            </a:ln>
          </a:left>
          <a:right>
            <a:ln w="38100" cap="flat">
              <a:solidFill>
                <a:srgbClr val="000000"/>
              </a:solidFill>
              <a:prstDash val="solid"/>
              <a:round/>
            </a:ln>
          </a:right>
          <a:top>
            <a:ln w="1524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solidFill>
                <a:srgbClr val="000000"/>
              </a:solidFill>
              <a:prstDash val="solid"/>
              <a:round/>
            </a:ln>
          </a:insideH>
          <a:insideV>
            <a:ln w="381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8100" cap="flat">
              <a:solidFill>
                <a:srgbClr val="000000"/>
              </a:solidFill>
              <a:prstDash val="solid"/>
              <a:round/>
            </a:ln>
          </a:left>
          <a:right>
            <a:ln w="381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76200" cap="flat">
              <a:solidFill>
                <a:srgbClr val="000000"/>
              </a:solidFill>
              <a:prstDash val="solid"/>
              <a:round/>
            </a:ln>
          </a:bottom>
          <a:insideH>
            <a:ln w="38100" cap="flat">
              <a:solidFill>
                <a:srgbClr val="000000"/>
              </a:solidFill>
              <a:prstDash val="solid"/>
              <a:round/>
            </a:ln>
          </a:insideH>
          <a:insideV>
            <a:ln w="381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234972" latinLnBrk="0">
      <a:defRPr sz="3600">
        <a:latin typeface="+mj-lt"/>
        <a:ea typeface="+mj-ea"/>
        <a:cs typeface="+mj-cs"/>
        <a:sym typeface="Georgia"/>
      </a:defRPr>
    </a:lvl1pPr>
    <a:lvl2pPr indent="228600" defTabSz="4234972" latinLnBrk="0">
      <a:defRPr sz="3600">
        <a:latin typeface="+mj-lt"/>
        <a:ea typeface="+mj-ea"/>
        <a:cs typeface="+mj-cs"/>
        <a:sym typeface="Georgia"/>
      </a:defRPr>
    </a:lvl2pPr>
    <a:lvl3pPr indent="457200" defTabSz="4234972" latinLnBrk="0">
      <a:defRPr sz="3600">
        <a:latin typeface="+mj-lt"/>
        <a:ea typeface="+mj-ea"/>
        <a:cs typeface="+mj-cs"/>
        <a:sym typeface="Georgia"/>
      </a:defRPr>
    </a:lvl3pPr>
    <a:lvl4pPr indent="685800" defTabSz="4234972" latinLnBrk="0">
      <a:defRPr sz="3600">
        <a:latin typeface="+mj-lt"/>
        <a:ea typeface="+mj-ea"/>
        <a:cs typeface="+mj-cs"/>
        <a:sym typeface="Georgia"/>
      </a:defRPr>
    </a:lvl4pPr>
    <a:lvl5pPr indent="914400" defTabSz="4234972" latinLnBrk="0">
      <a:defRPr sz="3600">
        <a:latin typeface="+mj-lt"/>
        <a:ea typeface="+mj-ea"/>
        <a:cs typeface="+mj-cs"/>
        <a:sym typeface="Georgia"/>
      </a:defRPr>
    </a:lvl5pPr>
    <a:lvl6pPr indent="1143000" defTabSz="4234972" latinLnBrk="0">
      <a:defRPr sz="3600">
        <a:latin typeface="+mj-lt"/>
        <a:ea typeface="+mj-ea"/>
        <a:cs typeface="+mj-cs"/>
        <a:sym typeface="Georgia"/>
      </a:defRPr>
    </a:lvl6pPr>
    <a:lvl7pPr indent="1371600" defTabSz="4234972" latinLnBrk="0">
      <a:defRPr sz="3600">
        <a:latin typeface="+mj-lt"/>
        <a:ea typeface="+mj-ea"/>
        <a:cs typeface="+mj-cs"/>
        <a:sym typeface="Georgia"/>
      </a:defRPr>
    </a:lvl7pPr>
    <a:lvl8pPr indent="1600200" defTabSz="4234972" latinLnBrk="0">
      <a:defRPr sz="3600">
        <a:latin typeface="+mj-lt"/>
        <a:ea typeface="+mj-ea"/>
        <a:cs typeface="+mj-cs"/>
        <a:sym typeface="Georgia"/>
      </a:defRPr>
    </a:lvl8pPr>
    <a:lvl9pPr indent="1828800" defTabSz="4234972" latinLnBrk="0">
      <a:defRPr sz="36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1863185" y="572910"/>
            <a:ext cx="28277630" cy="9383890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 anchor="ctr"/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1863185" y="9956800"/>
            <a:ext cx="28277630" cy="32715200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5478339" y="38413971"/>
            <a:ext cx="7331238" cy="2273301"/>
          </a:xfrm>
          <a:prstGeom prst="rect">
            <a:avLst/>
          </a:prstGeom>
          <a:ln w="38100">
            <a:miter lim="400000"/>
          </a:ln>
        </p:spPr>
        <p:txBody>
          <a:bodyPr wrap="none" lIns="142636" tIns="142636" rIns="142636" bIns="142636" anchor="ctr">
            <a:spAutoFit/>
          </a:bodyPr>
          <a:lstStyle>
            <a:lvl1pPr algn="r">
              <a:defRPr sz="36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ctr" defTabSz="28527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200" u="none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1331025" marR="0" indent="-1168124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•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1pPr>
      <a:lvl2pPr marL="1795051" marR="0" indent="-1184170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2pPr>
      <a:lvl3pPr marL="2185596" marR="0" indent="-1140310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●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3pPr>
      <a:lvl4pPr marL="2592851" marR="0" indent="-1140311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●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4pPr>
      <a:lvl5pPr marL="2932230" marR="0" indent="-1140312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5pPr>
      <a:lvl6pPr marL="3384734" marR="0" indent="-1267013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6pPr>
      <a:lvl7pPr marL="3868914" marR="0" indent="-1425390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7pPr>
      <a:lvl8pPr marL="4297148" marR="0" indent="-1554971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◦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8pPr>
      <a:lvl9pPr marL="4683422" marR="0" indent="-1629017" algn="l" defTabSz="2852724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SzPct val="100000"/>
        <a:buFont typeface="Georgia"/>
        <a:buChar char="◦"/>
        <a:tabLst/>
        <a:defRPr b="0" baseline="0" cap="none" i="0" spc="0" strike="noStrike" sz="126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9pPr>
    </p:bodyStyle>
    <p:otherStyle>
      <a:lvl1pPr marL="0" marR="0" indent="0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678729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1357459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2036189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2714918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3393647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4072378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4751108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5429837" algn="r" defTabSz="4234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1.jpeg"/><Relationship Id="rId7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Retângulo 5"/>
          <p:cNvGrpSpPr/>
          <p:nvPr/>
        </p:nvGrpSpPr>
        <p:grpSpPr>
          <a:xfrm>
            <a:off x="1095408" y="5159319"/>
            <a:ext cx="29429011" cy="2115029"/>
            <a:chOff x="0" y="0"/>
            <a:chExt cx="29429009" cy="2115028"/>
          </a:xfrm>
        </p:grpSpPr>
        <p:sp>
          <p:nvSpPr>
            <p:cNvPr id="20" name="Retângulo"/>
            <p:cNvSpPr/>
            <p:nvPr/>
          </p:nvSpPr>
          <p:spPr>
            <a:xfrm>
              <a:off x="-1" y="-1"/>
              <a:ext cx="29429011" cy="2115030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 algn="ctr">
                <a:defRPr sz="56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" name="Drusas de disco óptico em criança simulando papiledema"/>
            <p:cNvSpPr txBox="1"/>
            <p:nvPr/>
          </p:nvSpPr>
          <p:spPr>
            <a:xfrm>
              <a:off x="-1" y="513761"/>
              <a:ext cx="29429011" cy="1087506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>
              <a:lvl1pPr algn="ctr">
                <a:defRPr b="1" sz="5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Drusas de disco óptico em criança simulando papiledema</a:t>
              </a:r>
            </a:p>
          </p:txBody>
        </p:sp>
      </p:grpSp>
      <p:sp>
        <p:nvSpPr>
          <p:cNvPr id="23" name="CaixaDeTexto 7"/>
          <p:cNvSpPr txBox="1"/>
          <p:nvPr/>
        </p:nvSpPr>
        <p:spPr>
          <a:xfrm>
            <a:off x="6147963" y="7578089"/>
            <a:ext cx="18308888" cy="1352073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>
            <a:lvl1pPr algn="ctr">
              <a:defRPr sz="3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Priscilla Fernandes Nogueira; Bruno De Amicis Zanchetta; Marcello Novoa Colombo Barboza; Guilherme Novoa Colombo Barboza; Marta Fabiane Gouvea Barioni</a:t>
            </a:r>
          </a:p>
        </p:txBody>
      </p:sp>
      <p:grpSp>
        <p:nvGrpSpPr>
          <p:cNvPr id="26" name="Retângulo 10"/>
          <p:cNvGrpSpPr/>
          <p:nvPr/>
        </p:nvGrpSpPr>
        <p:grpSpPr>
          <a:xfrm>
            <a:off x="1462398" y="15529701"/>
            <a:ext cx="29159715" cy="1123246"/>
            <a:chOff x="0" y="0"/>
            <a:chExt cx="29159714" cy="1123244"/>
          </a:xfrm>
        </p:grpSpPr>
        <p:sp>
          <p:nvSpPr>
            <p:cNvPr id="24" name="Retângulo"/>
            <p:cNvSpPr/>
            <p:nvPr/>
          </p:nvSpPr>
          <p:spPr>
            <a:xfrm>
              <a:off x="-1" y="-1"/>
              <a:ext cx="29159715" cy="1123246"/>
            </a:xfrm>
            <a:prstGeom prst="rect">
              <a:avLst/>
            </a:prstGeom>
            <a:solidFill>
              <a:srgbClr val="406F8D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" name="RESULTADOS:"/>
            <p:cNvSpPr txBox="1"/>
            <p:nvPr/>
          </p:nvSpPr>
          <p:spPr>
            <a:xfrm>
              <a:off x="-1" y="6236"/>
              <a:ext cx="29159715" cy="1110773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>
              <a:lvl1pPr>
                <a:defRPr b="1" sz="56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pPr/>
              <a:r>
                <a:t>RESULTADOS:</a:t>
              </a:r>
            </a:p>
          </p:txBody>
        </p:sp>
      </p:grpSp>
      <p:grpSp>
        <p:nvGrpSpPr>
          <p:cNvPr id="29" name="Retângulo 12"/>
          <p:cNvGrpSpPr/>
          <p:nvPr/>
        </p:nvGrpSpPr>
        <p:grpSpPr>
          <a:xfrm>
            <a:off x="1439746" y="9233903"/>
            <a:ext cx="29179290" cy="1123246"/>
            <a:chOff x="0" y="0"/>
            <a:chExt cx="29179288" cy="1123244"/>
          </a:xfrm>
        </p:grpSpPr>
        <p:sp>
          <p:nvSpPr>
            <p:cNvPr id="27" name="Retângulo"/>
            <p:cNvSpPr/>
            <p:nvPr/>
          </p:nvSpPr>
          <p:spPr>
            <a:xfrm>
              <a:off x="-1" y="-1"/>
              <a:ext cx="29179290" cy="1123246"/>
            </a:xfrm>
            <a:prstGeom prst="rect">
              <a:avLst/>
            </a:prstGeom>
            <a:solidFill>
              <a:srgbClr val="406F8D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" name="INTRODUÇÃO:"/>
            <p:cNvSpPr txBox="1"/>
            <p:nvPr/>
          </p:nvSpPr>
          <p:spPr>
            <a:xfrm>
              <a:off x="-1" y="6236"/>
              <a:ext cx="29179290" cy="1110773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>
              <a:lvl1pPr>
                <a:defRPr b="1" sz="56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pPr/>
              <a:r>
                <a:t>INTRODUÇÃO:</a:t>
              </a:r>
            </a:p>
          </p:txBody>
        </p:sp>
      </p:grpSp>
      <p:grpSp>
        <p:nvGrpSpPr>
          <p:cNvPr id="32" name="Retângulo 18"/>
          <p:cNvGrpSpPr/>
          <p:nvPr/>
        </p:nvGrpSpPr>
        <p:grpSpPr>
          <a:xfrm>
            <a:off x="1448882" y="23160860"/>
            <a:ext cx="29185478" cy="1123246"/>
            <a:chOff x="0" y="0"/>
            <a:chExt cx="29185477" cy="1123244"/>
          </a:xfrm>
        </p:grpSpPr>
        <p:sp>
          <p:nvSpPr>
            <p:cNvPr id="30" name="Retângulo"/>
            <p:cNvSpPr/>
            <p:nvPr/>
          </p:nvSpPr>
          <p:spPr>
            <a:xfrm>
              <a:off x="0" y="-1"/>
              <a:ext cx="29185478" cy="1123246"/>
            </a:xfrm>
            <a:prstGeom prst="rect">
              <a:avLst/>
            </a:prstGeom>
            <a:solidFill>
              <a:srgbClr val="406F8D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" name="CONCLUSÕES:"/>
            <p:cNvSpPr txBox="1"/>
            <p:nvPr/>
          </p:nvSpPr>
          <p:spPr>
            <a:xfrm>
              <a:off x="0" y="6236"/>
              <a:ext cx="29185478" cy="1110773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/>
            <a:p>
              <a:pPr>
                <a:defRPr b="1" sz="56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CONCLUSÕES</a:t>
              </a:r>
              <a:r>
                <a:rPr sz="3400"/>
                <a:t>: </a:t>
              </a:r>
            </a:p>
          </p:txBody>
        </p:sp>
      </p:grpSp>
      <p:pic>
        <p:nvPicPr>
          <p:cNvPr id="33" name="Imagem 15" descr="Imagem 15"/>
          <p:cNvPicPr>
            <a:picLocks noChangeAspect="1"/>
          </p:cNvPicPr>
          <p:nvPr/>
        </p:nvPicPr>
        <p:blipFill>
          <a:blip r:embed="rId2">
            <a:extLst/>
          </a:blip>
          <a:srcRect l="7140" t="15092" r="0" b="22238"/>
          <a:stretch>
            <a:fillRect/>
          </a:stretch>
        </p:blipFill>
        <p:spPr>
          <a:xfrm>
            <a:off x="905925" y="992977"/>
            <a:ext cx="11241649" cy="2889288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Imagem 16" descr="Imagem 1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52395" y="582457"/>
            <a:ext cx="11522243" cy="342066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" name="Retângulo 20"/>
          <p:cNvGrpSpPr/>
          <p:nvPr/>
        </p:nvGrpSpPr>
        <p:grpSpPr>
          <a:xfrm>
            <a:off x="1457042" y="13152676"/>
            <a:ext cx="29179290" cy="1123245"/>
            <a:chOff x="0" y="0"/>
            <a:chExt cx="29179288" cy="1123244"/>
          </a:xfrm>
        </p:grpSpPr>
        <p:sp>
          <p:nvSpPr>
            <p:cNvPr id="35" name="Retângulo"/>
            <p:cNvSpPr/>
            <p:nvPr/>
          </p:nvSpPr>
          <p:spPr>
            <a:xfrm>
              <a:off x="-1" y="-1"/>
              <a:ext cx="29179290" cy="1123246"/>
            </a:xfrm>
            <a:prstGeom prst="rect">
              <a:avLst/>
            </a:prstGeom>
            <a:solidFill>
              <a:srgbClr val="406F8D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" name="MÉTODOS:"/>
            <p:cNvSpPr txBox="1"/>
            <p:nvPr/>
          </p:nvSpPr>
          <p:spPr>
            <a:xfrm>
              <a:off x="-1" y="6236"/>
              <a:ext cx="29179290" cy="1110773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>
              <a:lvl1pPr>
                <a:defRPr b="1" sz="56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pPr/>
              <a:r>
                <a:t>MÉTODOS:</a:t>
              </a:r>
            </a:p>
          </p:txBody>
        </p:sp>
      </p:grpSp>
      <p:grpSp>
        <p:nvGrpSpPr>
          <p:cNvPr id="40" name="Retângulo 21"/>
          <p:cNvGrpSpPr/>
          <p:nvPr/>
        </p:nvGrpSpPr>
        <p:grpSpPr>
          <a:xfrm>
            <a:off x="1460512" y="14329836"/>
            <a:ext cx="29159716" cy="1377895"/>
            <a:chOff x="0" y="0"/>
            <a:chExt cx="29159714" cy="1377893"/>
          </a:xfrm>
        </p:grpSpPr>
        <p:sp>
          <p:nvSpPr>
            <p:cNvPr id="38" name="Retângulo"/>
            <p:cNvSpPr/>
            <p:nvPr/>
          </p:nvSpPr>
          <p:spPr>
            <a:xfrm>
              <a:off x="0" y="-1"/>
              <a:ext cx="29159715" cy="1122258"/>
            </a:xfrm>
            <a:prstGeom prst="rect">
              <a:avLst/>
            </a:prstGeom>
            <a:noFill/>
            <a:ln w="12700" cap="flat">
              <a:solidFill>
                <a:srgbClr val="406F8D"/>
              </a:solidFill>
              <a:prstDash val="solid"/>
              <a:round/>
            </a:ln>
            <a:effectLst/>
          </p:spPr>
          <p:txBody>
            <a:bodyPr wrap="square" lIns="142636" tIns="142636" rIns="142636" bIns="142636" numCol="1" anchor="t">
              <a:noAutofit/>
            </a:bodyPr>
            <a:lstStyle/>
            <a:p>
              <a:pPr algn="just">
                <a:defRPr sz="3600"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39" name="Estudo retrospectivo com delineamento transversal realizado através de consulta com exames e análise de prontuário pregresso"/>
            <p:cNvSpPr txBox="1"/>
            <p:nvPr/>
          </p:nvSpPr>
          <p:spPr>
            <a:xfrm>
              <a:off x="0" y="-1"/>
              <a:ext cx="29159715" cy="1377895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t">
              <a:noAutofit/>
            </a:bodyPr>
            <a:lstStyle>
              <a:lvl1pPr defTabSz="1426362">
                <a:defRPr sz="3400"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/>
              <a:r>
                <a:t>Estudo retrospectivo com delineamento transversal realizado através de consulta com exames e análise de prontuário pregresso</a:t>
              </a:r>
            </a:p>
          </p:txBody>
        </p:sp>
      </p:grpSp>
      <p:sp>
        <p:nvSpPr>
          <p:cNvPr id="41" name="ID: Feminina, branca, 11 anos;…"/>
          <p:cNvSpPr txBox="1"/>
          <p:nvPr/>
        </p:nvSpPr>
        <p:spPr>
          <a:xfrm>
            <a:off x="1480365" y="16624543"/>
            <a:ext cx="29122515" cy="6407283"/>
          </a:xfrm>
          <a:prstGeom prst="rect">
            <a:avLst/>
          </a:prstGeom>
          <a:ln w="38100">
            <a:solidFill>
              <a:srgbClr val="3F6E8C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/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ID: Feminina, branca, 11 anos;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QD: Mancha branca em OE na central há 1 ano, que melhorava ao piscar.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HPMA: Veio para segunda opinião. Refere consulta em outro serviço há mais de 1 ano, com hipótese de edema de disco óptico e encaminhamento para pulsoterapia, mas contra indicado por suspeita de reação a vacina da gripe ou malformação do disco óptico. Trouxe exames de RM crânio e órbitas sem alterações. Sem antecedentes pessoais e familiares.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Ao exame: AVSC 20/20 AO; BIO: sem alterações AO; FO: OD nervo medio róseo bem delimitado rima 360 escavação fisiológica, OE NO de contornos mal delimitados com bordas elevadas e drusas em região superior, vasos retinianos bem definidos na margem da papila, e visível todo seu trajeto.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Exame de OCT de macular normal AO e NO espessura da CFM dentro do padrão de normalidade AO; USG ocular OD dentro da normalidade OE presença de lesão de alta refletividade com sombra acústica posterior, que se mantem mesmo em baixo ganho, compatível com calcificação e/ou drusas de papila.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Confirmado diagnóstico, foi realizado MR nos pais, e a mãe apresentou em OE disco óptico com drusas.</a:t>
            </a:r>
          </a:p>
        </p:txBody>
      </p:sp>
      <p:sp>
        <p:nvSpPr>
          <p:cNvPr id="42" name="A DDO e um desafio diagnóstico, sendo a fundoscopia importante, por apresentar características que se confundem com outras doenças, principalmente com edema de papila.…"/>
          <p:cNvSpPr txBox="1"/>
          <p:nvPr/>
        </p:nvSpPr>
        <p:spPr>
          <a:xfrm>
            <a:off x="1476185" y="24252549"/>
            <a:ext cx="29145859" cy="3434873"/>
          </a:xfrm>
          <a:prstGeom prst="rect">
            <a:avLst/>
          </a:prstGeom>
          <a:ln w="38100">
            <a:solidFill>
              <a:srgbClr val="406F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/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 DDO e um desafio diagnóstico, sendo a fundoscopia importante, por apresentar características que se confundem com outras doenças, principalmente com edema de papila. 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Existem algumas características que facilitam a diferenciação, como as DDO apresentam margens mal definidas do DO e bordas elevadas,  com vasos na margem da papila bem definidos e visíveis em todo o trajeto, sem velamentos.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 ecografia é o exame mais sensível e de baixo custo para o diagnóstico, sendo primeira escolha, onde se </a:t>
            </a:r>
            <a:r>
              <a:rPr sz="3600"/>
              <a:t>evidencia áreas de calcificação.</a:t>
            </a:r>
            <a:endParaRPr sz="36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45" name="Retângulo 18"/>
          <p:cNvGrpSpPr/>
          <p:nvPr/>
        </p:nvGrpSpPr>
        <p:grpSpPr>
          <a:xfrm>
            <a:off x="1509898" y="27622310"/>
            <a:ext cx="29185479" cy="1123246"/>
            <a:chOff x="0" y="0"/>
            <a:chExt cx="29185477" cy="1123244"/>
          </a:xfrm>
        </p:grpSpPr>
        <p:sp>
          <p:nvSpPr>
            <p:cNvPr id="43" name="Retângulo"/>
            <p:cNvSpPr/>
            <p:nvPr/>
          </p:nvSpPr>
          <p:spPr>
            <a:xfrm>
              <a:off x="0" y="-1"/>
              <a:ext cx="29185478" cy="1123246"/>
            </a:xfrm>
            <a:prstGeom prst="rect">
              <a:avLst/>
            </a:prstGeom>
            <a:solidFill>
              <a:srgbClr val="406F8D"/>
            </a:solidFill>
            <a:ln w="12700" cap="flat">
              <a:noFill/>
              <a:miter lim="400000"/>
            </a:ln>
            <a:effectLst/>
          </p:spPr>
          <p:txBody>
            <a:bodyPr wrap="square" lIns="142636" tIns="142636" rIns="142636" bIns="142636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" name="IMAGENS:"/>
            <p:cNvSpPr txBox="1"/>
            <p:nvPr/>
          </p:nvSpPr>
          <p:spPr>
            <a:xfrm>
              <a:off x="0" y="6236"/>
              <a:ext cx="29185478" cy="1110773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42636" tIns="142636" rIns="142636" bIns="142636" numCol="1" anchor="ctr">
              <a:spAutoFit/>
            </a:bodyPr>
            <a:lstStyle>
              <a:lvl1pPr>
                <a:defRPr b="1" sz="56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pPr/>
              <a:r>
                <a:t>IMAGENS:</a:t>
              </a:r>
            </a:p>
          </p:txBody>
        </p:sp>
      </p:grpSp>
      <p:sp>
        <p:nvSpPr>
          <p:cNvPr id="46" name="Figura 1: Retinografia OE da paciente"/>
          <p:cNvSpPr txBox="1"/>
          <p:nvPr/>
        </p:nvSpPr>
        <p:spPr>
          <a:xfrm>
            <a:off x="1595898" y="38678463"/>
            <a:ext cx="9861539" cy="1275874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>
            <a:lvl1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Figura 1: Retinografia OE da paciente </a:t>
            </a:r>
          </a:p>
        </p:txBody>
      </p:sp>
      <p:sp>
        <p:nvSpPr>
          <p:cNvPr id="47" name="Figura 3: USG OE da paciente"/>
          <p:cNvSpPr txBox="1"/>
          <p:nvPr/>
        </p:nvSpPr>
        <p:spPr>
          <a:xfrm>
            <a:off x="12560939" y="41416780"/>
            <a:ext cx="7027000" cy="1275873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>
            <a:lvl1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Figura 3: USG OE da paciente</a:t>
            </a:r>
          </a:p>
        </p:txBody>
      </p:sp>
      <p:sp>
        <p:nvSpPr>
          <p:cNvPr id="48" name="Retângulo"/>
          <p:cNvSpPr/>
          <p:nvPr/>
        </p:nvSpPr>
        <p:spPr>
          <a:xfrm>
            <a:off x="1549670" y="28797457"/>
            <a:ext cx="29128489" cy="13417131"/>
          </a:xfrm>
          <a:prstGeom prst="rect">
            <a:avLst/>
          </a:prstGeom>
          <a:ln w="50800">
            <a:solidFill>
              <a:schemeClr val="accent1"/>
            </a:solidFill>
          </a:ln>
        </p:spPr>
        <p:txBody>
          <a:bodyPr lIns="142636" tIns="142636" rIns="142636" bIns="142636" anchor="ctr"/>
          <a:lstStyle/>
          <a:p>
            <a:pPr/>
          </a:p>
        </p:txBody>
      </p:sp>
      <p:sp>
        <p:nvSpPr>
          <p:cNvPr id="49" name="As drusas de disco óptico (DDO) é o principal diagnóstico diferencial de pseudo-edema de papila. São caracterizadas por depósitos de substancias hialinas, acelulares, podendo ser calcificadas e localizar-se intra ou extracelular.…"/>
          <p:cNvSpPr txBox="1"/>
          <p:nvPr/>
        </p:nvSpPr>
        <p:spPr>
          <a:xfrm>
            <a:off x="1441953" y="10409341"/>
            <a:ext cx="29120093" cy="2851283"/>
          </a:xfrm>
          <a:prstGeom prst="rect">
            <a:avLst/>
          </a:prstGeom>
          <a:ln w="38100">
            <a:solidFill>
              <a:srgbClr val="406F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/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As drusas de disco óptico (DDO) é o principal diagnóstico diferencial de pseudo-edema de papila. São caracterizadas por depósitos de substancias hialinas, acelulares, podendo ser calcificadas e localizar-se intra ou extracelular.</a:t>
            </a:r>
          </a:p>
          <a:p>
            <a: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 prevalência de DDO é estimada de 0,2% a 2% em adultos e 0,37% a 1% em crianças, sendo visíveis em apenas 0,34% das pessoas e com uma apresentação de 3,4 a 24 por 1000 habitantes. Maior incidência no sexo feminino, e em caucasianos  e sendo 70% a 91,2% bilaterais. Apresenta etiologia desconhecida e característica  hereditária com herança autossômico dominante e penetração variável.</a:t>
            </a:r>
          </a:p>
        </p:txBody>
      </p:sp>
      <p:pic>
        <p:nvPicPr>
          <p:cNvPr id="50" name="thumbnail_Dr. Pri (Laura)2.png" descr="thumbnail_Dr. Pri (Laura)2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3609" y="29072910"/>
            <a:ext cx="10323576" cy="94538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thumbnail_Dr. Pri (Laura).png" descr="thumbnail_Dr. Pri (Laura)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647997" y="35579124"/>
            <a:ext cx="7719096" cy="5830132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Figura 2: Auto fluorescência OE da paciente"/>
          <p:cNvSpPr txBox="1"/>
          <p:nvPr/>
        </p:nvSpPr>
        <p:spPr>
          <a:xfrm>
            <a:off x="11992001" y="34664535"/>
            <a:ext cx="9259612" cy="1275873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>
            <a:lvl1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Figura 2: Auto fluorescência OE da paciente</a:t>
            </a:r>
          </a:p>
        </p:txBody>
      </p:sp>
      <p:pic>
        <p:nvPicPr>
          <p:cNvPr id="53" name="thumbnail_Dr. Pri (Flavia).jpg" descr="thumbnail_Dr. Pri (Flavia)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852807" y="29088928"/>
            <a:ext cx="9421791" cy="9421791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Figura 4: Retinografia OE da mãe"/>
          <p:cNvSpPr txBox="1"/>
          <p:nvPr/>
        </p:nvSpPr>
        <p:spPr>
          <a:xfrm>
            <a:off x="21284120" y="38790591"/>
            <a:ext cx="9949837" cy="1275873"/>
          </a:xfrm>
          <a:prstGeom prst="rect">
            <a:avLst/>
          </a:prstGeom>
          <a:ln w="381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636" tIns="142636" rIns="142636" bIns="142636">
            <a:spAutoFit/>
          </a:bodyPr>
          <a:lstStyle>
            <a:lvl1pPr defTabSz="1426362"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Figura 4: Retinografia OE da mãe </a:t>
            </a:r>
          </a:p>
        </p:txBody>
      </p:sp>
      <p:pic>
        <p:nvPicPr>
          <p:cNvPr id="55" name="thumbnail_2033ba95-cdd7-46e0-b351-2d858c8d8c6e.jpg" descr="thumbnail_2033ba95-cdd7-46e0-b351-2d858c8d8c6e.jp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442900" y="28984010"/>
            <a:ext cx="7924193" cy="56982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Urbano">
  <a:themeElements>
    <a:clrScheme name="Urban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Urbano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152400" dist="762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42636" tIns="142636" rIns="142636" bIns="142636" numCol="1" spcCol="38100" rtlCol="0" anchor="ctr" upright="0">
        <a:spAutoFit/>
      </a:bodyPr>
      <a:lstStyle>
        <a:defPPr marL="0" marR="0" indent="0" algn="l" defTabSz="42349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152400" dist="762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8100" cap="flat">
          <a:noFill/>
          <a:miter lim="400000"/>
        </a:ln>
        <a:effectLst/>
        <a:sp3d/>
      </a:spPr>
      <a:bodyPr rot="0" spcFirstLastPara="1" vertOverflow="overflow" horzOverflow="overflow" vert="horz" wrap="square" lIns="142636" tIns="142636" rIns="142636" bIns="142636" numCol="1" spcCol="38100" rtlCol="0" anchor="t" upright="0">
        <a:spAutoFit/>
      </a:bodyPr>
      <a:lstStyle>
        <a:defPPr marL="0" marR="0" indent="0" algn="l" defTabSz="42349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Urbano">
  <a:themeElements>
    <a:clrScheme name="Urban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Urbano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152400" dist="762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42636" tIns="142636" rIns="142636" bIns="142636" numCol="1" spcCol="38100" rtlCol="0" anchor="ctr" upright="0">
        <a:spAutoFit/>
      </a:bodyPr>
      <a:lstStyle>
        <a:defPPr marL="0" marR="0" indent="0" algn="l" defTabSz="42349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152400" dist="762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8100" cap="flat">
          <a:noFill/>
          <a:miter lim="400000"/>
        </a:ln>
        <a:effectLst/>
        <a:sp3d/>
      </a:spPr>
      <a:bodyPr rot="0" spcFirstLastPara="1" vertOverflow="overflow" horzOverflow="overflow" vert="horz" wrap="square" lIns="142636" tIns="142636" rIns="142636" bIns="142636" numCol="1" spcCol="38100" rtlCol="0" anchor="t" upright="0">
        <a:spAutoFit/>
      </a:bodyPr>
      <a:lstStyle>
        <a:defPPr marL="0" marR="0" indent="0" algn="l" defTabSz="42349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