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7" r:id="rId2"/>
  </p:sldIdLst>
  <p:sldSz cx="10080625" cy="13681075"/>
  <p:notesSz cx="6858000" cy="9144000"/>
  <p:defaultTextStyle>
    <a:defPPr>
      <a:defRPr lang="pt-BR"/>
    </a:defPPr>
    <a:lvl1pPr marL="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872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746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618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491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364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237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110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29837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2"/>
    <a:srgbClr val="1E001E"/>
    <a:srgbClr val="2E002E"/>
    <a:srgbClr val="000036"/>
    <a:srgbClr val="146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 autoAdjust="0"/>
  </p:normalViewPr>
  <p:slideViewPr>
    <p:cSldViewPr>
      <p:cViewPr>
        <p:scale>
          <a:sx n="75" d="100"/>
          <a:sy n="75" d="100"/>
        </p:scale>
        <p:origin x="1314" y="120"/>
      </p:cViewPr>
      <p:guideLst>
        <p:guide orient="horz" pos="4309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0"/>
            <a:ext cx="10079736" cy="136763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0"/>
            <a:ext cx="10079736" cy="13676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2000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543005" indent="-380104" algn="l" rtl="0" eaLnBrk="1" latinLnBrk="0" hangingPunct="1">
        <a:spcBef>
          <a:spcPts val="446"/>
        </a:spcBef>
        <a:buClr>
          <a:schemeClr val="accent3"/>
        </a:buClr>
        <a:buFont typeface="Georgia"/>
        <a:buChar char="•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77410" indent="-366529" algn="l" rtl="0" eaLnBrk="1" latinLnBrk="0" hangingPunct="1">
        <a:spcBef>
          <a:spcPts val="446"/>
        </a:spcBef>
        <a:buClr>
          <a:schemeClr val="accent2"/>
        </a:buClr>
        <a:buFont typeface="Georgia"/>
        <a:buChar char="▫"/>
        <a:defRPr kumimoji="0" sz="3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1089" indent="-32580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51193" indent="-29865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3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63421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389224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7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715027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013680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325908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1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75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36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1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93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7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51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300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6959F69-B9B0-4938-BDB0-A14AFBF7193A}"/>
              </a:ext>
            </a:extLst>
          </p:cNvPr>
          <p:cNvSpPr/>
          <p:nvPr/>
        </p:nvSpPr>
        <p:spPr>
          <a:xfrm>
            <a:off x="6336456" y="3312144"/>
            <a:ext cx="2148415" cy="6330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1800" b="1" dirty="0">
              <a:solidFill>
                <a:srgbClr val="14628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0080625" cy="2890897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Neurorretinite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Estrelada Idiopática de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Leber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(LISN): um relato de caso </a:t>
            </a:r>
          </a:p>
          <a:p>
            <a:pPr algn="ctr"/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Cunha, P.D.;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Andriatti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, D.P.;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Regatieri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, C.V.; Freitas, T.; Silva, H.M.; Chaves, S.C.C.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9310" y="2952105"/>
            <a:ext cx="4741056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0694" y="3305463"/>
            <a:ext cx="4720001" cy="34303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Neurorretinite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Estrelada Idiopática de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Leber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(LISN) é uma doença rara, caracterizada por um processo inflamatório da retina e nervo óptico. Apresenta-se com perda visual unilateral, edema do disco óptico e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peripapilar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depósitos exsudativos na mácula em formato estrelado, resolução espontânea e etiologia idiopática. Alguns pacientes (2/3 em média) apresentam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pródromo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similares a uma infecção viral.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Geralmente acomete pacientes jovens, de 9-55 anos, de forma semelhante em ambos os sexos. Os distúrbios mais comuns que podem ser confundidos com LISN são a doença da arranhadura do gato (</a:t>
            </a:r>
            <a:r>
              <a:rPr lang="pt-BR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Bartonella</a:t>
            </a:r>
            <a:r>
              <a:rPr lang="pt-BR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henselae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e outras doenças infecciosas e vasculares.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Sendo assim deve-se salientar a elevada importância desta entidade no diagnóstico diferencial das causas de edema de disco óptico e estrela macular associada.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500" y="11514739"/>
            <a:ext cx="4739865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9310" y="6890877"/>
            <a:ext cx="4752664" cy="3240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89310" y="7214913"/>
            <a:ext cx="4741055" cy="42341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Paciente homem jovem, 40 anos, que há 30 dias teve uma percepção súbita de baixa de acuidade visual do olho esquerdo (OE). Nega demais queixas.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exame oftalmológico teve 20/20 de visão do olho direito (OD), e 20/60 do OE. Na </a:t>
            </a:r>
            <a:r>
              <a:rPr lang="pt-BR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biomicroscopia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sem alterações, fundoscopia apresentando OD sem alterações e OE com edema de papila e exsudatos maculares em disposição estrelada.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realizados exames de imagem, bem como todas as sorologias que são preconizadas nestes casos, as quais se apresentaram normais. 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Optou-se por conduta conservadora com avaliações quinzenais do paciente. Caso o mesmo apresentasse algum sintoma retornaria imediatamente.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Passadas duas semanas paciente retorna a consulta com relato de melhora do quadro, acuidade visual de 20/20 e 20/30 em olho direito e esquerdo respectivamente, e fundoscopia com melhora parcial da extensão, bem como intensidade dos exsudatos.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23480" y="9728998"/>
            <a:ext cx="474623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144535" y="10089038"/>
            <a:ext cx="4705603" cy="136001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Conclui-se então o quão importante se faz cumprir a propedêutica correta para o quadro clínico apresentado, nem que seja para fechar o diagnóstico diferencial mais raro para o mesmo e que neste caso tem causa desconhecida.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138202" y="11521057"/>
            <a:ext cx="4726333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144690" y="11874779"/>
            <a:ext cx="4705448" cy="159049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 algn="just">
              <a:buAutoNum type="arabicPeriod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MASS, L. 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Neurorretine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estrelada idiopática de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Leber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relato de caso em adolescente.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Saude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Rio de Janeiro, 10:71-75, 2013.</a:t>
            </a:r>
          </a:p>
          <a:p>
            <a:pPr marL="228600" indent="-228600" algn="just">
              <a:buAutoNum type="arabicPeriod"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LANA-PEIXOTO, M. </a:t>
            </a:r>
            <a:r>
              <a:rPr lang="pt-BR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-Oftalmologia. Sistema sensorial – Parte II. Revisão 1997 – 1999. Arquivo Brasileiro de Oftalmologia, 65:265-284, 2002.</a:t>
            </a:r>
          </a:p>
          <a:p>
            <a:pPr marL="228600" indent="-228600" algn="just">
              <a:buAutoNum type="arabicPeriod"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VALVERDE-GUBIANAS, M. 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Neurorretinitis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casos clínicos. </a:t>
            </a:r>
            <a:r>
              <a:rPr lang="pt-BR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pt-BR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Oftalml</a:t>
            </a: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84:389-394, 2009.</a:t>
            </a:r>
            <a:endParaRPr lang="pt-BR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89311" y="11874779"/>
            <a:ext cx="4726334" cy="159049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analisar o quadro do paciente, o que chama atenção e direciona ao diagnóstico é a sincronia entre a apresentação clínica sem que haja nenhuma alteração dos exames específicos solicitados. 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Desta forma infere-se que se trata de uma entidade de etiologia idiopática, corroborando para definição do diagnóstico de LISN.</a:t>
            </a:r>
          </a:p>
        </p:txBody>
      </p:sp>
      <p:sp>
        <p:nvSpPr>
          <p:cNvPr id="2" name="AutoShape 5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7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9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997955" y="3821715"/>
            <a:ext cx="5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OD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223984" y="3804399"/>
            <a:ext cx="55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OE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5129824" y="2977604"/>
            <a:ext cx="4720314" cy="6638621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‘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8">
            <a:extLst>
              <a:ext uri="{FF2B5EF4-FFF2-40B4-BE49-F238E27FC236}">
                <a16:creationId xmlns:a16="http://schemas.microsoft.com/office/drawing/2014/main" id="{AC84AE8C-6E0E-45A4-9093-9C1EC9084BAA}"/>
              </a:ext>
            </a:extLst>
          </p:cNvPr>
          <p:cNvSpPr/>
          <p:nvPr/>
        </p:nvSpPr>
        <p:spPr>
          <a:xfrm>
            <a:off x="5144690" y="2955168"/>
            <a:ext cx="4720001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6D6F4F-E634-4CB6-840C-DECA95B7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06401"/>
            <a:ext cx="4780636" cy="1724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8884AD51-45EB-4091-9ECC-D1752A35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90" y="210635"/>
            <a:ext cx="1882460" cy="1716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6664F7-B0D2-420C-B5E7-ACA2E0BED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26" y="3359017"/>
            <a:ext cx="1749937" cy="1749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7E1B32-E7BB-4355-BA66-E72AF8070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34" y="3330136"/>
            <a:ext cx="1820787" cy="18118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6EFB32-3E96-40ED-8D8B-DF9F48AF8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90" y="5112345"/>
            <a:ext cx="1838712" cy="18118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3C4C6B-3D75-454A-B7E3-FB490C9828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95" y="5087851"/>
            <a:ext cx="1838869" cy="18449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600D27-9376-4B8F-B313-1F63F0594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44" y="6918761"/>
            <a:ext cx="2131562" cy="26974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3E2E39-7421-4C4B-85A1-5F5E89929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20" y="6924192"/>
            <a:ext cx="2131562" cy="27180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TEMPLATE E POSTER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TEMPLATE E POSTER.potx</Template>
  <TotalTime>3337</TotalTime>
  <Words>516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Georgia</vt:lpstr>
      <vt:lpstr>Times New Roman</vt:lpstr>
      <vt:lpstr>Trebuchet MS</vt:lpstr>
      <vt:lpstr>Wingdings 2</vt:lpstr>
      <vt:lpstr>MODELO TEMPLATE 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Felipe Cunha</cp:lastModifiedBy>
  <cp:revision>191</cp:revision>
  <dcterms:created xsi:type="dcterms:W3CDTF">2014-03-25T00:22:32Z</dcterms:created>
  <dcterms:modified xsi:type="dcterms:W3CDTF">2019-01-19T01:08:23Z</dcterms:modified>
</cp:coreProperties>
</file>