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32399288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30" d="100"/>
          <a:sy n="30" d="100"/>
        </p:scale>
        <p:origin x="444" y="-23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3905489" y="15034830"/>
            <a:ext cx="24588310" cy="10368153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12401">
                <a:solidFill>
                  <a:srgbClr val="262626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62271" y="27418005"/>
            <a:ext cx="18074753" cy="7810471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673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1619951" indent="0" algn="ctr">
              <a:buNone/>
              <a:defRPr sz="6732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5ADF6-FBBF-4F5B-89AE-03991E67216C}" type="datetimeFigureOut">
              <a:rPr lang="pt-BR" smtClean="0"/>
              <a:t>10/01/2019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20728-0F47-4ABE-B85B-6126EF9825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4196415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5ADF6-FBBF-4F5B-89AE-03991E67216C}" type="datetimeFigureOut">
              <a:rPr lang="pt-BR" smtClean="0"/>
              <a:t>10/01/2019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20728-0F47-4ABE-B85B-6126EF9825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112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2994970" y="5904087"/>
            <a:ext cx="3734443" cy="31392464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90589" y="5904087"/>
            <a:ext cx="16710486" cy="31392464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5ADF6-FBBF-4F5B-89AE-03991E67216C}" type="datetimeFigureOut">
              <a:rPr lang="pt-BR" smtClean="0"/>
              <a:t>10/01/2019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20728-0F47-4ABE-B85B-6126EF9825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45823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5ADF6-FBBF-4F5B-89AE-03991E67216C}" type="datetimeFigureOut">
              <a:rPr lang="pt-BR" smtClean="0"/>
              <a:t>10/01/2019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20728-0F47-4ABE-B85B-6126EF9825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277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3920314" y="15034830"/>
            <a:ext cx="24591060" cy="10368153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12401">
                <a:solidFill>
                  <a:srgbClr val="262626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271" y="27417507"/>
            <a:ext cx="18074753" cy="7969138"/>
          </a:xfrm>
        </p:spPr>
        <p:txBody>
          <a:bodyPr anchor="t" anchorCtr="1">
            <a:normAutofit/>
          </a:bodyPr>
          <a:lstStyle>
            <a:lvl1pPr marL="0" indent="0">
              <a:buNone/>
              <a:defRPr sz="6732">
                <a:solidFill>
                  <a:schemeClr val="tx1"/>
                </a:solidFill>
              </a:defRPr>
            </a:lvl1pPr>
            <a:lvl2pPr marL="1619951" indent="0">
              <a:buNone/>
              <a:defRPr sz="6732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5ADF6-FBBF-4F5B-89AE-03991E67216C}" type="datetimeFigureOut">
              <a:rPr lang="pt-BR" smtClean="0"/>
              <a:t>10/01/2019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20728-0F47-4ABE-B85B-6126EF9825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909053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05487" y="16617845"/>
            <a:ext cx="11650219" cy="19540333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843580" y="16617845"/>
            <a:ext cx="11659052" cy="19540333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5ADF6-FBBF-4F5B-89AE-03991E67216C}" type="datetimeFigureOut">
              <a:rPr lang="pt-BR" smtClean="0"/>
              <a:t>10/01/2019</a:t>
            </a:fld>
            <a:endParaRPr lang="pt-B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20728-0F47-4ABE-B85B-6126EF9825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2339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05485" y="14573031"/>
            <a:ext cx="11650223" cy="4435259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6732" b="0" cap="all" spc="354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1619951" indent="0">
              <a:buNone/>
              <a:defRPr sz="6732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05485" y="19800292"/>
            <a:ext cx="11650223" cy="16357886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843580" y="19800292"/>
            <a:ext cx="11659052" cy="1635788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16843580" y="14573031"/>
            <a:ext cx="11659052" cy="4435259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6732" b="0" cap="all" spc="354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1619951" indent="0">
              <a:buNone/>
              <a:defRPr sz="6732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5ADF6-FBBF-4F5B-89AE-03991E67216C}" type="datetimeFigureOut">
              <a:rPr lang="pt-BR" smtClean="0"/>
              <a:t>10/01/2019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20728-0F47-4ABE-B85B-6126EF9825B7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8451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5ADF6-FBBF-4F5B-89AE-03991E67216C}" type="datetimeFigureOut">
              <a:rPr lang="pt-BR" smtClean="0"/>
              <a:t>10/01/2019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20728-0F47-4ABE-B85B-6126EF9825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4976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5ADF6-FBBF-4F5B-89AE-03991E67216C}" type="datetimeFigureOut">
              <a:rPr lang="pt-BR" smtClean="0"/>
              <a:t>10/01/2019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20728-0F47-4ABE-B85B-6126EF9825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07653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16199644" cy="432006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2270158" y="14134568"/>
            <a:ext cx="11659329" cy="7190638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7441">
                <a:solidFill>
                  <a:srgbClr val="262626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00607" y="5068875"/>
            <a:ext cx="12797719" cy="33062888"/>
          </a:xfrm>
        </p:spPr>
        <p:txBody>
          <a:bodyPr>
            <a:normAutofit/>
          </a:bodyPr>
          <a:lstStyle>
            <a:lvl1pPr>
              <a:defRPr sz="6732">
                <a:solidFill>
                  <a:schemeClr val="tx1"/>
                </a:solidFill>
              </a:defRPr>
            </a:lvl1pPr>
            <a:lvl2pPr>
              <a:defRPr sz="5669">
                <a:solidFill>
                  <a:schemeClr val="tx1"/>
                </a:solidFill>
              </a:defRPr>
            </a:lvl2pPr>
            <a:lvl3pPr>
              <a:defRPr sz="5669">
                <a:solidFill>
                  <a:schemeClr val="tx1"/>
                </a:solidFill>
              </a:defRPr>
            </a:lvl3pPr>
            <a:lvl4pPr>
              <a:defRPr sz="5669">
                <a:solidFill>
                  <a:schemeClr val="tx1"/>
                </a:solidFill>
              </a:defRPr>
            </a:lvl4pPr>
            <a:lvl5pPr>
              <a:defRPr sz="5669">
                <a:solidFill>
                  <a:schemeClr val="tx1"/>
                </a:solidFill>
              </a:defRPr>
            </a:lvl5pPr>
            <a:lvl6pPr>
              <a:defRPr sz="5669"/>
            </a:lvl6pPr>
            <a:lvl7pPr>
              <a:defRPr sz="5669"/>
            </a:lvl7pPr>
            <a:lvl8pPr>
              <a:defRPr sz="5669"/>
            </a:lvl8pPr>
            <a:lvl9pPr>
              <a:defRPr sz="5669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57683" y="22362019"/>
            <a:ext cx="10084278" cy="13820903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5315">
                <a:solidFill>
                  <a:srgbClr val="FFFFFF"/>
                </a:solidFill>
              </a:defRPr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5ADF6-FBBF-4F5B-89AE-03991E67216C}" type="datetimeFigureOut">
              <a:rPr lang="pt-BR" smtClean="0"/>
              <a:t>10/01/2019</a:t>
            </a:fld>
            <a:endParaRPr lang="pt-B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2270157" y="39283780"/>
            <a:ext cx="13486941" cy="2016030"/>
          </a:xfrm>
        </p:spPr>
        <p:txBody>
          <a:bodyPr>
            <a:normAutofit/>
          </a:bodyPr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pt-B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20728-0F47-4ABE-B85B-6126EF9825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93877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6" y="0"/>
            <a:ext cx="16199640" cy="432006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2267950" y="14134559"/>
            <a:ext cx="11663744" cy="7200106"/>
          </a:xfrm>
          <a:solidFill>
            <a:srgbClr val="FFFFFF"/>
          </a:solidFill>
          <a:ln>
            <a:solidFill>
              <a:srgbClr val="262626"/>
            </a:solidFill>
          </a:ln>
        </p:spPr>
        <p:txBody>
          <a:bodyPr anchor="ctr" anchorCtr="1">
            <a:noAutofit/>
          </a:bodyPr>
          <a:lstStyle>
            <a:lvl1pPr>
              <a:defRPr sz="7441">
                <a:solidFill>
                  <a:srgbClr val="262626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6199646" y="-265654"/>
            <a:ext cx="16215847" cy="43200638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11338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57683" y="22362028"/>
            <a:ext cx="10084278" cy="13820910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5315">
                <a:solidFill>
                  <a:srgbClr val="FFFFFF"/>
                </a:solidFill>
              </a:defRPr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4FE5ADF6-FBBF-4F5B-89AE-03991E67216C}" type="datetimeFigureOut">
              <a:rPr lang="pt-BR" smtClean="0"/>
              <a:t>10/01/2019</a:t>
            </a:fld>
            <a:endParaRPr lang="pt-B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2267950" y="39283780"/>
            <a:ext cx="13478104" cy="2016030"/>
          </a:xfrm>
        </p:spPr>
        <p:txBody>
          <a:bodyPr>
            <a:normAutofit/>
          </a:bodyPr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pt-B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20728-0F47-4ABE-B85B-6126EF9825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29169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5690587" y="6076890"/>
            <a:ext cx="21038827" cy="7488111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90587" y="16617855"/>
            <a:ext cx="21038827" cy="19540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184765" y="39300209"/>
            <a:ext cx="7317867" cy="20407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543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4FE5ADF6-FBBF-4F5B-89AE-03991E67216C}" type="datetimeFigureOut">
              <a:rPr lang="pt-BR" smtClean="0"/>
              <a:t>10/01/2019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05485" y="39283780"/>
            <a:ext cx="16145305" cy="20160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543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9196605" y="39168578"/>
            <a:ext cx="1295972" cy="2304034"/>
          </a:xfrm>
          <a:prstGeom prst="ellipse">
            <a:avLst/>
          </a:prstGeom>
          <a:solidFill>
            <a:srgbClr val="1D1D1D">
              <a:alpha val="69804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3898" spc="0" baseline="0">
                <a:solidFill>
                  <a:srgbClr val="FFFFFF"/>
                </a:solidFill>
              </a:defRPr>
            </a:lvl1pPr>
          </a:lstStyle>
          <a:p>
            <a:fld id="{8AA20728-0F47-4ABE-B85B-6126EF9825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6917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3239902" rtl="0" eaLnBrk="1" latinLnBrk="0" hangingPunct="1">
        <a:lnSpc>
          <a:spcPct val="90000"/>
        </a:lnSpc>
        <a:spcBef>
          <a:spcPct val="0"/>
        </a:spcBef>
        <a:buNone/>
        <a:defRPr sz="9212" kern="1200" cap="all" spc="709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100000"/>
        </a:lnSpc>
        <a:spcBef>
          <a:spcPts val="3543"/>
        </a:spcBef>
        <a:buClr>
          <a:schemeClr val="accent2"/>
        </a:buClr>
        <a:buFont typeface="Arial" panose="020B0604020202020204" pitchFamily="34" charset="0"/>
        <a:buChar char="•"/>
        <a:defRPr sz="6378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1619951" indent="-809976" algn="l" defTabSz="3239902" rtl="0" eaLnBrk="1" latinLnBrk="0" hangingPunct="1">
        <a:lnSpc>
          <a:spcPct val="100000"/>
        </a:lnSpc>
        <a:spcBef>
          <a:spcPts val="3543"/>
        </a:spcBef>
        <a:buClr>
          <a:schemeClr val="accent2"/>
        </a:buClr>
        <a:buFont typeface="Arial" panose="020B0604020202020204" pitchFamily="34" charset="0"/>
        <a:buChar char="•"/>
        <a:defRPr sz="5669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2429927" indent="-809976" algn="l" defTabSz="3239902" rtl="0" eaLnBrk="1" latinLnBrk="0" hangingPunct="1">
        <a:lnSpc>
          <a:spcPct val="100000"/>
        </a:lnSpc>
        <a:spcBef>
          <a:spcPts val="3543"/>
        </a:spcBef>
        <a:buClr>
          <a:schemeClr val="accent2"/>
        </a:buClr>
        <a:buFont typeface="Arial" panose="020B0604020202020204" pitchFamily="34" charset="0"/>
        <a:buChar char="•"/>
        <a:defRPr sz="5669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3239902" indent="-809976" algn="l" defTabSz="3239902" rtl="0" eaLnBrk="1" latinLnBrk="0" hangingPunct="1">
        <a:lnSpc>
          <a:spcPct val="100000"/>
        </a:lnSpc>
        <a:spcBef>
          <a:spcPts val="3543"/>
        </a:spcBef>
        <a:buClr>
          <a:schemeClr val="accent2"/>
        </a:buClr>
        <a:buFont typeface="Arial" panose="020B0604020202020204" pitchFamily="34" charset="0"/>
        <a:buChar char="•"/>
        <a:defRPr sz="5669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4049878" indent="-809976" algn="l" defTabSz="3239902" rtl="0" eaLnBrk="1" latinLnBrk="0" hangingPunct="1">
        <a:lnSpc>
          <a:spcPct val="100000"/>
        </a:lnSpc>
        <a:spcBef>
          <a:spcPts val="3543"/>
        </a:spcBef>
        <a:buClr>
          <a:schemeClr val="accent2"/>
        </a:buClr>
        <a:buFont typeface="Arial" panose="020B0604020202020204" pitchFamily="34" charset="0"/>
        <a:buChar char="•"/>
        <a:defRPr sz="5669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4657359" indent="-809976" algn="l" defTabSz="3239902" rtl="0" eaLnBrk="1" latinLnBrk="0" hangingPunct="1">
        <a:lnSpc>
          <a:spcPct val="100000"/>
        </a:lnSpc>
        <a:spcBef>
          <a:spcPts val="3543"/>
        </a:spcBef>
        <a:buClr>
          <a:schemeClr val="accent2"/>
        </a:buClr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5264841" indent="-809976" algn="l" defTabSz="3239902" rtl="0" eaLnBrk="1" latinLnBrk="0" hangingPunct="1">
        <a:lnSpc>
          <a:spcPct val="100000"/>
        </a:lnSpc>
        <a:spcBef>
          <a:spcPts val="3543"/>
        </a:spcBef>
        <a:buClr>
          <a:schemeClr val="accent2"/>
        </a:buClr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5872323" indent="-809976" algn="l" defTabSz="3239902" rtl="0" eaLnBrk="1" latinLnBrk="0" hangingPunct="1">
        <a:lnSpc>
          <a:spcPct val="100000"/>
        </a:lnSpc>
        <a:spcBef>
          <a:spcPts val="3543"/>
        </a:spcBef>
        <a:buClr>
          <a:schemeClr val="accent2"/>
        </a:buClr>
        <a:buFont typeface="Arial" panose="020B0604020202020204" pitchFamily="34" charset="0"/>
        <a:buChar char="•"/>
        <a:defRPr sz="5669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6479804" indent="-809976" algn="l" defTabSz="3239902" rtl="0" eaLnBrk="1" latinLnBrk="0" hangingPunct="1">
        <a:lnSpc>
          <a:spcPct val="100000"/>
        </a:lnSpc>
        <a:spcBef>
          <a:spcPts val="3543"/>
        </a:spcBef>
        <a:buClr>
          <a:schemeClr val="accent2"/>
        </a:buClr>
        <a:buFont typeface="Arial" panose="020B0604020202020204" pitchFamily="34" charset="0"/>
        <a:buChar char="•"/>
        <a:defRPr sz="5669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4506686" y="831551"/>
            <a:ext cx="23251885" cy="1938992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Teste de meniscometria de tira em cães com olhos normais e com ceratoconjuntivite seca</a:t>
            </a:r>
            <a:endParaRPr lang="pt-BR" sz="6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4370104" y="2979732"/>
            <a:ext cx="23527600" cy="14096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sz="40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Felipe Franco </a:t>
            </a:r>
            <a:r>
              <a:rPr lang="pt-BR" sz="40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Nascimento</a:t>
            </a:r>
            <a:r>
              <a:rPr lang="pt-BR" sz="4000" b="1" baseline="300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pt-BR" sz="40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pt-BR" sz="40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João Victor Goulart Consoni </a:t>
            </a:r>
            <a:r>
              <a:rPr lang="pt-BR" sz="40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Passareli</a:t>
            </a:r>
            <a:r>
              <a:rPr lang="pt-BR" sz="4000" b="1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pt-BR" sz="40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pt-BR" sz="40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Luís Felipe da </a:t>
            </a:r>
            <a:r>
              <a:rPr lang="pt-BR" sz="40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Costa </a:t>
            </a:r>
            <a:r>
              <a:rPr lang="pt-BR" sz="40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Zulim</a:t>
            </a:r>
            <a:r>
              <a:rPr lang="pt-BR" sz="4000" b="1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pt-BR" sz="40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pt-BR" sz="40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Giovana José Garcia </a:t>
            </a:r>
            <a:r>
              <a:rPr lang="pt-BR" sz="40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Estanho</a:t>
            </a:r>
            <a:r>
              <a:rPr lang="pt-BR" sz="4000" b="1" baseline="300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pt-BR" sz="40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pt-BR" sz="40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Mayra Claudino </a:t>
            </a:r>
            <a:r>
              <a:rPr lang="pt-BR" sz="40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Villa</a:t>
            </a:r>
            <a:r>
              <a:rPr lang="pt-BR" sz="4000" b="1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pt-BR" sz="40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pt-BR" sz="40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Silvia Franco </a:t>
            </a:r>
            <a:r>
              <a:rPr lang="pt-BR" sz="40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Andrade</a:t>
            </a:r>
            <a:r>
              <a:rPr lang="pt-BR" sz="4000" b="1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endParaRPr lang="pt-BR" sz="4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2188879" y="4325619"/>
            <a:ext cx="29068295" cy="20108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000"/>
              </a:spcAft>
            </a:pPr>
            <a:r>
              <a:rPr lang="pt-BR" sz="3600" i="1" dirty="0">
                <a:latin typeface="Bahnschrift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Programa de Pós Graduação em Ciência Animal, Universidade do Oeste Paulista (UNOESTE), Presidente Prudente, SP, Brasil</a:t>
            </a:r>
            <a:endParaRPr lang="pt-BR" sz="3600" dirty="0">
              <a:latin typeface="Bahnschrift" panose="020B0502040204020203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1000"/>
              </a:spcAft>
            </a:pPr>
            <a:r>
              <a:rPr lang="pt-BR" sz="3600" i="1" dirty="0">
                <a:latin typeface="Bahnschrift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Faculdade de Medicina Veterinária (UNOESTE), Presidente Prudente, SP, Brasil</a:t>
            </a:r>
            <a:endParaRPr lang="pt-BR" sz="3600" dirty="0">
              <a:latin typeface="Bahnschrift" panose="020B0502040204020203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1000"/>
              </a:spcAft>
            </a:pPr>
            <a:r>
              <a:rPr lang="pt-BR" sz="3600" i="1" dirty="0">
                <a:latin typeface="Bahnschrift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Departamento de Oftalmologia do Hospital Veterinário da UNOESTE, Presidente Prudente, SP, Brasil. </a:t>
            </a:r>
            <a:r>
              <a:rPr lang="pt-BR" sz="3600" i="1" dirty="0" smtClean="0">
                <a:latin typeface="Bahnschrift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E-mail: </a:t>
            </a:r>
            <a:r>
              <a:rPr lang="pt-BR" sz="3600" i="1" dirty="0">
                <a:latin typeface="Bahnschrift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silviafranco@unoeste.br</a:t>
            </a:r>
            <a:endParaRPr lang="pt-BR" sz="3600" dirty="0">
              <a:effectLst/>
              <a:latin typeface="Bahnschrift" panose="020B0502040204020203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2122708" y="6723042"/>
            <a:ext cx="12964885" cy="830997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Introdução</a:t>
            </a:r>
            <a:endParaRPr lang="pt-BR" sz="4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1045475" y="7517377"/>
            <a:ext cx="16001554" cy="97411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3800" b="1" dirty="0">
                <a:latin typeface="Arial" panose="020B0604020202020204" pitchFamily="34" charset="0"/>
                <a:ea typeface="Calibri" panose="020F0502020204030204" pitchFamily="34" charset="0"/>
              </a:rPr>
              <a:t>O teste de meniscometria de tira (TMT) é um teste quantitativo da porção aquosa do volume lacrimal, de uma forma simples, rápida e pouco invasiva (somente a ponta da tira entra em contato com o menisco inferior lacrimal) ao invés da inserção da tira no saco conjuntival, como ocorre no Teste Lacrimal de Schirmer, e que tem sido reconhecida como uma técnica promissora, particularmente na triagem e diagnóstico da ceratoconjuntivite seca (CCS) ou olho seco. Na Medicina Veterinária recentemente foi introduzido no mercado uma tira comercial (</a:t>
            </a:r>
            <a:r>
              <a:rPr lang="pt-BR" sz="3800" b="1" dirty="0" err="1" smtClean="0">
                <a:latin typeface="Arial" panose="020B0604020202020204" pitchFamily="34" charset="0"/>
                <a:ea typeface="Calibri" panose="020F0502020204030204" pitchFamily="34" charset="0"/>
              </a:rPr>
              <a:t>I-Tear</a:t>
            </a:r>
            <a:r>
              <a:rPr lang="pt-BR" sz="3800" b="1" baseline="30000" dirty="0" smtClean="0">
                <a:latin typeface="Arial" panose="020B0604020202020204" pitchFamily="34" charset="0"/>
                <a:ea typeface="Calibri" panose="020F0502020204030204" pitchFamily="34" charset="0"/>
              </a:rPr>
              <a:t>®</a:t>
            </a:r>
            <a:r>
              <a:rPr lang="pt-BR" sz="3800" b="1" dirty="0" smtClean="0">
                <a:latin typeface="Arial" panose="020B0604020202020204" pitchFamily="34" charset="0"/>
                <a:ea typeface="Calibri" panose="020F0502020204030204" pitchFamily="34" charset="0"/>
              </a:rPr>
              <a:t>) </a:t>
            </a:r>
            <a:r>
              <a:rPr lang="pt-BR" sz="3800" b="1" dirty="0" smtClean="0">
                <a:latin typeface="Arial" panose="020B0604020202020204" pitchFamily="34" charset="0"/>
                <a:ea typeface="Calibri" panose="020F0502020204030204" pitchFamily="34" charset="0"/>
              </a:rPr>
              <a:t>(Fig. 1) </a:t>
            </a:r>
            <a:r>
              <a:rPr lang="pt-BR" sz="3800" b="1" dirty="0">
                <a:latin typeface="Arial" panose="020B0604020202020204" pitchFamily="34" charset="0"/>
                <a:ea typeface="Calibri" panose="020F0502020204030204" pitchFamily="34" charset="0"/>
              </a:rPr>
              <a:t>e o objetivo deste estudo foi avaliar o TMT com o </a:t>
            </a:r>
            <a:r>
              <a:rPr lang="pt-BR" sz="3800" b="1" dirty="0" err="1">
                <a:latin typeface="Arial" panose="020B0604020202020204" pitchFamily="34" charset="0"/>
                <a:ea typeface="Calibri" panose="020F0502020204030204" pitchFamily="34" charset="0"/>
              </a:rPr>
              <a:t>I-Tear</a:t>
            </a:r>
            <a:r>
              <a:rPr lang="pt-BR" sz="3800" b="1" baseline="30000" dirty="0">
                <a:latin typeface="Arial" panose="020B0604020202020204" pitchFamily="34" charset="0"/>
                <a:ea typeface="Calibri" panose="020F0502020204030204" pitchFamily="34" charset="0"/>
              </a:rPr>
              <a:t>®</a:t>
            </a:r>
            <a:r>
              <a:rPr lang="pt-BR" sz="3800" b="1" dirty="0">
                <a:latin typeface="Arial" panose="020B0604020202020204" pitchFamily="34" charset="0"/>
                <a:ea typeface="Calibri" panose="020F0502020204030204" pitchFamily="34" charset="0"/>
              </a:rPr>
              <a:t> em cães com olhos normais e com sinais clínicos de </a:t>
            </a:r>
            <a:r>
              <a:rPr lang="pt-BR" sz="3800" b="1" dirty="0" smtClean="0">
                <a:latin typeface="Arial" panose="020B0604020202020204" pitchFamily="34" charset="0"/>
                <a:ea typeface="Calibri" panose="020F0502020204030204" pitchFamily="34" charset="0"/>
              </a:rPr>
              <a:t>CCS.</a:t>
            </a:r>
            <a:endParaRPr lang="pt-BR" sz="3800" b="1" dirty="0"/>
          </a:p>
        </p:txBody>
      </p:sp>
      <p:sp>
        <p:nvSpPr>
          <p:cNvPr id="10" name="CaixaDeTexto 9"/>
          <p:cNvSpPr txBox="1"/>
          <p:nvPr/>
        </p:nvSpPr>
        <p:spPr>
          <a:xfrm>
            <a:off x="2223898" y="17261189"/>
            <a:ext cx="12964885" cy="830997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Métodos</a:t>
            </a:r>
            <a:endParaRPr lang="pt-BR" sz="4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1045475" y="18092186"/>
            <a:ext cx="16001554" cy="132497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3800" b="1" dirty="0">
                <a:latin typeface="Arial" panose="020B0604020202020204" pitchFamily="34" charset="0"/>
                <a:ea typeface="Calibri" panose="020F0502020204030204" pitchFamily="34" charset="0"/>
              </a:rPr>
              <a:t>Foram avaliados 138 olhos de 69 cães, sendo 78 olhos com olhos normais e 60 olhos com sinais clínicos de CCS no Hospital Veterinário da Universidade do Oeste Paulista, Presidente Prudente, SP. Os sinais clínicos oculares foram avaliados com uma lâmpada de fenda portátil (SL-15, Kowa, Japão), além do Teste de Reflexo Pupilar com lanterna de luz puntiforme e tonometria de rebote com tonômetro Tonovet® (</a:t>
            </a:r>
            <a:r>
              <a:rPr lang="pt-BR" sz="3800" b="1" dirty="0" err="1">
                <a:latin typeface="Arial" panose="020B0604020202020204" pitchFamily="34" charset="0"/>
                <a:ea typeface="Calibri" panose="020F0502020204030204" pitchFamily="34" charset="0"/>
              </a:rPr>
              <a:t>Icare</a:t>
            </a:r>
            <a:r>
              <a:rPr lang="pt-BR" sz="3800" b="1" dirty="0">
                <a:latin typeface="Arial" panose="020B0604020202020204" pitchFamily="34" charset="0"/>
                <a:ea typeface="Calibri" panose="020F0502020204030204" pitchFamily="34" charset="0"/>
              </a:rPr>
              <a:t>, Finlândia) para aferição da pressão intraocular. O TMT </a:t>
            </a:r>
            <a:r>
              <a:rPr lang="pt-BR" sz="3800" b="1" dirty="0">
                <a:latin typeface="Arial" panose="020B0604020202020204" pitchFamily="34" charset="0"/>
                <a:ea typeface="Calibri" panose="020F0502020204030204" pitchFamily="34" charset="0"/>
              </a:rPr>
              <a:t>(</a:t>
            </a:r>
            <a:r>
              <a:rPr lang="pt-BR" sz="3800" b="1" dirty="0" err="1">
                <a:latin typeface="Arial" panose="020B0604020202020204" pitchFamily="34" charset="0"/>
                <a:ea typeface="Calibri" panose="020F0502020204030204" pitchFamily="34" charset="0"/>
              </a:rPr>
              <a:t>I-Tear</a:t>
            </a:r>
            <a:r>
              <a:rPr lang="pt-BR" sz="3800" b="1" baseline="30000" smtClean="0">
                <a:latin typeface="Arial" panose="020B0604020202020204" pitchFamily="34" charset="0"/>
                <a:ea typeface="Calibri" panose="020F0502020204030204" pitchFamily="34" charset="0"/>
              </a:rPr>
              <a:t>®</a:t>
            </a:r>
            <a:r>
              <a:rPr lang="pt-BR" sz="3800" b="1" smtClean="0">
                <a:latin typeface="Arial" panose="020B0604020202020204" pitchFamily="34" charset="0"/>
                <a:ea typeface="Calibri" panose="020F0502020204030204" pitchFamily="34" charset="0"/>
              </a:rPr>
              <a:t>, Canada) </a:t>
            </a:r>
            <a:r>
              <a:rPr lang="pt-BR" sz="3800" b="1" smtClean="0">
                <a:latin typeface="Arial" panose="020B0604020202020204" pitchFamily="34" charset="0"/>
                <a:ea typeface="Calibri" panose="020F0502020204030204" pitchFamily="34" charset="0"/>
              </a:rPr>
              <a:t>foi </a:t>
            </a:r>
            <a:r>
              <a:rPr lang="pt-BR" sz="3800" b="1" dirty="0">
                <a:latin typeface="Arial" panose="020B0604020202020204" pitchFamily="34" charset="0"/>
                <a:ea typeface="Calibri" panose="020F0502020204030204" pitchFamily="34" charset="0"/>
              </a:rPr>
              <a:t>realizado colocando a ponta da tira durante 5 segundos na borda do menisco inferior lacrimal sem tocar na superfície </a:t>
            </a:r>
            <a:r>
              <a:rPr lang="pt-BR" sz="3800" b="1" dirty="0" smtClean="0">
                <a:latin typeface="Arial" panose="020B0604020202020204" pitchFamily="34" charset="0"/>
                <a:ea typeface="Calibri" panose="020F0502020204030204" pitchFamily="34" charset="0"/>
              </a:rPr>
              <a:t>ocular (Fig. 2), </a:t>
            </a:r>
            <a:r>
              <a:rPr lang="pt-BR" sz="3800" b="1" dirty="0">
                <a:latin typeface="Arial" panose="020B0604020202020204" pitchFamily="34" charset="0"/>
                <a:ea typeface="Calibri" panose="020F0502020204030204" pitchFamily="34" charset="0"/>
              </a:rPr>
              <a:t>observando o momento que a tira entra em contato com o menisco inferior lacrimal e a lágrima entra na vala da tira, mudado de cor para azul. </a:t>
            </a:r>
            <a:r>
              <a:rPr lang="pt-BR" sz="3800" b="1" dirty="0" smtClean="0">
                <a:latin typeface="Arial" panose="020B0604020202020204" pitchFamily="34" charset="0"/>
                <a:ea typeface="Calibri" panose="020F0502020204030204" pitchFamily="34" charset="0"/>
              </a:rPr>
              <a:t>Os </a:t>
            </a:r>
            <a:r>
              <a:rPr lang="pt-BR" sz="3800" b="1" dirty="0">
                <a:latin typeface="Arial" panose="020B0604020202020204" pitchFamily="34" charset="0"/>
                <a:ea typeface="Calibri" panose="020F0502020204030204" pitchFamily="34" charset="0"/>
              </a:rPr>
              <a:t>valores obtidos do TMT do grupo normal e do grupo CCS foram comparados e analisados estatisticamente pelo teste t de </a:t>
            </a:r>
            <a:r>
              <a:rPr lang="pt-BR" sz="3800" b="1" dirty="0" err="1">
                <a:latin typeface="Arial" panose="020B0604020202020204" pitchFamily="34" charset="0"/>
                <a:ea typeface="Calibri" panose="020F0502020204030204" pitchFamily="34" charset="0"/>
              </a:rPr>
              <a:t>Student</a:t>
            </a:r>
            <a:r>
              <a:rPr lang="pt-BR" sz="3800" b="1" dirty="0">
                <a:latin typeface="Arial" panose="020B0604020202020204" pitchFamily="34" charset="0"/>
                <a:ea typeface="Calibri" panose="020F0502020204030204" pitchFamily="34" charset="0"/>
              </a:rPr>
              <a:t>. Foi adotado o nível de significância de 5%.  </a:t>
            </a:r>
            <a:endParaRPr lang="pt-BR" sz="3800" b="1" dirty="0"/>
          </a:p>
        </p:txBody>
      </p:sp>
      <p:sp>
        <p:nvSpPr>
          <p:cNvPr id="12" name="CaixaDeTexto 11"/>
          <p:cNvSpPr txBox="1"/>
          <p:nvPr/>
        </p:nvSpPr>
        <p:spPr>
          <a:xfrm>
            <a:off x="2220907" y="31546522"/>
            <a:ext cx="12964885" cy="830997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Resultados</a:t>
            </a:r>
            <a:endParaRPr lang="pt-BR" sz="4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tângulo 12"/>
          <p:cNvSpPr/>
          <p:nvPr/>
        </p:nvSpPr>
        <p:spPr>
          <a:xfrm>
            <a:off x="884529" y="32508823"/>
            <a:ext cx="15838497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3800" b="1" dirty="0">
                <a:latin typeface="Arial" panose="020B0604020202020204" pitchFamily="34" charset="0"/>
                <a:cs typeface="Arial" panose="020B0604020202020204" pitchFamily="34" charset="0"/>
              </a:rPr>
              <a:t>Os valores médios e desvio padrão e intervalo mínimo e máximo do grupo </a:t>
            </a:r>
            <a:r>
              <a:rPr lang="pt-BR" sz="3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normal (Fig. 3a) </a:t>
            </a:r>
            <a:r>
              <a:rPr lang="pt-BR" sz="3800" b="1" dirty="0">
                <a:latin typeface="Arial" panose="020B0604020202020204" pitchFamily="34" charset="0"/>
                <a:cs typeface="Arial" panose="020B0604020202020204" pitchFamily="34" charset="0"/>
              </a:rPr>
              <a:t>e com </a:t>
            </a:r>
            <a:r>
              <a:rPr lang="pt-BR" sz="3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CCS (Fig. 3b) </a:t>
            </a:r>
            <a:r>
              <a:rPr lang="pt-BR" sz="3800" b="1" dirty="0">
                <a:latin typeface="Arial" panose="020B0604020202020204" pitchFamily="34" charset="0"/>
                <a:cs typeface="Arial" panose="020B0604020202020204" pitchFamily="34" charset="0"/>
              </a:rPr>
              <a:t>foram respectivamente: TMT 9,43±1,59 (8-14) (mm/5seg) e 3,02±2,52 (0-8) (mm/5seg). Houve uma diminuição significativa (p&lt;0,01) dos valores obtidos de TMT de olhos secos quando comparado com olhos normais, com uma redução em torno de 50%. </a:t>
            </a:r>
          </a:p>
        </p:txBody>
      </p:sp>
      <p:sp>
        <p:nvSpPr>
          <p:cNvPr id="14" name="CaixaDeTexto 13"/>
          <p:cNvSpPr txBox="1"/>
          <p:nvPr/>
        </p:nvSpPr>
        <p:spPr>
          <a:xfrm>
            <a:off x="2220907" y="38199994"/>
            <a:ext cx="12964885" cy="830997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Conclusões</a:t>
            </a:r>
            <a:endParaRPr lang="pt-BR" sz="4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tângulo 15"/>
          <p:cNvSpPr/>
          <p:nvPr/>
        </p:nvSpPr>
        <p:spPr>
          <a:xfrm>
            <a:off x="1078805" y="39111522"/>
            <a:ext cx="15644221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3800" b="1" dirty="0">
                <a:latin typeface="Arial" panose="020B0604020202020204" pitchFamily="34" charset="0"/>
                <a:cs typeface="Arial" panose="020B0604020202020204" pitchFamily="34" charset="0"/>
              </a:rPr>
              <a:t>O TMT demonstrou ser um teste bastante </a:t>
            </a:r>
            <a:r>
              <a:rPr lang="pt-BR" sz="3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rápido, prático e pouco invasivo </a:t>
            </a:r>
            <a:r>
              <a:rPr lang="pt-BR" sz="3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para realização do </a:t>
            </a:r>
            <a:r>
              <a:rPr lang="pt-BR" sz="3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diagnóstico </a:t>
            </a:r>
            <a:r>
              <a:rPr lang="pt-BR" sz="3800" b="1" dirty="0">
                <a:latin typeface="Arial" panose="020B0604020202020204" pitchFamily="34" charset="0"/>
                <a:cs typeface="Arial" panose="020B0604020202020204" pitchFamily="34" charset="0"/>
              </a:rPr>
              <a:t>de CCS em cães. </a:t>
            </a:r>
          </a:p>
        </p:txBody>
      </p:sp>
      <p:pic>
        <p:nvPicPr>
          <p:cNvPr id="21" name="Imagem 20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107" b="19971"/>
          <a:stretch/>
        </p:blipFill>
        <p:spPr>
          <a:xfrm>
            <a:off x="39683" y="178013"/>
            <a:ext cx="4367553" cy="1828800"/>
          </a:xfrm>
          <a:prstGeom prst="rect">
            <a:avLst/>
          </a:prstGeom>
        </p:spPr>
      </p:pic>
      <p:pic>
        <p:nvPicPr>
          <p:cNvPr id="22" name="Imagem 2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97704" y="790046"/>
            <a:ext cx="4362450" cy="2023373"/>
          </a:xfrm>
          <a:prstGeom prst="rect">
            <a:avLst/>
          </a:prstGeom>
        </p:spPr>
      </p:pic>
      <p:pic>
        <p:nvPicPr>
          <p:cNvPr id="23" name="Imagem 3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83" y="2089969"/>
            <a:ext cx="4362450" cy="147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Espaço Reservado para Conteúdo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25279" y="6400156"/>
            <a:ext cx="6323589" cy="11377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Image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83281" y="6336426"/>
            <a:ext cx="4080869" cy="1139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Imagem 27"/>
          <p:cNvPicPr/>
          <p:nvPr/>
        </p:nvPicPr>
        <p:blipFill>
          <a:blip r:embed="rId7"/>
          <a:stretch>
            <a:fillRect/>
          </a:stretch>
        </p:blipFill>
        <p:spPr>
          <a:xfrm>
            <a:off x="17593385" y="30720638"/>
            <a:ext cx="13553161" cy="8737545"/>
          </a:xfrm>
          <a:prstGeom prst="rect">
            <a:avLst/>
          </a:prstGeom>
        </p:spPr>
      </p:pic>
      <p:pic>
        <p:nvPicPr>
          <p:cNvPr id="29" name="Imagem 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6575" y="18442774"/>
            <a:ext cx="7126527" cy="95003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" name="CaixaDeTexto 29"/>
          <p:cNvSpPr txBox="1"/>
          <p:nvPr/>
        </p:nvSpPr>
        <p:spPr>
          <a:xfrm>
            <a:off x="17681807" y="16609076"/>
            <a:ext cx="1292653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Figura </a:t>
            </a:r>
            <a:r>
              <a:rPr lang="pt-BR" sz="3800" b="1" dirty="0">
                <a:latin typeface="Arial" panose="020B0604020202020204" pitchFamily="34" charset="0"/>
                <a:cs typeface="Arial" panose="020B0604020202020204" pitchFamily="34" charset="0"/>
              </a:rPr>
              <a:t>1. Teste de meniscometria de tira (</a:t>
            </a:r>
            <a:r>
              <a:rPr lang="pt-BR" sz="3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TMT) importado (</a:t>
            </a:r>
            <a:r>
              <a:rPr lang="pt-BR" sz="3800" b="1" dirty="0" err="1">
                <a:latin typeface="Arial" panose="020B0604020202020204" pitchFamily="34" charset="0"/>
                <a:ea typeface="Calibri" panose="020F0502020204030204" pitchFamily="34" charset="0"/>
              </a:rPr>
              <a:t>I-Tear</a:t>
            </a:r>
            <a:r>
              <a:rPr lang="pt-BR" sz="3800" b="1" baseline="30000" dirty="0">
                <a:latin typeface="Arial" panose="020B0604020202020204" pitchFamily="34" charset="0"/>
                <a:ea typeface="Calibri" panose="020F0502020204030204" pitchFamily="34" charset="0"/>
              </a:rPr>
              <a:t>®</a:t>
            </a:r>
            <a:r>
              <a:rPr lang="pt-BR" sz="3800" b="1" dirty="0">
                <a:latin typeface="Arial" panose="020B0604020202020204" pitchFamily="34" charset="0"/>
                <a:ea typeface="Calibri" panose="020F0502020204030204" pitchFamily="34" charset="0"/>
              </a:rPr>
              <a:t>, </a:t>
            </a:r>
            <a:r>
              <a:rPr lang="pt-BR" sz="3800" b="1" dirty="0" err="1" smtClean="0">
                <a:latin typeface="Arial" panose="020B0604020202020204" pitchFamily="34" charset="0"/>
                <a:ea typeface="Calibri" panose="020F0502020204030204" pitchFamily="34" charset="0"/>
              </a:rPr>
              <a:t>I-Med</a:t>
            </a:r>
            <a:r>
              <a:rPr lang="pt-BR" sz="3800" b="1" dirty="0" smtClean="0">
                <a:latin typeface="Arial" panose="020B0604020202020204" pitchFamily="34" charset="0"/>
                <a:ea typeface="Calibri" panose="020F0502020204030204" pitchFamily="34" charset="0"/>
              </a:rPr>
              <a:t>, Canadá).</a:t>
            </a:r>
            <a:endParaRPr lang="pt-BR" sz="3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CaixaDeTexto 30"/>
          <p:cNvSpPr txBox="1"/>
          <p:nvPr/>
        </p:nvSpPr>
        <p:spPr>
          <a:xfrm>
            <a:off x="17533044" y="28060408"/>
            <a:ext cx="13613502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Figura 2. Realização do Teste </a:t>
            </a:r>
            <a:r>
              <a:rPr lang="pt-BR" sz="3800" b="1" dirty="0">
                <a:latin typeface="Arial" panose="020B0604020202020204" pitchFamily="34" charset="0"/>
                <a:cs typeface="Arial" panose="020B0604020202020204" pitchFamily="34" charset="0"/>
              </a:rPr>
              <a:t>de meniscometria de tira </a:t>
            </a:r>
            <a:r>
              <a:rPr lang="pt-BR" sz="3800" b="1" dirty="0">
                <a:latin typeface="Arial" panose="020B0604020202020204" pitchFamily="34" charset="0"/>
                <a:ea typeface="Calibri" panose="020F0502020204030204" pitchFamily="34" charset="0"/>
              </a:rPr>
              <a:t>colocando a ponta da tira durante 5 segundos na borda do menisco inferior lacrimal sem tocar na superfície </a:t>
            </a:r>
            <a:r>
              <a:rPr lang="pt-BR" sz="3800" b="1" dirty="0" smtClean="0">
                <a:latin typeface="Arial" panose="020B0604020202020204" pitchFamily="34" charset="0"/>
                <a:ea typeface="Calibri" panose="020F0502020204030204" pitchFamily="34" charset="0"/>
              </a:rPr>
              <a:t>ocular.</a:t>
            </a:r>
            <a:endParaRPr lang="pt-BR" sz="3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CaixaDeTexto 31"/>
          <p:cNvSpPr txBox="1"/>
          <p:nvPr/>
        </p:nvSpPr>
        <p:spPr>
          <a:xfrm>
            <a:off x="17533043" y="39594942"/>
            <a:ext cx="13613502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Figura 3. Realização do Teste </a:t>
            </a:r>
            <a:r>
              <a:rPr lang="pt-BR" sz="3800" b="1" dirty="0">
                <a:latin typeface="Arial" panose="020B0604020202020204" pitchFamily="34" charset="0"/>
                <a:cs typeface="Arial" panose="020B0604020202020204" pitchFamily="34" charset="0"/>
              </a:rPr>
              <a:t>de meniscometria de tira </a:t>
            </a:r>
            <a:r>
              <a:rPr lang="pt-BR" sz="3800" b="1" dirty="0">
                <a:latin typeface="Arial" panose="020B0604020202020204" pitchFamily="34" charset="0"/>
              </a:rPr>
              <a:t> </a:t>
            </a:r>
            <a:r>
              <a:rPr lang="pt-BR" sz="3800" b="1" dirty="0" smtClean="0">
                <a:latin typeface="Arial" panose="020B0604020202020204" pitchFamily="34" charset="0"/>
              </a:rPr>
              <a:t>em olho normal (a) e com sinais de CCS (b).</a:t>
            </a:r>
            <a:endParaRPr lang="pt-BR" sz="3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CaixaDeTexto 32"/>
          <p:cNvSpPr txBox="1"/>
          <p:nvPr/>
        </p:nvSpPr>
        <p:spPr>
          <a:xfrm>
            <a:off x="7395978" y="41666487"/>
            <a:ext cx="20274131" cy="107721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O presente trabalho foi realizado com apoio da Coordenação 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de Aperfeiçoamento de Pessoal de Nível Superior – Brasil (CAPES) – </a:t>
            </a:r>
            <a:r>
              <a:rPr lang="pt-B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Código de Financiamento 001 </a:t>
            </a:r>
            <a:endParaRPr 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7146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TM10001115[[fn=Pacote]]</Template>
  <TotalTime>233</TotalTime>
  <Words>611</Words>
  <Application>Microsoft Office PowerPoint</Application>
  <PresentationFormat>Personalizar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7" baseType="lpstr">
      <vt:lpstr>Arial</vt:lpstr>
      <vt:lpstr>Bahnschrift</vt:lpstr>
      <vt:lpstr>Calibri</vt:lpstr>
      <vt:lpstr>Gill Sans MT</vt:lpstr>
      <vt:lpstr>Times New Roman</vt:lpstr>
      <vt:lpstr>Parcel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Silvia</dc:creator>
  <cp:lastModifiedBy>Silvia</cp:lastModifiedBy>
  <cp:revision>17</cp:revision>
  <dcterms:created xsi:type="dcterms:W3CDTF">2019-01-10T13:22:36Z</dcterms:created>
  <dcterms:modified xsi:type="dcterms:W3CDTF">2019-01-10T17:30:12Z</dcterms:modified>
</cp:coreProperties>
</file>