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handoutMasterIdLst>
    <p:handoutMasterId r:id="rId3"/>
  </p:handoutMasterIdLst>
  <p:sldIdLst>
    <p:sldId id="256" r:id="rId2"/>
  </p:sldIdLst>
  <p:sldSz cx="32399288" cy="43200638"/>
  <p:notesSz cx="6881813" cy="97107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6413" indent="-49213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4413" indent="-100013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2413" indent="-150813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0413" indent="-201613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186" userDrawn="1">
          <p15:clr>
            <a:srgbClr val="A4A3A4"/>
          </p15:clr>
        </p15:guide>
        <p15:guide id="2" pos="151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0000FF"/>
    <a:srgbClr val="000099"/>
    <a:srgbClr val="00008A"/>
    <a:srgbClr val="00007E"/>
    <a:srgbClr val="03007A"/>
    <a:srgbClr val="FF0000"/>
    <a:srgbClr val="0099CC"/>
    <a:srgbClr val="FFFF00"/>
    <a:srgbClr val="0000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5" autoAdjust="0"/>
    <p:restoredTop sz="99857" autoAdjust="0"/>
  </p:normalViewPr>
  <p:slideViewPr>
    <p:cSldViewPr>
      <p:cViewPr>
        <p:scale>
          <a:sx n="30" d="100"/>
          <a:sy n="30" d="100"/>
        </p:scale>
        <p:origin x="-588" y="3996"/>
      </p:cViewPr>
      <p:guideLst>
        <p:guide orient="horz" pos="19186"/>
        <p:guide pos="151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2DFD1-47DD-4412-9E48-15EFA6074DBC}" type="datetimeFigureOut">
              <a:rPr lang="pt-BR" smtClean="0"/>
              <a:pPr/>
              <a:t>06/01/2019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0718C-0CF6-49C1-9B54-8B41E06A3E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162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1889960" y="8640128"/>
            <a:ext cx="27820188" cy="11520170"/>
          </a:xfrm>
          <a:ln>
            <a:noFill/>
          </a:ln>
        </p:spPr>
        <p:txBody>
          <a:bodyPr tIns="0" rIns="8229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5197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1889958" y="20337534"/>
            <a:ext cx="27830988" cy="11040163"/>
          </a:xfrm>
        </p:spPr>
        <p:txBody>
          <a:bodyPr lIns="0" rIns="82296"/>
          <a:lstStyle>
            <a:lvl1pPr marL="0" marR="205719" indent="0" algn="r">
              <a:buNone/>
              <a:defRPr>
                <a:solidFill>
                  <a:schemeClr val="tx1"/>
                </a:solidFill>
              </a:defRPr>
            </a:lvl1pPr>
            <a:lvl2pPr marL="2057194" indent="0" algn="ctr">
              <a:buNone/>
            </a:lvl2pPr>
            <a:lvl3pPr marL="4114389" indent="0" algn="ctr">
              <a:buNone/>
            </a:lvl3pPr>
            <a:lvl4pPr marL="6171583" indent="0" algn="ctr">
              <a:buNone/>
            </a:lvl4pPr>
            <a:lvl5pPr marL="8228777" indent="0" algn="ctr">
              <a:buNone/>
            </a:lvl5pPr>
            <a:lvl6pPr marL="10285971" indent="0" algn="ctr">
              <a:buNone/>
            </a:lvl6pPr>
            <a:lvl7pPr marL="12343166" indent="0" algn="ctr">
              <a:buNone/>
            </a:lvl7pPr>
            <a:lvl8pPr marL="14400360" indent="0" algn="ctr">
              <a:buNone/>
            </a:lvl8pPr>
            <a:lvl9pPr marL="16457554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8E7E-BAB2-40D9-BEA9-12B3705C9B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C654-30EE-4778-B7E2-BFBA69082D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89484" y="5760095"/>
            <a:ext cx="7289840" cy="3283048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1481-5DF2-45B2-BC9D-095CC9CD2E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619609" y="4434986"/>
            <a:ext cx="29160073" cy="3540528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96605-364E-4ED0-9F9A-7596C84561E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8A40-E638-49EE-8B8C-A2F4D7A4D1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159" y="8294525"/>
            <a:ext cx="27539395" cy="8582527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5197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79159" y="17037506"/>
            <a:ext cx="27539395" cy="9510139"/>
          </a:xfrm>
        </p:spPr>
        <p:txBody>
          <a:bodyPr lIns="205740" rIns="205740"/>
          <a:lstStyle>
            <a:lvl1pPr marL="0" indent="0">
              <a:buNone/>
              <a:defRPr sz="9899">
                <a:solidFill>
                  <a:schemeClr val="tx1"/>
                </a:solidFill>
              </a:defRPr>
            </a:lvl1pPr>
            <a:lvl2pPr>
              <a:buNone/>
              <a:defRPr sz="80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1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30A6-6AC0-4CF2-8401-240A4C1DD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5" y="4435264"/>
            <a:ext cx="29159359" cy="7200106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19964" y="12095203"/>
            <a:ext cx="14309686" cy="27936413"/>
          </a:xfrm>
        </p:spPr>
        <p:txBody>
          <a:bodyPr/>
          <a:lstStyle>
            <a:lvl1pPr>
              <a:defRPr sz="11699"/>
            </a:lvl1pPr>
            <a:lvl2pPr>
              <a:defRPr sz="10799"/>
            </a:lvl2pPr>
            <a:lvl3pPr>
              <a:defRPr sz="8999"/>
            </a:lvl3pPr>
            <a:lvl4pPr>
              <a:defRPr sz="8099"/>
            </a:lvl4pPr>
            <a:lvl5pPr>
              <a:defRPr sz="8099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69638" y="12095203"/>
            <a:ext cx="14309686" cy="27936413"/>
          </a:xfrm>
        </p:spPr>
        <p:txBody>
          <a:bodyPr/>
          <a:lstStyle>
            <a:lvl1pPr>
              <a:defRPr sz="11699"/>
            </a:lvl1pPr>
            <a:lvl2pPr>
              <a:defRPr sz="10799"/>
            </a:lvl2pPr>
            <a:lvl3pPr>
              <a:defRPr sz="8999"/>
            </a:lvl3pPr>
            <a:lvl4pPr>
              <a:defRPr sz="8099"/>
            </a:lvl4pPr>
            <a:lvl5pPr>
              <a:defRPr sz="8099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3CC1-238A-43BE-9653-22422E3843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5" y="4435264"/>
            <a:ext cx="29159359" cy="7200106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4" y="11686774"/>
            <a:ext cx="14315312" cy="4153461"/>
          </a:xfrm>
        </p:spPr>
        <p:txBody>
          <a:bodyPr lIns="205740" tIns="0" rIns="205740" bIns="0" anchor="ctr">
            <a:noAutofit/>
          </a:bodyPr>
          <a:lstStyle>
            <a:lvl1pPr marL="0" indent="0">
              <a:buNone/>
              <a:defRPr sz="107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999" b="1"/>
            </a:lvl2pPr>
            <a:lvl3pPr>
              <a:buNone/>
              <a:defRPr sz="8099" b="1"/>
            </a:lvl3pPr>
            <a:lvl4pPr>
              <a:buNone/>
              <a:defRPr sz="7199" b="1"/>
            </a:lvl4pPr>
            <a:lvl5pPr>
              <a:buNone/>
              <a:defRPr sz="7199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6458391" y="11715183"/>
            <a:ext cx="14320935" cy="4125057"/>
          </a:xfrm>
        </p:spPr>
        <p:txBody>
          <a:bodyPr lIns="205740" tIns="0" rIns="205740" bIns="0" anchor="ctr"/>
          <a:lstStyle>
            <a:lvl1pPr marL="0" indent="0">
              <a:buNone/>
              <a:defRPr sz="107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999" b="1"/>
            </a:lvl2pPr>
            <a:lvl3pPr>
              <a:buNone/>
              <a:defRPr sz="8099" b="1"/>
            </a:lvl3pPr>
            <a:lvl4pPr>
              <a:buNone/>
              <a:defRPr sz="7199" b="1"/>
            </a:lvl4pPr>
            <a:lvl5pPr>
              <a:buNone/>
              <a:defRPr sz="7199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1619964" y="15840234"/>
            <a:ext cx="14315312" cy="24225366"/>
          </a:xfrm>
        </p:spPr>
        <p:txBody>
          <a:bodyPr tIns="0"/>
          <a:lstStyle>
            <a:lvl1pPr>
              <a:defRPr sz="9899"/>
            </a:lvl1pPr>
            <a:lvl2pPr>
              <a:defRPr sz="8999"/>
            </a:lvl2pPr>
            <a:lvl3pPr>
              <a:defRPr sz="8099"/>
            </a:lvl3pPr>
            <a:lvl4pPr>
              <a:defRPr sz="7199"/>
            </a:lvl4pPr>
            <a:lvl5pPr>
              <a:defRPr sz="7199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8391" y="15840234"/>
            <a:ext cx="14320935" cy="24225366"/>
          </a:xfrm>
        </p:spPr>
        <p:txBody>
          <a:bodyPr tIns="0"/>
          <a:lstStyle>
            <a:lvl1pPr>
              <a:defRPr sz="9899"/>
            </a:lvl1pPr>
            <a:lvl2pPr>
              <a:defRPr sz="8999"/>
            </a:lvl2pPr>
            <a:lvl3pPr>
              <a:defRPr sz="8099"/>
            </a:lvl3pPr>
            <a:lvl4pPr>
              <a:defRPr sz="7199"/>
            </a:lvl4pPr>
            <a:lvl5pPr>
              <a:defRPr sz="7199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70B29-A858-4060-95E8-BC51FB1509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5" y="4435264"/>
            <a:ext cx="29429353" cy="720010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24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A388-5532-474E-8C56-D3EAF69325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716FD-4452-40E4-8947-2028A49CE3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9947" y="3240062"/>
            <a:ext cx="9719786" cy="732010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16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2429947" y="10560156"/>
            <a:ext cx="9719786" cy="28800425"/>
          </a:xfrm>
        </p:spPr>
        <p:txBody>
          <a:bodyPr lIns="82296" rIns="82296"/>
          <a:lstStyle>
            <a:lvl1pPr marL="0" indent="0" algn="l">
              <a:buNone/>
              <a:defRPr sz="6299"/>
            </a:lvl1pPr>
            <a:lvl2pPr indent="0" algn="l">
              <a:buNone/>
              <a:defRPr sz="5399"/>
            </a:lvl2pPr>
            <a:lvl3pPr indent="0" algn="l">
              <a:buNone/>
              <a:defRPr sz="4500"/>
            </a:lvl3pPr>
            <a:lvl4pPr indent="0" algn="l">
              <a:buNone/>
              <a:defRPr sz="4100"/>
            </a:lvl4pPr>
            <a:lvl5pPr indent="0" algn="l">
              <a:buNone/>
              <a:defRPr sz="41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667223" y="10560156"/>
            <a:ext cx="18112103" cy="28800425"/>
          </a:xfrm>
        </p:spPr>
        <p:txBody>
          <a:bodyPr tIns="0"/>
          <a:lstStyle>
            <a:lvl1pPr>
              <a:defRPr sz="12599"/>
            </a:lvl1pPr>
            <a:lvl2pPr>
              <a:defRPr sz="11699"/>
            </a:lvl2pPr>
            <a:lvl3pPr>
              <a:defRPr sz="10799"/>
            </a:lvl3pPr>
            <a:lvl4pPr>
              <a:defRPr sz="8999"/>
            </a:lvl4pPr>
            <a:lvl5pPr>
              <a:defRPr sz="8099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38E5-527B-4EBE-A102-5E398E0105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11217611" y="6979471"/>
            <a:ext cx="18628162" cy="2592101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35" tIns="205717" rIns="411435" bIns="205717" anchor="ctr"/>
          <a:lstStyle/>
          <a:p>
            <a:pPr algn="ctr" eaLnBrk="1" hangingPunct="1">
              <a:defRPr/>
            </a:pPr>
            <a:endParaRPr lang="en-US" sz="2700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28360092" y="33762403"/>
            <a:ext cx="551774" cy="97938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35" tIns="205717" rIns="411435" bIns="205717" anchor="ctr"/>
          <a:lstStyle/>
          <a:p>
            <a:pPr algn="ctr" eaLnBrk="1" hangingPunct="1">
              <a:defRPr/>
            </a:pPr>
            <a:endParaRPr lang="en-US" sz="270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33929" y="36640226"/>
            <a:ext cx="32467145" cy="656041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35" tIns="205717" rIns="411435" bIns="205717"/>
          <a:lstStyle/>
          <a:p>
            <a:pPr eaLnBrk="1" hangingPunct="1">
              <a:defRPr/>
            </a:pPr>
            <a:endParaRPr lang="en-US" sz="2700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15524661" y="39179945"/>
            <a:ext cx="16874629" cy="40206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35" tIns="205717" rIns="411435" bIns="205717"/>
          <a:lstStyle/>
          <a:p>
            <a:pPr eaLnBrk="1" hangingPunct="1">
              <a:defRPr/>
            </a:pPr>
            <a:endParaRPr lang="en-US" sz="270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9954" y="7414261"/>
            <a:ext cx="7840627" cy="9969413"/>
          </a:xfrm>
        </p:spPr>
        <p:txBody>
          <a:bodyPr lIns="205740" rIns="205740" bIns="205740"/>
          <a:lstStyle>
            <a:lvl1pPr algn="l">
              <a:buNone/>
              <a:defRPr sz="8999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59953" y="17819382"/>
            <a:ext cx="7829828" cy="13728203"/>
          </a:xfrm>
        </p:spPr>
        <p:txBody>
          <a:bodyPr lIns="288036" rIns="205740"/>
          <a:lstStyle>
            <a:lvl1pPr marL="0" indent="0" algn="l">
              <a:spcBef>
                <a:spcPts val="1125"/>
              </a:spcBef>
              <a:buFontTx/>
              <a:buNone/>
              <a:defRPr sz="5899"/>
            </a:lvl1pPr>
            <a:lvl2pPr>
              <a:defRPr sz="5399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12350964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14399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8619016" y="40040276"/>
            <a:ext cx="2160667" cy="230003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E873-ECB2-4D75-B438-5BE436993D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33929" y="-44444"/>
            <a:ext cx="32467145" cy="6558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35" tIns="205717" rIns="411435" bIns="205717"/>
          <a:lstStyle/>
          <a:p>
            <a:pPr eaLnBrk="1" hangingPunct="1">
              <a:defRPr/>
            </a:pPr>
            <a:endParaRPr lang="en-US" sz="2700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15524661" y="-44445"/>
            <a:ext cx="16874629" cy="40191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35" tIns="205717" rIns="411435" bIns="205717"/>
          <a:lstStyle/>
          <a:p>
            <a:pPr eaLnBrk="1" hangingPunct="1">
              <a:defRPr/>
            </a:pPr>
            <a:endParaRPr lang="en-US" sz="2700">
              <a:latin typeface="+mn-lt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1619610" y="4434986"/>
            <a:ext cx="29160073" cy="720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0574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1619610" y="12192246"/>
            <a:ext cx="29160073" cy="2764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1619610" y="40040276"/>
            <a:ext cx="7560548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399">
                <a:solidFill>
                  <a:schemeClr val="tx2">
                    <a:shade val="90000"/>
                  </a:schemeClr>
                </a:solidFill>
                <a:latin typeface="Times New Roman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9449792" y="40040276"/>
            <a:ext cx="11880097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399">
                <a:solidFill>
                  <a:schemeClr val="tx2">
                    <a:shade val="90000"/>
                  </a:schemeClr>
                </a:solidFill>
                <a:latin typeface="Times New Roman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28079740" y="40040276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399">
                <a:solidFill>
                  <a:schemeClr val="tx2">
                    <a:shade val="90000"/>
                  </a:schemeClr>
                </a:solidFill>
                <a:latin typeface="Times New Roman"/>
              </a:defRPr>
            </a:lvl1pPr>
          </a:lstStyle>
          <a:p>
            <a:pPr>
              <a:defRPr/>
            </a:pPr>
            <a:fld id="{69396605-364E-4ED0-9F9A-7596C84561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67856" y="1274624"/>
            <a:ext cx="32529643" cy="4090537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700">
                <a:latin typeface="Times New Roman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700">
                <a:latin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  <p:sldLayoutId id="21474837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498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6pPr>
      <a:lvl7pPr marL="914309" algn="l" rtl="0" fontAlgn="base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7pPr>
      <a:lvl8pPr marL="1371463" algn="l" rtl="0" fontAlgn="base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8pPr>
      <a:lvl9pPr marL="1828617" algn="l" rtl="0" fontAlgn="base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9pPr>
    </p:titleStyle>
    <p:bodyStyle>
      <a:lvl1pPr marL="1233365" indent="-1233365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11699" kern="1200">
          <a:solidFill>
            <a:schemeClr val="tx1"/>
          </a:solidFill>
          <a:latin typeface="+mn-lt"/>
          <a:ea typeface="+mn-ea"/>
          <a:cs typeface="+mn-cs"/>
        </a:defRPr>
      </a:lvl1pPr>
      <a:lvl2pPr marL="2879437" indent="-110955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10799" kern="1200">
          <a:solidFill>
            <a:schemeClr val="tx1"/>
          </a:solidFill>
          <a:latin typeface="+mn-lt"/>
          <a:ea typeface="+mn-ea"/>
          <a:cs typeface="+mn-cs"/>
        </a:defRPr>
      </a:lvl2pPr>
      <a:lvl3pPr marL="4114389" indent="-110955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9499" kern="1200">
          <a:solidFill>
            <a:schemeClr val="tx1"/>
          </a:solidFill>
          <a:latin typeface="+mn-lt"/>
          <a:ea typeface="+mn-ea"/>
          <a:cs typeface="+mn-cs"/>
        </a:defRPr>
      </a:lvl3pPr>
      <a:lvl4pPr marL="5347753" indent="-946055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8999" kern="1200">
          <a:solidFill>
            <a:schemeClr val="tx1"/>
          </a:solidFill>
          <a:latin typeface="+mn-lt"/>
          <a:ea typeface="+mn-ea"/>
          <a:cs typeface="+mn-cs"/>
        </a:defRPr>
      </a:lvl4pPr>
      <a:lvl5pPr marL="6582705" indent="-946055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8999" kern="1200">
          <a:solidFill>
            <a:schemeClr val="tx1"/>
          </a:solidFill>
          <a:latin typeface="+mn-lt"/>
          <a:ea typeface="+mn-ea"/>
          <a:cs typeface="+mn-cs"/>
        </a:defRPr>
      </a:lvl5pPr>
      <a:lvl6pPr marL="7817338" indent="-94630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809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16" indent="-82287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1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874532" indent="-822878" algn="l" rtl="0" eaLnBrk="1" latinLnBrk="0" hangingPunct="1">
        <a:spcBef>
          <a:spcPct val="20000"/>
        </a:spcBef>
        <a:buClr>
          <a:schemeClr val="tx2"/>
        </a:buClr>
        <a:buChar char="•"/>
        <a:defRPr kumimoji="0" sz="7199" kern="1200">
          <a:solidFill>
            <a:schemeClr val="tx1"/>
          </a:solidFill>
          <a:latin typeface="+mn-lt"/>
          <a:ea typeface="+mn-ea"/>
          <a:cs typeface="+mn-cs"/>
        </a:defRPr>
      </a:lvl8pPr>
      <a:lvl9pPr marL="11108849" indent="-82287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62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571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114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1715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2287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2859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3431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4575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1"/>
          <p:cNvSpPr txBox="1">
            <a:spLocks noChangeArrowheads="1"/>
          </p:cNvSpPr>
          <p:nvPr/>
        </p:nvSpPr>
        <p:spPr bwMode="auto">
          <a:xfrm>
            <a:off x="2950172" y="399689"/>
            <a:ext cx="27579064" cy="194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97" tIns="47899" rIns="95797" bIns="47899">
            <a:spAutoFit/>
          </a:bodyPr>
          <a:lstStyle/>
          <a:p>
            <a:pPr algn="ctr" defTabSz="957167"/>
            <a:r>
              <a:rPr lang="pt-BR" altLang="pt-BR" sz="6000" b="1" dirty="0" smtClean="0">
                <a:solidFill>
                  <a:srgbClr val="00007E"/>
                </a:solidFill>
                <a:latin typeface="Arial" charset="0"/>
              </a:rPr>
              <a:t>Fracionamento de extrato de caule de </a:t>
            </a:r>
            <a:r>
              <a:rPr lang="pt-BR" altLang="pt-BR" sz="6000" b="1" i="1" dirty="0" err="1" smtClean="0">
                <a:solidFill>
                  <a:srgbClr val="00007E"/>
                </a:solidFill>
                <a:latin typeface="Arial" charset="0"/>
              </a:rPr>
              <a:t>Stryphnodendron</a:t>
            </a:r>
            <a:r>
              <a:rPr lang="pt-BR" altLang="pt-BR" sz="6000" b="1" i="1" dirty="0" smtClean="0">
                <a:solidFill>
                  <a:srgbClr val="00007E"/>
                </a:solidFill>
                <a:latin typeface="Arial" charset="0"/>
              </a:rPr>
              <a:t> </a:t>
            </a:r>
            <a:r>
              <a:rPr lang="pt-BR" altLang="pt-BR" sz="6000" b="1" i="1" dirty="0" err="1" smtClean="0">
                <a:solidFill>
                  <a:srgbClr val="00007E"/>
                </a:solidFill>
                <a:latin typeface="Arial" charset="0"/>
              </a:rPr>
              <a:t>adstringens</a:t>
            </a:r>
            <a:r>
              <a:rPr lang="pt-BR" altLang="pt-BR" sz="6000" b="1" i="1" dirty="0" smtClean="0">
                <a:solidFill>
                  <a:srgbClr val="00007E"/>
                </a:solidFill>
                <a:latin typeface="Arial" charset="0"/>
              </a:rPr>
              <a:t> </a:t>
            </a:r>
          </a:p>
          <a:p>
            <a:pPr algn="ctr" defTabSz="957167"/>
            <a:r>
              <a:rPr lang="pt-BR" altLang="pt-BR" sz="6000" b="1" dirty="0" smtClean="0">
                <a:solidFill>
                  <a:srgbClr val="00007E"/>
                </a:solidFill>
                <a:latin typeface="Arial" charset="0"/>
              </a:rPr>
              <a:t>e aplicação na indução de ligações cruzadas em córnea</a:t>
            </a:r>
            <a:endParaRPr lang="pt-BR" altLang="pt-BR" sz="6000" b="1" dirty="0">
              <a:solidFill>
                <a:srgbClr val="00007E"/>
              </a:solidFill>
              <a:latin typeface="Arial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5326436" y="2446191"/>
            <a:ext cx="23326191" cy="399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57167"/>
            <a:r>
              <a:rPr lang="it-IT" altLang="pt-BR" sz="4000" b="1" dirty="0">
                <a:latin typeface="Arial" charset="0"/>
              </a:rPr>
              <a:t>Patrícia </a:t>
            </a:r>
            <a:r>
              <a:rPr lang="it-IT" altLang="pt-BR" sz="4000" b="1" dirty="0" smtClean="0">
                <a:latin typeface="Arial" charset="0"/>
              </a:rPr>
              <a:t>Alessandra </a:t>
            </a:r>
            <a:r>
              <a:rPr lang="it-IT" altLang="pt-BR" sz="4000" b="1" dirty="0">
                <a:latin typeface="Arial" charset="0"/>
              </a:rPr>
              <a:t>B</a:t>
            </a:r>
            <a:r>
              <a:rPr lang="it-IT" altLang="pt-BR" sz="4000" b="1" dirty="0" smtClean="0">
                <a:latin typeface="Arial" charset="0"/>
              </a:rPr>
              <a:t>ersanetti</a:t>
            </a:r>
            <a:r>
              <a:rPr lang="it-IT" altLang="pt-BR" sz="4000" b="1" baseline="30000" dirty="0" smtClean="0">
                <a:latin typeface="Arial" charset="0"/>
              </a:rPr>
              <a:t>1</a:t>
            </a:r>
            <a:r>
              <a:rPr lang="it-IT" altLang="pt-BR" sz="4000" b="1" dirty="0">
                <a:latin typeface="Arial" charset="0"/>
              </a:rPr>
              <a:t>, Aline Rocha dos Reis</a:t>
            </a:r>
            <a:r>
              <a:rPr lang="it-IT" altLang="pt-BR" sz="4000" b="1" baseline="30000" dirty="0">
                <a:latin typeface="Arial" charset="0"/>
              </a:rPr>
              <a:t>2</a:t>
            </a:r>
            <a:r>
              <a:rPr lang="it-IT" altLang="pt-BR" sz="4000" b="1" dirty="0">
                <a:latin typeface="Arial" charset="0"/>
              </a:rPr>
              <a:t>, </a:t>
            </a:r>
            <a:r>
              <a:rPr lang="it-IT" altLang="pt-BR" sz="4000" b="1" dirty="0" smtClean="0">
                <a:latin typeface="Arial" charset="0"/>
              </a:rPr>
              <a:t>Aline de Assis Marquini</a:t>
            </a:r>
            <a:r>
              <a:rPr lang="it-IT" altLang="pt-BR" sz="4000" b="1" baseline="30000" dirty="0" smtClean="0">
                <a:latin typeface="Arial" charset="0"/>
              </a:rPr>
              <a:t>3</a:t>
            </a:r>
            <a:r>
              <a:rPr lang="it-IT" altLang="pt-BR" sz="4000" b="1" dirty="0" smtClean="0">
                <a:latin typeface="Arial" charset="0"/>
              </a:rPr>
              <a:t>, Taleesa Souza Carvalho</a:t>
            </a:r>
            <a:r>
              <a:rPr lang="it-IT" altLang="pt-BR" sz="4000" b="1" baseline="30000" dirty="0" smtClean="0">
                <a:latin typeface="Arial" charset="0"/>
              </a:rPr>
              <a:t>3</a:t>
            </a:r>
            <a:r>
              <a:rPr lang="it-IT" altLang="pt-BR" sz="4000" b="1" dirty="0" smtClean="0">
                <a:latin typeface="Arial" charset="0"/>
              </a:rPr>
              <a:t>, Paulo Schor</a:t>
            </a:r>
            <a:r>
              <a:rPr lang="it-IT" altLang="pt-BR" sz="4000" b="1" baseline="30000" dirty="0" smtClean="0">
                <a:latin typeface="Arial" charset="0"/>
              </a:rPr>
              <a:t>3</a:t>
            </a:r>
            <a:r>
              <a:rPr lang="it-IT" altLang="pt-BR" sz="4000" b="1" dirty="0" smtClean="0">
                <a:latin typeface="Arial" charset="0"/>
              </a:rPr>
              <a:t>, Andreia de Araujo </a:t>
            </a:r>
            <a:r>
              <a:rPr lang="it-IT" altLang="pt-BR" sz="4000" b="1" dirty="0">
                <a:latin typeface="Arial" charset="0"/>
              </a:rPr>
              <a:t>Morandim-Giannetti</a:t>
            </a:r>
            <a:r>
              <a:rPr lang="it-IT" altLang="pt-BR" sz="4000" b="1" baseline="30000" dirty="0">
                <a:latin typeface="Arial" charset="0"/>
              </a:rPr>
              <a:t>2</a:t>
            </a:r>
          </a:p>
          <a:p>
            <a:pPr algn="ctr" defTabSz="957167"/>
            <a:endParaRPr lang="it-IT" altLang="pt-BR" sz="2000" b="1" baseline="30000" dirty="0">
              <a:latin typeface="Arial" charset="0"/>
            </a:endParaRPr>
          </a:p>
          <a:p>
            <a:pPr algn="ctr" defTabSz="957167"/>
            <a:r>
              <a:rPr lang="pt-BR" altLang="pt-BR" sz="3200" b="1" baseline="30000" dirty="0">
                <a:latin typeface="Arial" charset="0"/>
              </a:rPr>
              <a:t>1</a:t>
            </a:r>
            <a:r>
              <a:rPr lang="pt-BR" altLang="pt-BR" sz="3200" b="1" dirty="0">
                <a:latin typeface="Arial" charset="0"/>
              </a:rPr>
              <a:t>Departamento de Bioquímica, Escola Paulista de Medicina, UNIFESP, São Paulo</a:t>
            </a:r>
          </a:p>
          <a:p>
            <a:pPr algn="ctr" defTabSz="957167"/>
            <a:r>
              <a:rPr lang="pt-BR" altLang="pt-BR" sz="3200" b="1" dirty="0">
                <a:latin typeface="Arial" charset="0"/>
              </a:rPr>
              <a:t> </a:t>
            </a:r>
            <a:r>
              <a:rPr lang="pt-BR" altLang="pt-BR" sz="3200" b="1" baseline="30000" dirty="0">
                <a:latin typeface="Arial" charset="0"/>
              </a:rPr>
              <a:t>2</a:t>
            </a:r>
            <a:r>
              <a:rPr lang="pt-BR" altLang="pt-BR" sz="3200" b="1" dirty="0">
                <a:latin typeface="Arial" charset="0"/>
              </a:rPr>
              <a:t>Departamento de Engenharia Química, Centro Universitário da </a:t>
            </a:r>
            <a:r>
              <a:rPr lang="pt-BR" altLang="pt-BR" sz="3200" b="1" dirty="0" smtClean="0">
                <a:latin typeface="Arial" charset="0"/>
              </a:rPr>
              <a:t>FEI</a:t>
            </a:r>
          </a:p>
          <a:p>
            <a:pPr algn="ctr" defTabSz="957167"/>
            <a:r>
              <a:rPr lang="pt-BR" altLang="pt-BR" sz="3200" b="1" baseline="30000" dirty="0" smtClean="0">
                <a:latin typeface="Arial" charset="0"/>
              </a:rPr>
              <a:t>3</a:t>
            </a:r>
            <a:r>
              <a:rPr lang="pt-BR" altLang="pt-BR" sz="3200" b="1" dirty="0" smtClean="0">
                <a:latin typeface="Arial" charset="0"/>
              </a:rPr>
              <a:t>Departamento de Oftalmologia e Ciências Visuais, Escola Paulista de Medicina, UNIFESP, São Paulo</a:t>
            </a:r>
          </a:p>
          <a:p>
            <a:pPr algn="ctr" defTabSz="957167"/>
            <a:endParaRPr lang="pt-BR" altLang="pt-BR" sz="3200" b="1" dirty="0">
              <a:latin typeface="Arial" charset="0"/>
            </a:endParaRPr>
          </a:p>
          <a:p>
            <a:pPr algn="ctr" defTabSz="957167"/>
            <a:r>
              <a:rPr lang="pt-BR" altLang="pt-BR" sz="3800" b="1" dirty="0">
                <a:solidFill>
                  <a:srgbClr val="00007E"/>
                </a:solidFill>
                <a:latin typeface="Arial" charset="0"/>
              </a:rPr>
              <a:t> </a:t>
            </a:r>
            <a:endParaRPr lang="pt-BR" altLang="pt-BR" sz="3800" dirty="0">
              <a:solidFill>
                <a:srgbClr val="00007E"/>
              </a:solidFill>
              <a:latin typeface="Arial" charset="0"/>
            </a:endParaRPr>
          </a:p>
        </p:txBody>
      </p:sp>
      <p:sp>
        <p:nvSpPr>
          <p:cNvPr id="5124" name="Line 33"/>
          <p:cNvSpPr>
            <a:spLocks noChangeShapeType="1"/>
          </p:cNvSpPr>
          <p:nvPr/>
        </p:nvSpPr>
        <p:spPr bwMode="auto">
          <a:xfrm flipV="1">
            <a:off x="0" y="5470527"/>
            <a:ext cx="32399288" cy="0"/>
          </a:xfrm>
          <a:prstGeom prst="line">
            <a:avLst/>
          </a:prstGeom>
          <a:noFill/>
          <a:ln w="73025">
            <a:solidFill>
              <a:srgbClr val="00008A"/>
            </a:solidFill>
            <a:round/>
            <a:headEnd/>
            <a:tailEnd/>
          </a:ln>
        </p:spPr>
        <p:txBody>
          <a:bodyPr lIns="101588" tIns="50793" rIns="101588" bIns="50793"/>
          <a:lstStyle/>
          <a:p>
            <a:endParaRPr lang="pt-BR" b="1" dirty="0"/>
          </a:p>
        </p:txBody>
      </p:sp>
      <p:sp>
        <p:nvSpPr>
          <p:cNvPr id="89" name="CaixaDeTexto 8"/>
          <p:cNvSpPr txBox="1">
            <a:spLocks noChangeArrowheads="1"/>
          </p:cNvSpPr>
          <p:nvPr/>
        </p:nvSpPr>
        <p:spPr bwMode="auto">
          <a:xfrm>
            <a:off x="4462340" y="5686551"/>
            <a:ext cx="8492400" cy="92333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95" name="CaixaDeTexto 9"/>
          <p:cNvSpPr txBox="1">
            <a:spLocks noChangeArrowheads="1"/>
          </p:cNvSpPr>
          <p:nvPr/>
        </p:nvSpPr>
        <p:spPr bwMode="auto">
          <a:xfrm>
            <a:off x="1054100" y="1494215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CaixaDeTexto 10"/>
          <p:cNvSpPr txBox="1">
            <a:spLocks noChangeArrowheads="1"/>
          </p:cNvSpPr>
          <p:nvPr/>
        </p:nvSpPr>
        <p:spPr bwMode="auto">
          <a:xfrm>
            <a:off x="717924" y="6766671"/>
            <a:ext cx="1476164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indução de ligações cruzadas no estroma corneano mostra-se como uma alternativa eficiente no bloqueio da progressão do ceratocone. A aplicação de polifenóis como as proantocianidinas (Fig. 1) neste processo de reticulação é uma alternativa que tem levado a resultados promissores. Neste trabalho foram avaliadas diferentes técnicas de extração de polifenóis, a partir de cascas de </a:t>
            </a:r>
            <a:r>
              <a:rPr lang="pt-BR" altLang="pt-BR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Stryphnodendron</a:t>
            </a:r>
            <a:r>
              <a:rPr lang="pt-BR" alt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adstringens</a:t>
            </a:r>
            <a:r>
              <a:rPr lang="pt-BR" alt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(barbatimão), além da eficiência da aplicação de uma fração enriquecida nestes compostos na indução de ligações cruzadas em córneas de abatedouro.</a:t>
            </a: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CaixaDeTexto 10"/>
          <p:cNvSpPr txBox="1">
            <a:spLocks noChangeArrowheads="1"/>
          </p:cNvSpPr>
          <p:nvPr/>
        </p:nvSpPr>
        <p:spPr bwMode="auto">
          <a:xfrm>
            <a:off x="933948" y="19368071"/>
            <a:ext cx="14760000" cy="1355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Este estudo foi aprovado pelo Comitê de Ética no Uso de Animais da UNIFESP (n.3084280818). Cascas de barbatimão foram submetidas a diferentes métodos de extração (Tabela 1).</a:t>
            </a:r>
          </a:p>
          <a:p>
            <a:pPr algn="just"/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alt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Olhos de porco de abatedouro foram submetidos à retirada do epitélio. No grupo controle os olhos não receberam tratamento, enquanto nos grupos tratados os olhos foram expostos à solução de cada extrato vegetal 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4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% por 2 h. Todas as córneas foram avaliadas por calorimetria exploratória diferencial (DSC) para obtenção de valores de temperatura de 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desnaturação em calorímetro </a:t>
            </a:r>
            <a:r>
              <a:rPr lang="pt-BR" alt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Shimadzu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DSC60. 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Posteriormente, o extrato butanólico foi submetido a fracionamento em coluna com fase estacionária </a:t>
            </a:r>
            <a:r>
              <a:rPr lang="pt-BR" alt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Sephadex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LH20 e as frações  obtidas foram analisadas para determinação de proantocianidinas (metodologia da vanilina) e por HPLC. Córneas foram tratadas por 2 h com solução 4% da fração que apresentou o melhor perfil de purificação e a eficiência 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analisada por DSC.</a:t>
            </a:r>
          </a:p>
        </p:txBody>
      </p:sp>
      <p:sp>
        <p:nvSpPr>
          <p:cNvPr id="118" name="CaixaDeTexto 10"/>
          <p:cNvSpPr txBox="1">
            <a:spLocks noChangeArrowheads="1"/>
          </p:cNvSpPr>
          <p:nvPr/>
        </p:nvSpPr>
        <p:spPr bwMode="auto">
          <a:xfrm>
            <a:off x="17279764" y="35641879"/>
            <a:ext cx="14400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 extrato butanólico da casca de barbatimão, por apresentar menos pigmentação e levar a um aumento significativo na temperatura de desnaturação de córneas, foi submetido a um processo de fracionamento, que levou a obtenção de uma fração com alta pureza enriquecida em polifenóis, a qual foi eficiente em promover modificação do perfil de desnaturação de córneas. </a:t>
            </a: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CaixaDeTexto 12"/>
          <p:cNvSpPr txBox="1">
            <a:spLocks noChangeArrowheads="1"/>
          </p:cNvSpPr>
          <p:nvPr/>
        </p:nvSpPr>
        <p:spPr bwMode="auto">
          <a:xfrm>
            <a:off x="1365996" y="16847791"/>
            <a:ext cx="13938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Exemplos de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moléculas de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proantocianidinas.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CaixaDeTexto 8"/>
          <p:cNvSpPr txBox="1">
            <a:spLocks noChangeArrowheads="1"/>
          </p:cNvSpPr>
          <p:nvPr/>
        </p:nvSpPr>
        <p:spPr bwMode="auto">
          <a:xfrm>
            <a:off x="4102300" y="33841679"/>
            <a:ext cx="8485200" cy="92333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altLang="pt-BR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7" name="Picture 23" descr="Resultado de imagem para fapesp">
            <a:extLst>
              <a:ext uri="{FF2B5EF4-FFF2-40B4-BE49-F238E27FC236}">
                <a16:creationId xmlns:a16="http://schemas.microsoft.com/office/drawing/2014/main" xmlns="" id="{2AD9EF02-9B4B-4AFE-B21D-E8776FC6A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67796" y="40394407"/>
            <a:ext cx="5201552" cy="240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Resultado de imagem para unifesp">
            <a:extLst>
              <a:ext uri="{FF2B5EF4-FFF2-40B4-BE49-F238E27FC236}">
                <a16:creationId xmlns:a16="http://schemas.microsoft.com/office/drawing/2014/main" xmlns="" id="{5015378C-A729-44B7-945E-F27BD87FF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25508" y="40898463"/>
            <a:ext cx="3040424" cy="175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s://pbs.twimg.com/profile_images/649545245579849728/1E0Fxs23.png">
            <a:extLst>
              <a:ext uri="{FF2B5EF4-FFF2-40B4-BE49-F238E27FC236}">
                <a16:creationId xmlns:a16="http://schemas.microsoft.com/office/drawing/2014/main" xmlns="" id="{3B325BC6-252C-452C-9235-F6A57650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33092" y="40394407"/>
            <a:ext cx="2300898" cy="23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10">
            <a:extLst>
              <a:ext uri="{FF2B5EF4-FFF2-40B4-BE49-F238E27FC236}">
                <a16:creationId xmlns:a16="http://schemas.microsoft.com/office/drawing/2014/main" xmlns="" id="{CD8A9048-7DD4-467F-9E25-55E9756B4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956" y="34798338"/>
            <a:ext cx="14905037" cy="84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Inicialmente, foi realizada uma análise da concentração de proantocianidinas, </a:t>
            </a: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sendo verificada uma maior concentração 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destes compostos </a:t>
            </a: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nos extratos obtidos utilizando-se butanol 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acetona/água (Fig. 2). </a:t>
            </a:r>
            <a:endParaRPr lang="pt-BR" alt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Como o extrato butanólico apresentou coloração mais clara e foi muito eficiente em aumentar a temperatura de desnaturação de córneas, foi selecionado para realização de um fracionamento em </a:t>
            </a:r>
            <a:r>
              <a:rPr lang="pt-BR" alt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Sephadex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LH20. A fração 16 apresentou concentração de 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proantocianidinas alta (12,9%) 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(Fig. 3) e elevada pureza (Fig. 4). </a:t>
            </a:r>
          </a:p>
          <a:p>
            <a:pPr algn="just"/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análise por DSC mostrou um aumento significativo na temperatura de desnaturação de córnea tratada com a fração 16 (</a:t>
            </a:r>
            <a:r>
              <a:rPr lang="pt-BR" alt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altLang="pt-BR" sz="3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=93,5 </a:t>
            </a:r>
            <a:r>
              <a:rPr lang="pt-BR" altLang="pt-BR" sz="36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em relação ao grupo controle (</a:t>
            </a:r>
            <a:r>
              <a:rPr lang="pt-BR" alt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altLang="pt-BR" sz="3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=70,2 </a:t>
            </a:r>
            <a:r>
              <a:rPr lang="pt-BR" altLang="pt-BR" sz="36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). Este aumento pode ser associado ao processo de desidratação das fibras de colágeno que acompanha o </a:t>
            </a:r>
            <a:r>
              <a:rPr lang="pt-BR" alt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crosslinking</a:t>
            </a:r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12">
            <a:extLst>
              <a:ext uri="{FF2B5EF4-FFF2-40B4-BE49-F238E27FC236}">
                <a16:creationId xmlns:a16="http://schemas.microsoft.com/office/drawing/2014/main" xmlns="" id="{BD5A6825-73A8-4A20-9DD5-C61BE416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5748" y="11591207"/>
            <a:ext cx="15263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Concentração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proantocianidinas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nos extratos preparados de casca de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barbatimão.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12">
            <a:extLst>
              <a:ext uri="{FF2B5EF4-FFF2-40B4-BE49-F238E27FC236}">
                <a16:creationId xmlns:a16="http://schemas.microsoft.com/office/drawing/2014/main" xmlns="" id="{8A8D10D2-4D7F-4CB7-8586-74804FC9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5748" y="18864015"/>
            <a:ext cx="14617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Quantificação de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proantocianidinas nas frações obtidas e no extrato butanólico (EB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12">
            <a:extLst>
              <a:ext uri="{FF2B5EF4-FFF2-40B4-BE49-F238E27FC236}">
                <a16:creationId xmlns:a16="http://schemas.microsoft.com/office/drawing/2014/main" xmlns="" id="{081D9CFA-EE69-4778-AEAE-A3DEC9DD6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5788" y="29305175"/>
            <a:ext cx="13938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Cromatogramas do extrato butanólico e da fração 16.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12">
            <a:extLst>
              <a:ext uri="{FF2B5EF4-FFF2-40B4-BE49-F238E27FC236}">
                <a16:creationId xmlns:a16="http://schemas.microsoft.com/office/drawing/2014/main" xmlns="" id="{081D9CFA-EE69-4778-AEAE-A3DEC9DD6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5788" y="30889351"/>
            <a:ext cx="13938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Tabela 2.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Temperatura de desnaturação determinada por DSC de córneas de porco. 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3988" y="11951247"/>
            <a:ext cx="13728973" cy="473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ela 32"/>
          <p:cNvGraphicFramePr>
            <a:graphicFrameLocks noGrp="1"/>
          </p:cNvGraphicFramePr>
          <p:nvPr/>
        </p:nvGraphicFramePr>
        <p:xfrm>
          <a:off x="1005956" y="22176383"/>
          <a:ext cx="14689632" cy="3533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4680520"/>
                <a:gridCol w="4896544"/>
              </a:tblGrid>
              <a:tr h="589399"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Solvente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Método</a:t>
                      </a:r>
                      <a:r>
                        <a:rPr lang="pt-BR" sz="2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de extração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Extratos</a:t>
                      </a:r>
                      <a:r>
                        <a:rPr lang="pt-BR" sz="2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obtidos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554728">
                <a:tc>
                  <a:txBody>
                    <a:bodyPr/>
                    <a:lstStyle/>
                    <a:p>
                      <a:r>
                        <a:rPr lang="pt-BR" altLang="pt-BR" sz="2600" dirty="0" smtClean="0">
                          <a:latin typeface="Arial" pitchFamily="34" charset="0"/>
                          <a:cs typeface="Arial" pitchFamily="34" charset="0"/>
                        </a:rPr>
                        <a:t>Mistura de acetona/água (2:1)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Em ultrassom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Extrato </a:t>
                      </a:r>
                      <a:r>
                        <a:rPr lang="pt-BR" sz="2600" dirty="0" err="1" smtClean="0">
                          <a:latin typeface="Arial" pitchFamily="34" charset="0"/>
                          <a:cs typeface="Arial" pitchFamily="34" charset="0"/>
                        </a:rPr>
                        <a:t>cetônico</a:t>
                      </a:r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 a frio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728">
                <a:tc>
                  <a:txBody>
                    <a:bodyPr/>
                    <a:lstStyle/>
                    <a:p>
                      <a:pPr algn="just"/>
                      <a:r>
                        <a:rPr lang="pt-BR" altLang="pt-BR" sz="2600" dirty="0" smtClean="0">
                          <a:latin typeface="Arial" pitchFamily="34" charset="0"/>
                          <a:cs typeface="Arial" pitchFamily="34" charset="0"/>
                        </a:rPr>
                        <a:t>Extrações consecutivas com </a:t>
                      </a:r>
                      <a:r>
                        <a:rPr lang="pt-BR" altLang="pt-BR" sz="2600" dirty="0" err="1" smtClean="0">
                          <a:latin typeface="Arial" pitchFamily="34" charset="0"/>
                          <a:cs typeface="Arial" pitchFamily="34" charset="0"/>
                        </a:rPr>
                        <a:t>hexano</a:t>
                      </a:r>
                      <a:r>
                        <a:rPr lang="pt-BR" altLang="pt-BR" sz="2600" dirty="0" smtClean="0">
                          <a:latin typeface="Arial" pitchFamily="34" charset="0"/>
                          <a:cs typeface="Arial" pitchFamily="34" charset="0"/>
                        </a:rPr>
                        <a:t>, acetato de etila, butanol e água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Em ultrassom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Extrato </a:t>
                      </a:r>
                      <a:r>
                        <a:rPr lang="pt-BR" sz="2600" dirty="0" err="1" smtClean="0">
                          <a:latin typeface="Arial" pitchFamily="34" charset="0"/>
                          <a:cs typeface="Arial" pitchFamily="34" charset="0"/>
                        </a:rPr>
                        <a:t>hexânico</a:t>
                      </a:r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, extrato </a:t>
                      </a:r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acetato etila, </a:t>
                      </a:r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extrato butanólico</a:t>
                      </a:r>
                      <a:r>
                        <a:rPr lang="pt-BR" sz="2600" baseline="0" dirty="0" smtClean="0">
                          <a:latin typeface="Arial" pitchFamily="34" charset="0"/>
                          <a:cs typeface="Arial" pitchFamily="34" charset="0"/>
                        </a:rPr>
                        <a:t> e</a:t>
                      </a:r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 extrato aquoso  a frio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728">
                <a:tc>
                  <a:txBody>
                    <a:bodyPr/>
                    <a:lstStyle/>
                    <a:p>
                      <a:r>
                        <a:rPr lang="pt-BR" altLang="pt-BR" sz="2600" dirty="0" smtClean="0">
                          <a:latin typeface="Arial" pitchFamily="34" charset="0"/>
                          <a:cs typeface="Arial" pitchFamily="34" charset="0"/>
                        </a:rPr>
                        <a:t>Metanol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600" dirty="0" smtClean="0">
                          <a:latin typeface="Arial" pitchFamily="34" charset="0"/>
                          <a:cs typeface="Arial" pitchFamily="34" charset="0"/>
                        </a:rPr>
                        <a:t>A quente sob-refluxo</a:t>
                      </a:r>
                      <a:endParaRPr lang="en-US" sz="2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Extrato </a:t>
                      </a:r>
                      <a:r>
                        <a:rPr lang="pt-BR" sz="2600" dirty="0" err="1" smtClean="0">
                          <a:latin typeface="Arial" pitchFamily="34" charset="0"/>
                          <a:cs typeface="Arial" pitchFamily="34" charset="0"/>
                        </a:rPr>
                        <a:t>metanólico</a:t>
                      </a:r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 a quente</a:t>
                      </a:r>
                      <a:endParaRPr lang="en-US" sz="2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728">
                <a:tc>
                  <a:txBody>
                    <a:bodyPr/>
                    <a:lstStyle/>
                    <a:p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Água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600" dirty="0" smtClean="0">
                          <a:latin typeface="Arial" pitchFamily="34" charset="0"/>
                          <a:cs typeface="Arial" pitchFamily="34" charset="0"/>
                        </a:rPr>
                        <a:t>A quente</a:t>
                      </a:r>
                      <a:r>
                        <a:rPr lang="pt-BR" altLang="pt-BR" sz="2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altLang="pt-BR" sz="2600" dirty="0" smtClean="0">
                          <a:latin typeface="Arial" pitchFamily="34" charset="0"/>
                          <a:cs typeface="Arial" pitchFamily="34" charset="0"/>
                        </a:rPr>
                        <a:t>sob-refluxo</a:t>
                      </a:r>
                      <a:endParaRPr lang="en-US" sz="2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Extrato aquoso a quente</a:t>
                      </a:r>
                      <a:endParaRPr lang="en-US" sz="2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" name="CaixaDeTexto 12">
            <a:extLst>
              <a:ext uri="{FF2B5EF4-FFF2-40B4-BE49-F238E27FC236}">
                <a16:creationId xmlns:a16="http://schemas.microsoft.com/office/drawing/2014/main" xmlns="" id="{081D9CFA-EE69-4778-AEAE-A3DEC9DD6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48" y="21456303"/>
            <a:ext cx="13938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Tabela 1.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extração utilizados para obtenção de extratos de barbatimão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20520124" y="39746335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99"/>
                </a:solidFill>
              </a:rPr>
              <a:t>                           </a:t>
            </a: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Agradecimentos</a:t>
            </a:r>
            <a:endParaRPr lang="en-US" sz="4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" name="Tabela 35"/>
          <p:cNvGraphicFramePr>
            <a:graphicFrameLocks noGrp="1"/>
          </p:cNvGraphicFramePr>
          <p:nvPr/>
        </p:nvGraphicFramePr>
        <p:xfrm>
          <a:off x="17711812" y="31681439"/>
          <a:ext cx="13393488" cy="169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  <a:gridCol w="6696744"/>
              </a:tblGrid>
              <a:tr h="589399"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Grupo de córnea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Temperatura de desnaturação (</a:t>
                      </a:r>
                      <a:r>
                        <a:rPr lang="pt-BR" sz="2800" baseline="30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pt-BR" sz="2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pt-BR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</a:tr>
              <a:tr h="554728">
                <a:tc>
                  <a:txBody>
                    <a:bodyPr/>
                    <a:lstStyle/>
                    <a:p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Controle (sem tratamento)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70,2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4728">
                <a:tc>
                  <a:txBody>
                    <a:bodyPr/>
                    <a:lstStyle/>
                    <a:p>
                      <a:pPr algn="just"/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Tratado com fração 16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>
                          <a:latin typeface="Arial" pitchFamily="34" charset="0"/>
                          <a:cs typeface="Arial" pitchFamily="34" charset="0"/>
                        </a:rPr>
                        <a:t>93,5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CaixaDeTexto 8"/>
          <p:cNvSpPr txBox="1">
            <a:spLocks noChangeArrowheads="1"/>
          </p:cNvSpPr>
          <p:nvPr/>
        </p:nvSpPr>
        <p:spPr bwMode="auto">
          <a:xfrm>
            <a:off x="4462340" y="18143935"/>
            <a:ext cx="8492400" cy="92333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  <a:endParaRPr lang="pt-BR" altLang="pt-BR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ixaDeTexto 8"/>
          <p:cNvSpPr txBox="1">
            <a:spLocks noChangeArrowheads="1"/>
          </p:cNvSpPr>
          <p:nvPr/>
        </p:nvSpPr>
        <p:spPr bwMode="auto">
          <a:xfrm>
            <a:off x="20088076" y="34345735"/>
            <a:ext cx="8485200" cy="92333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altLang="pt-BR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Imagem 40" descr="extratos.t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56028" y="5182495"/>
            <a:ext cx="9487687" cy="6624736"/>
          </a:xfrm>
          <a:prstGeom prst="rect">
            <a:avLst/>
          </a:prstGeom>
        </p:spPr>
      </p:pic>
      <p:pic>
        <p:nvPicPr>
          <p:cNvPr id="45" name="Imagem 44" descr="fraçoes.t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12012" y="12383295"/>
            <a:ext cx="9853784" cy="6461760"/>
          </a:xfrm>
          <a:prstGeom prst="rect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18575908" y="42050591"/>
            <a:ext cx="4104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Auxílio 2016/19933-5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07756" y="19944135"/>
            <a:ext cx="14329592" cy="914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AutoShape 7" descr="Resultado de imagem para cn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96388" y="40826455"/>
            <a:ext cx="2736304" cy="144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1632</TotalTime>
  <Words>699</Words>
  <Application>Microsoft Office PowerPoint</Application>
  <PresentationFormat>Personalizar</PresentationFormat>
  <Paragraphs>58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Fluxo</vt:lpstr>
      <vt:lpstr>Slide 1</vt:lpstr>
    </vt:vector>
  </TitlesOfParts>
  <Company>Fundação de Ciências Aplicadas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rodrmagn</dc:creator>
  <cp:lastModifiedBy>Patrícia Bersanetti</cp:lastModifiedBy>
  <cp:revision>253</cp:revision>
  <cp:lastPrinted>2012-08-30T22:23:39Z</cp:lastPrinted>
  <dcterms:created xsi:type="dcterms:W3CDTF">2001-07-12T12:01:23Z</dcterms:created>
  <dcterms:modified xsi:type="dcterms:W3CDTF">2019-01-06T15:50:57Z</dcterms:modified>
</cp:coreProperties>
</file>