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handoutMasterIdLst>
    <p:handoutMasterId r:id="rId3"/>
  </p:handoutMasterIdLst>
  <p:sldIdLst>
    <p:sldId id="257" r:id="rId2"/>
  </p:sldIdLst>
  <p:sldSz cx="32399288" cy="43200638"/>
  <p:notesSz cx="6858000" cy="9144000"/>
  <p:defaultTextStyle>
    <a:defPPr>
      <a:defRPr lang="pt-BR"/>
    </a:defPPr>
    <a:lvl1pPr marL="0" algn="l" defTabSz="4318759" rtl="0" eaLnBrk="1" latinLnBrk="0" hangingPunct="1">
      <a:defRPr sz="8590" kern="1200">
        <a:solidFill>
          <a:schemeClr val="tx1"/>
        </a:solidFill>
        <a:latin typeface="+mn-lt"/>
        <a:ea typeface="+mn-ea"/>
        <a:cs typeface="+mn-cs"/>
      </a:defRPr>
    </a:lvl1pPr>
    <a:lvl2pPr marL="2159376" algn="l" defTabSz="4318759" rtl="0" eaLnBrk="1" latinLnBrk="0" hangingPunct="1">
      <a:defRPr sz="8590" kern="1200">
        <a:solidFill>
          <a:schemeClr val="tx1"/>
        </a:solidFill>
        <a:latin typeface="+mn-lt"/>
        <a:ea typeface="+mn-ea"/>
        <a:cs typeface="+mn-cs"/>
      </a:defRPr>
    </a:lvl2pPr>
    <a:lvl3pPr marL="4318759" algn="l" defTabSz="4318759" rtl="0" eaLnBrk="1" latinLnBrk="0" hangingPunct="1">
      <a:defRPr sz="8590" kern="1200">
        <a:solidFill>
          <a:schemeClr val="tx1"/>
        </a:solidFill>
        <a:latin typeface="+mn-lt"/>
        <a:ea typeface="+mn-ea"/>
        <a:cs typeface="+mn-cs"/>
      </a:defRPr>
    </a:lvl3pPr>
    <a:lvl4pPr marL="6478135" algn="l" defTabSz="4318759" rtl="0" eaLnBrk="1" latinLnBrk="0" hangingPunct="1">
      <a:defRPr sz="8590" kern="1200">
        <a:solidFill>
          <a:schemeClr val="tx1"/>
        </a:solidFill>
        <a:latin typeface="+mn-lt"/>
        <a:ea typeface="+mn-ea"/>
        <a:cs typeface="+mn-cs"/>
      </a:defRPr>
    </a:lvl4pPr>
    <a:lvl5pPr marL="8637515" algn="l" defTabSz="4318759" rtl="0" eaLnBrk="1" latinLnBrk="0" hangingPunct="1">
      <a:defRPr sz="8590" kern="1200">
        <a:solidFill>
          <a:schemeClr val="tx1"/>
        </a:solidFill>
        <a:latin typeface="+mn-lt"/>
        <a:ea typeface="+mn-ea"/>
        <a:cs typeface="+mn-cs"/>
      </a:defRPr>
    </a:lvl5pPr>
    <a:lvl6pPr marL="10796891" algn="l" defTabSz="4318759" rtl="0" eaLnBrk="1" latinLnBrk="0" hangingPunct="1">
      <a:defRPr sz="8590" kern="1200">
        <a:solidFill>
          <a:schemeClr val="tx1"/>
        </a:solidFill>
        <a:latin typeface="+mn-lt"/>
        <a:ea typeface="+mn-ea"/>
        <a:cs typeface="+mn-cs"/>
      </a:defRPr>
    </a:lvl6pPr>
    <a:lvl7pPr marL="12956271" algn="l" defTabSz="4318759" rtl="0" eaLnBrk="1" latinLnBrk="0" hangingPunct="1">
      <a:defRPr sz="8590" kern="1200">
        <a:solidFill>
          <a:schemeClr val="tx1"/>
        </a:solidFill>
        <a:latin typeface="+mn-lt"/>
        <a:ea typeface="+mn-ea"/>
        <a:cs typeface="+mn-cs"/>
      </a:defRPr>
    </a:lvl7pPr>
    <a:lvl8pPr marL="15115650" algn="l" defTabSz="4318759" rtl="0" eaLnBrk="1" latinLnBrk="0" hangingPunct="1">
      <a:defRPr sz="8590" kern="1200">
        <a:solidFill>
          <a:schemeClr val="tx1"/>
        </a:solidFill>
        <a:latin typeface="+mn-lt"/>
        <a:ea typeface="+mn-ea"/>
        <a:cs typeface="+mn-cs"/>
      </a:defRPr>
    </a:lvl8pPr>
    <a:lvl9pPr marL="17275026" algn="l" defTabSz="4318759" rtl="0" eaLnBrk="1" latinLnBrk="0" hangingPunct="1">
      <a:defRPr sz="859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607" userDrawn="1">
          <p15:clr>
            <a:srgbClr val="A4A3A4"/>
          </p15:clr>
        </p15:guide>
        <p15:guide id="2" pos="1020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4C84"/>
    <a:srgbClr val="006BB7"/>
    <a:srgbClr val="000042"/>
    <a:srgbClr val="1E001E"/>
    <a:srgbClr val="2E002E"/>
    <a:srgbClr val="000036"/>
    <a:srgbClr val="1462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53" autoAdjust="0"/>
    <p:restoredTop sz="92954" autoAdjust="0"/>
  </p:normalViewPr>
  <p:slideViewPr>
    <p:cSldViewPr>
      <p:cViewPr>
        <p:scale>
          <a:sx n="26" d="100"/>
          <a:sy n="26" d="100"/>
        </p:scale>
        <p:origin x="2584" y="-1488"/>
      </p:cViewPr>
      <p:guideLst>
        <p:guide orient="horz" pos="13607"/>
        <p:guide pos="1020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handoutMaster" Target="handoutMasters/handout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6838F9-64AB-4554-BA16-C42399560E00}" type="datetimeFigureOut">
              <a:rPr lang="pt-BR" smtClean="0"/>
              <a:t>18/01/19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D22039-3D27-41D9-89D5-73AB15AA17DC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03408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nner-power-point-01-01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0" y="0"/>
            <a:ext cx="32396431" cy="431858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Relationship Id="rId3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nner-power-point-01-01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0" y="0"/>
            <a:ext cx="32396431" cy="431858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</p:sldLayoutIdLst>
  <p:txStyles>
    <p:titleStyle>
      <a:lvl1pPr algn="ctr" rtl="0" eaLnBrk="1" latinLnBrk="0" hangingPunct="1">
        <a:spcBef>
          <a:spcPct val="0"/>
        </a:spcBef>
        <a:buNone/>
        <a:defRPr kumimoji="0" sz="6315" b="1" kern="1200" baseline="0">
          <a:solidFill>
            <a:srgbClr val="146280"/>
          </a:solidFill>
          <a:latin typeface="+mj-lt"/>
          <a:ea typeface="+mj-ea"/>
          <a:cs typeface="+mj-cs"/>
        </a:defRPr>
      </a:lvl1pPr>
    </p:titleStyle>
    <p:bodyStyle>
      <a:lvl1pPr marL="1714647" indent="-1200254" algn="l" rtl="0" eaLnBrk="1" latinLnBrk="0" hangingPunct="1">
        <a:spcBef>
          <a:spcPts val="1408"/>
        </a:spcBef>
        <a:buClr>
          <a:schemeClr val="accent3"/>
        </a:buClr>
        <a:buFont typeface="Georgia"/>
        <a:buChar char="•"/>
        <a:defRPr kumimoji="0" sz="12947" kern="1200">
          <a:solidFill>
            <a:schemeClr val="tx1"/>
          </a:solidFill>
          <a:latin typeface="+mn-lt"/>
          <a:ea typeface="+mn-ea"/>
          <a:cs typeface="+mn-cs"/>
        </a:defRPr>
      </a:lvl1pPr>
      <a:lvl2pPr marL="3086368" indent="-1157389" algn="l" rtl="0" eaLnBrk="1" latinLnBrk="0" hangingPunct="1">
        <a:spcBef>
          <a:spcPts val="1408"/>
        </a:spcBef>
        <a:buClr>
          <a:schemeClr val="accent2"/>
        </a:buClr>
        <a:buFont typeface="Georgia"/>
        <a:buChar char="▫"/>
        <a:defRPr kumimoji="0" sz="12315" kern="1200">
          <a:solidFill>
            <a:schemeClr val="accent2"/>
          </a:solidFill>
          <a:latin typeface="+mn-lt"/>
          <a:ea typeface="+mn-ea"/>
          <a:cs typeface="+mn-cs"/>
        </a:defRPr>
      </a:lvl2pPr>
      <a:lvl3pPr marL="4329488" indent="-1028788" algn="l" rtl="0" eaLnBrk="1" latinLnBrk="0" hangingPunct="1">
        <a:spcBef>
          <a:spcPts val="1408"/>
        </a:spcBef>
        <a:buClr>
          <a:schemeClr val="accent1"/>
        </a:buClr>
        <a:buFont typeface="Wingdings 2"/>
        <a:buChar char=""/>
        <a:defRPr kumimoji="0" sz="11368" kern="1200">
          <a:solidFill>
            <a:schemeClr val="accent1"/>
          </a:solidFill>
          <a:latin typeface="+mn-lt"/>
          <a:ea typeface="+mn-ea"/>
          <a:cs typeface="+mn-cs"/>
        </a:defRPr>
      </a:lvl3pPr>
      <a:lvl4pPr marL="5529742" indent="-943057" algn="l" rtl="0" eaLnBrk="1" latinLnBrk="0" hangingPunct="1">
        <a:spcBef>
          <a:spcPts val="1408"/>
        </a:spcBef>
        <a:buClr>
          <a:schemeClr val="accent1"/>
        </a:buClr>
        <a:buFont typeface="Wingdings 2"/>
        <a:buChar char=""/>
        <a:defRPr kumimoji="0" sz="10420" kern="1200">
          <a:solidFill>
            <a:schemeClr val="accent1"/>
          </a:solidFill>
          <a:latin typeface="+mn-lt"/>
          <a:ea typeface="+mn-ea"/>
          <a:cs typeface="+mn-cs"/>
        </a:defRPr>
      </a:lvl4pPr>
      <a:lvl5pPr marL="6515664" indent="-857325" algn="l" rtl="0" eaLnBrk="1" latinLnBrk="0" hangingPunct="1">
        <a:spcBef>
          <a:spcPts val="1408"/>
        </a:spcBef>
        <a:buClr>
          <a:schemeClr val="accent3"/>
        </a:buClr>
        <a:buFont typeface="Georgia"/>
        <a:buChar char="▫"/>
        <a:defRPr kumimoji="0" sz="9473" kern="1200">
          <a:solidFill>
            <a:schemeClr val="accent3"/>
          </a:solidFill>
          <a:latin typeface="+mn-lt"/>
          <a:ea typeface="+mn-ea"/>
          <a:cs typeface="+mn-cs"/>
        </a:defRPr>
      </a:lvl5pPr>
      <a:lvl6pPr marL="7544453" indent="-857325" algn="l" rtl="0" eaLnBrk="1" latinLnBrk="0" hangingPunct="1">
        <a:spcBef>
          <a:spcPts val="1408"/>
        </a:spcBef>
        <a:buClr>
          <a:schemeClr val="accent3"/>
        </a:buClr>
        <a:buFont typeface="Georgia"/>
        <a:buChar char="▫"/>
        <a:defRPr kumimoji="0" sz="8526" kern="1200">
          <a:solidFill>
            <a:schemeClr val="accent3"/>
          </a:solidFill>
          <a:latin typeface="+mn-lt"/>
          <a:ea typeface="+mn-ea"/>
          <a:cs typeface="+mn-cs"/>
        </a:defRPr>
      </a:lvl6pPr>
      <a:lvl7pPr marL="8573241" indent="-857325" algn="l" rtl="0" eaLnBrk="1" latinLnBrk="0" hangingPunct="1">
        <a:spcBef>
          <a:spcPts val="1408"/>
        </a:spcBef>
        <a:buClr>
          <a:schemeClr val="accent3"/>
        </a:buClr>
        <a:buFont typeface="Georgia"/>
        <a:buChar char="▫"/>
        <a:defRPr kumimoji="0" sz="7578" kern="1200">
          <a:solidFill>
            <a:schemeClr val="accent3"/>
          </a:solidFill>
          <a:latin typeface="+mn-lt"/>
          <a:ea typeface="+mn-ea"/>
          <a:cs typeface="+mn-cs"/>
        </a:defRPr>
      </a:lvl7pPr>
      <a:lvl8pPr marL="9516297" indent="-857325" algn="l" rtl="0" eaLnBrk="1" latinLnBrk="0" hangingPunct="1">
        <a:spcBef>
          <a:spcPts val="1408"/>
        </a:spcBef>
        <a:buClr>
          <a:schemeClr val="accent3"/>
        </a:buClr>
        <a:buFont typeface="Georgia"/>
        <a:buChar char="◦"/>
        <a:defRPr kumimoji="0" sz="6947" kern="1200">
          <a:solidFill>
            <a:schemeClr val="accent3"/>
          </a:solidFill>
          <a:latin typeface="+mn-lt"/>
          <a:ea typeface="+mn-ea"/>
          <a:cs typeface="+mn-cs"/>
        </a:defRPr>
      </a:lvl8pPr>
      <a:lvl9pPr marL="10502220" indent="-857325" algn="l" rtl="0" eaLnBrk="1" latinLnBrk="0" hangingPunct="1">
        <a:spcBef>
          <a:spcPts val="1408"/>
        </a:spcBef>
        <a:buClr>
          <a:schemeClr val="accent3"/>
        </a:buClr>
        <a:buFont typeface="Georgia"/>
        <a:buChar char="◦"/>
        <a:defRPr kumimoji="0" sz="6631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214331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428662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642993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857324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071655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1285986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150031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1714648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jp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734756" y="6503122"/>
            <a:ext cx="30720206" cy="3069979"/>
          </a:xfrm>
          <a:prstGeom prst="rect">
            <a:avLst/>
          </a:prstGeom>
          <a:solidFill>
            <a:srgbClr val="054C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684" dirty="0">
                <a:latin typeface="Arial" pitchFamily="34" charset="0"/>
                <a:cs typeface="Arial" pitchFamily="34" charset="0"/>
              </a:rPr>
              <a:t>Manejo da centralização para ablação nas cirurgias refrativas.</a:t>
            </a:r>
            <a:endParaRPr lang="pt-BR" sz="5684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3789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Patrícia</a:t>
            </a:r>
            <a:r>
              <a:rPr lang="en-US" sz="3789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Gomes Silva;</a:t>
            </a:r>
            <a:r>
              <a:rPr lang="pt-BR" sz="3789" dirty="0">
                <a:latin typeface="Arial" pitchFamily="34" charset="0"/>
                <a:cs typeface="Arial" pitchFamily="34" charset="0"/>
              </a:rPr>
              <a:t> Lívia Cristina Rios</a:t>
            </a:r>
            <a:r>
              <a:rPr lang="en-US" sz="3789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3789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Sarah Caroline </a:t>
            </a:r>
            <a:r>
              <a:rPr lang="en-US" sz="3789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Cesario</a:t>
            </a:r>
            <a:r>
              <a:rPr lang="en-US" sz="3789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Chaves; </a:t>
            </a:r>
            <a:r>
              <a:rPr lang="en-US" sz="3789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Bernardo Kaplan </a:t>
            </a:r>
            <a:r>
              <a:rPr lang="en-US" sz="3789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Moscovici</a:t>
            </a:r>
            <a:endParaRPr lang="pt-BR" sz="3789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pt-BR" sz="3789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775145" y="9621708"/>
            <a:ext cx="15113980" cy="1062456"/>
          </a:xfrm>
          <a:prstGeom prst="rect">
            <a:avLst/>
          </a:prstGeom>
          <a:solidFill>
            <a:srgbClr val="054C84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pt-BR" sz="3789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INTRODUÇÃO</a:t>
            </a:r>
          </a:p>
        </p:txBody>
      </p:sp>
      <p:sp>
        <p:nvSpPr>
          <p:cNvPr id="10" name="Retângulo 9"/>
          <p:cNvSpPr/>
          <p:nvPr/>
        </p:nvSpPr>
        <p:spPr>
          <a:xfrm>
            <a:off x="755162" y="10684161"/>
            <a:ext cx="15093571" cy="7287918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pt-BR" sz="3789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Nos </a:t>
            </a:r>
            <a:r>
              <a:rPr lang="pt-BR" sz="3789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últimos </a:t>
            </a:r>
            <a:r>
              <a:rPr lang="pt-BR" sz="3789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anos a precisão </a:t>
            </a:r>
            <a:r>
              <a:rPr lang="pt-BR" sz="3789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do ângulo na cirurgia refrativa tem avançado cada vez mais. O ângulo </a:t>
            </a:r>
            <a:r>
              <a:rPr lang="pt-BR" sz="3789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kappa</a:t>
            </a:r>
            <a:r>
              <a:rPr lang="pt-BR" sz="3789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representa um papel importante na melhoria dos resultados visuais e é definido como o ângulo entre o eixo visual e o eixo </a:t>
            </a:r>
            <a:r>
              <a:rPr lang="pt-BR" sz="3789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pupilar</a:t>
            </a:r>
            <a:r>
              <a:rPr lang="pt-BR" sz="3789" baseline="30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1</a:t>
            </a:r>
            <a:r>
              <a:rPr lang="pt-BR" sz="3789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.</a:t>
            </a:r>
            <a:endParaRPr lang="pt-BR" sz="3789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pPr algn="just"/>
            <a:r>
              <a:rPr lang="pt-BR" sz="3789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Um grande ângulo </a:t>
            </a:r>
            <a:r>
              <a:rPr lang="pt-BR" sz="3789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kappa</a:t>
            </a:r>
            <a:r>
              <a:rPr lang="pt-BR" sz="3789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pode levar a erros de alinhamento durante a ablação na cirurgia refrativa a laser, podendo resultar em uma correção menor do que o estimado, a um astigmatismo irregular ou a aberrações de alta </a:t>
            </a:r>
            <a:r>
              <a:rPr lang="pt-BR" sz="3789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ordem</a:t>
            </a:r>
            <a:r>
              <a:rPr lang="pt-BR" sz="3789" baseline="30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2</a:t>
            </a:r>
            <a:r>
              <a:rPr lang="pt-BR" sz="3789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. </a:t>
            </a:r>
            <a:endParaRPr lang="pt-BR" sz="3789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pPr algn="just"/>
            <a:r>
              <a:rPr lang="pt-BR" sz="3789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Para otimizar os resultados das cirurgias refrativas, a centralização da ablação tem sido amplamente estudada, principalmente no centro pupilar, no ápice da córnea ou em algum ponto entre estes dois </a:t>
            </a:r>
            <a:r>
              <a:rPr lang="pt-BR" sz="3789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locais</a:t>
            </a:r>
            <a:r>
              <a:rPr lang="pt-BR" sz="3789" baseline="30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2,3</a:t>
            </a:r>
            <a:r>
              <a:rPr lang="pt-BR" sz="3789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. </a:t>
            </a:r>
            <a:endParaRPr lang="pt-BR" sz="3789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pPr algn="just"/>
            <a:endParaRPr lang="pt-BR" sz="3789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735685" y="30788306"/>
            <a:ext cx="15192893" cy="1147771"/>
          </a:xfrm>
          <a:prstGeom prst="rect">
            <a:avLst/>
          </a:prstGeom>
          <a:solidFill>
            <a:srgbClr val="054C84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pt-BR" sz="3789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FIGURAS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716424" y="17959876"/>
            <a:ext cx="15172700" cy="1123264"/>
          </a:xfrm>
          <a:prstGeom prst="rect">
            <a:avLst/>
          </a:prstGeom>
          <a:solidFill>
            <a:srgbClr val="054C84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pt-BR" sz="3789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RELATO DE CASO 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775141" y="19070937"/>
            <a:ext cx="15073593" cy="11722797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pt-BR" sz="3789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Paciente </a:t>
            </a:r>
            <a:r>
              <a:rPr lang="pt-BR" sz="3789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do sexo masculino, 30 anos, encaminhado para o serviço de córnea para avaliar cirurgia refrativa. A melhor visão corrigida era de 20/20 em ambos os olhos na tabela de </a:t>
            </a:r>
            <a:r>
              <a:rPr lang="pt-BR" sz="3789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snellen</a:t>
            </a:r>
            <a:r>
              <a:rPr lang="pt-BR" sz="3789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com a seguinte refração estática: OD: +5 DE -1,25 DC 15</a:t>
            </a:r>
            <a:r>
              <a:rPr lang="pt-BR" sz="3789" baseline="30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0</a:t>
            </a:r>
            <a:r>
              <a:rPr lang="pt-BR" sz="3789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e OE: +5,25 DE -1,25 DC </a:t>
            </a:r>
            <a:r>
              <a:rPr lang="pt-BR" sz="3789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145</a:t>
            </a:r>
            <a:r>
              <a:rPr lang="pt-BR" sz="3789" baseline="30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0 </a:t>
            </a:r>
            <a:r>
              <a:rPr lang="pt-BR" sz="3789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(Figura 1). </a:t>
            </a:r>
            <a:r>
              <a:rPr lang="pt-BR" sz="3789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 </a:t>
            </a:r>
            <a:r>
              <a:rPr lang="pt-BR" sz="3789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biomicroscopia</a:t>
            </a:r>
            <a:r>
              <a:rPr lang="pt-BR" sz="3789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e mapeamento de retina sem alterações em ambos os olhos. </a:t>
            </a:r>
            <a:r>
              <a:rPr lang="pt-BR" sz="3789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Paquimetria</a:t>
            </a:r>
            <a:r>
              <a:rPr lang="pt-BR" sz="3789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OD de 605 Micras e OE de 604 micras, topografia com </a:t>
            </a:r>
            <a:r>
              <a:rPr lang="pt-BR" sz="3789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ceratometria</a:t>
            </a:r>
            <a:r>
              <a:rPr lang="pt-BR" sz="3789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mais plana em torno de 40 </a:t>
            </a:r>
            <a:r>
              <a:rPr lang="pt-BR" sz="3789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D</a:t>
            </a:r>
            <a:r>
              <a:rPr lang="pt-BR" sz="3789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e mais curva em torno de 42D. Tomografia de córnea: astigmatismo regular simétrico a favor da regra, sem alterações de elevação </a:t>
            </a:r>
            <a:r>
              <a:rPr lang="pt-BR" sz="3789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posterior (Figura 2). </a:t>
            </a:r>
            <a:r>
              <a:rPr lang="pt-BR" sz="3789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Foi realizado o procedimento de </a:t>
            </a:r>
            <a:r>
              <a:rPr lang="pt-BR" sz="3789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FemtoLASIK</a:t>
            </a:r>
            <a:r>
              <a:rPr lang="pt-BR" sz="3789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utilizando o laser FS200. O </a:t>
            </a:r>
            <a:r>
              <a:rPr lang="pt-BR" sz="3789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excimer</a:t>
            </a:r>
            <a:r>
              <a:rPr lang="pt-BR" sz="3789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laser foi o laser EX500 </a:t>
            </a:r>
            <a:r>
              <a:rPr lang="pt-BR" sz="3789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Wavelight</a:t>
            </a:r>
            <a:r>
              <a:rPr lang="pt-BR" sz="3789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(</a:t>
            </a:r>
            <a:r>
              <a:rPr lang="pt-BR" sz="3789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Alcon</a:t>
            </a:r>
            <a:r>
              <a:rPr lang="pt-BR" sz="3789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, Fort Worth, TX). O ângulo </a:t>
            </a:r>
            <a:r>
              <a:rPr lang="pt-BR" sz="3789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kappa</a:t>
            </a:r>
            <a:r>
              <a:rPr lang="pt-BR" sz="3789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era de 0.96 mm medido pelo aparelho  </a:t>
            </a:r>
            <a:r>
              <a:rPr lang="pt-BR" sz="3789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Allegro</a:t>
            </a:r>
            <a:r>
              <a:rPr lang="pt-BR" sz="3789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pt-BR" sz="3789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Topolyzer</a:t>
            </a:r>
            <a:r>
              <a:rPr lang="pt-BR" sz="3789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Vario (</a:t>
            </a:r>
            <a:r>
              <a:rPr lang="pt-BR" sz="3789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Wavelight</a:t>
            </a:r>
            <a:r>
              <a:rPr lang="pt-BR" sz="3789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- </a:t>
            </a:r>
            <a:r>
              <a:rPr lang="pt-BR" sz="3789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Alcon</a:t>
            </a:r>
            <a:r>
              <a:rPr lang="pt-BR" sz="3789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, Erlangen, Alemanha)</a:t>
            </a:r>
            <a:r>
              <a:rPr lang="pt-BR" sz="3789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,</a:t>
            </a:r>
            <a:r>
              <a:rPr lang="pt-BR" sz="3789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portanto foi decidido centralizar na metade do caminho, entre o ápice da córnea e o centro pupilar. Um </a:t>
            </a:r>
            <a:r>
              <a:rPr lang="pt-BR" sz="3789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mês</a:t>
            </a:r>
            <a:r>
              <a:rPr lang="pt-BR" sz="3789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pt-BR" sz="3789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após</a:t>
            </a:r>
            <a:r>
              <a:rPr lang="pt-BR" sz="3789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o procedimento, o paciente apresentava uma </a:t>
            </a:r>
            <a:r>
              <a:rPr lang="pt-BR" sz="3789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visão</a:t>
            </a:r>
            <a:r>
              <a:rPr lang="pt-BR" sz="3789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de 20/20 em ambos os olhos com uma </a:t>
            </a:r>
            <a:r>
              <a:rPr lang="pt-BR" sz="3789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refração</a:t>
            </a:r>
            <a:r>
              <a:rPr lang="pt-BR" sz="3789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estática em OD: PL DE -0,25 DC 50</a:t>
            </a:r>
            <a:r>
              <a:rPr lang="pt-BR" sz="3789" baseline="30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0 </a:t>
            </a:r>
            <a:r>
              <a:rPr lang="pt-BR" sz="3789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e OE: PL DE -1,25 DC 180</a:t>
            </a:r>
            <a:r>
              <a:rPr lang="pt-BR" sz="3789" baseline="30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0</a:t>
            </a:r>
            <a:r>
              <a:rPr lang="pt-BR" sz="3789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, sem queixas </a:t>
            </a:r>
            <a:r>
              <a:rPr lang="pt-BR" sz="3789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noturnas (Figura 3).</a:t>
            </a:r>
            <a:endParaRPr lang="pt-BR" sz="3789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16467265" y="24032491"/>
            <a:ext cx="15006211" cy="1136896"/>
          </a:xfrm>
          <a:prstGeom prst="rect">
            <a:avLst/>
          </a:prstGeom>
          <a:solidFill>
            <a:srgbClr val="054C84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pt-BR" sz="3789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CONCLUSÃO</a:t>
            </a:r>
          </a:p>
        </p:txBody>
      </p:sp>
      <p:sp>
        <p:nvSpPr>
          <p:cNvPr id="20" name="Retângulo 19"/>
          <p:cNvSpPr/>
          <p:nvPr/>
        </p:nvSpPr>
        <p:spPr>
          <a:xfrm>
            <a:off x="16504150" y="25119977"/>
            <a:ext cx="14891050" cy="7473196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pt-BR" sz="3789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As cirurgias refrativas para hipermetropia</a:t>
            </a:r>
            <a:r>
              <a:rPr lang="pt-BR" sz="3789" strike="sngStrike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s</a:t>
            </a:r>
            <a:r>
              <a:rPr lang="pt-BR" sz="3789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ainda são </a:t>
            </a:r>
            <a:r>
              <a:rPr lang="pt-BR" sz="3789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desafiantes</a:t>
            </a:r>
            <a:r>
              <a:rPr lang="pt-BR" sz="3789" baseline="30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4,6</a:t>
            </a:r>
            <a:r>
              <a:rPr lang="pt-BR" sz="3789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. </a:t>
            </a:r>
            <a:r>
              <a:rPr lang="pt-BR" sz="3789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 recomendação é que a centralização seja realizada primeiramente no reflexo de </a:t>
            </a:r>
            <a:r>
              <a:rPr lang="pt-BR" sz="3789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purkinje</a:t>
            </a:r>
            <a:r>
              <a:rPr lang="pt-BR" sz="3789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ou no ápice de córnea, sendo utilizado o valor do ângulo </a:t>
            </a:r>
            <a:r>
              <a:rPr lang="pt-BR" sz="3789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Kappa</a:t>
            </a:r>
            <a:r>
              <a:rPr lang="pt-BR" sz="3789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mensurado pelo tomógrafo/topógrafo e inserindo no </a:t>
            </a:r>
            <a:r>
              <a:rPr lang="pt-BR" sz="3789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excimer</a:t>
            </a:r>
            <a:r>
              <a:rPr lang="pt-BR" sz="3789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laser, ou ainda ser centralizado na distância entre o centro da pupila e o reflexo da córnea, especialmente em pacientes com o ângulo </a:t>
            </a:r>
            <a:r>
              <a:rPr lang="pt-BR" sz="3789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kappa</a:t>
            </a:r>
            <a:r>
              <a:rPr lang="pt-BR" sz="3789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pt-BR" sz="3789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grande</a:t>
            </a:r>
            <a:r>
              <a:rPr lang="pt-BR" sz="3789" baseline="30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4,5</a:t>
            </a:r>
            <a:r>
              <a:rPr lang="pt-BR" sz="3789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. </a:t>
            </a:r>
            <a:r>
              <a:rPr lang="pt-BR" sz="3789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 localização ideal para melhor resultado visual ainda está por ser determinada, estudos estão sendo necessários para estabelecer a diferença dos métodos de centralização na cirurgia refrativa. O relato acima demonstra uma variação importante de centralização. </a:t>
            </a:r>
          </a:p>
        </p:txBody>
      </p:sp>
      <p:sp>
        <p:nvSpPr>
          <p:cNvPr id="21" name="Retângulo 20"/>
          <p:cNvSpPr/>
          <p:nvPr/>
        </p:nvSpPr>
        <p:spPr>
          <a:xfrm>
            <a:off x="16504150" y="32543759"/>
            <a:ext cx="15006211" cy="1136896"/>
          </a:xfrm>
          <a:prstGeom prst="rect">
            <a:avLst/>
          </a:prstGeom>
          <a:solidFill>
            <a:srgbClr val="054C84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789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REFERÊNCIAS</a:t>
            </a:r>
          </a:p>
        </p:txBody>
      </p:sp>
      <p:sp>
        <p:nvSpPr>
          <p:cNvPr id="22" name="Retângulo 21"/>
          <p:cNvSpPr/>
          <p:nvPr/>
        </p:nvSpPr>
        <p:spPr>
          <a:xfrm>
            <a:off x="16515660" y="33680658"/>
            <a:ext cx="14909421" cy="9271941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53464" indent="-341032" algn="just">
              <a:buAutoNum type="arabicPeriod"/>
            </a:pPr>
            <a:r>
              <a:rPr lang="pt-BR" sz="3789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pt-BR" sz="3473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YANOFF M.; DUKER J. </a:t>
            </a:r>
            <a:r>
              <a:rPr lang="pt-BR" sz="3473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Oftalmologia. </a:t>
            </a:r>
            <a:r>
              <a:rPr lang="pt-BR" sz="3473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2011.</a:t>
            </a:r>
          </a:p>
          <a:p>
            <a:pPr algn="just"/>
            <a:r>
              <a:rPr lang="pt-BR" sz="3473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2. SOLER V, BENITO A, et al. A </a:t>
            </a:r>
            <a:r>
              <a:rPr lang="pt-BR" sz="3473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randomized</a:t>
            </a:r>
            <a:r>
              <a:rPr lang="pt-BR" sz="3473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pt-BR" sz="3473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comparison</a:t>
            </a:r>
            <a:r>
              <a:rPr lang="pt-BR" sz="3473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pt-BR" sz="3473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of</a:t>
            </a:r>
            <a:r>
              <a:rPr lang="pt-BR" sz="3473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pt-BR" sz="3473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pupil-centered</a:t>
            </a:r>
            <a:r>
              <a:rPr lang="pt-BR" sz="3473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versus </a:t>
            </a:r>
            <a:r>
              <a:rPr lang="pt-BR" sz="3473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vertex-centered</a:t>
            </a:r>
            <a:r>
              <a:rPr lang="pt-BR" sz="3473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pt-BR" sz="3473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ablation</a:t>
            </a:r>
            <a:r>
              <a:rPr lang="pt-BR" sz="3473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in LASIK </a:t>
            </a:r>
            <a:r>
              <a:rPr lang="pt-BR" sz="3473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correction</a:t>
            </a:r>
            <a:r>
              <a:rPr lang="pt-BR" sz="3473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pt-BR" sz="3473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of</a:t>
            </a:r>
            <a:r>
              <a:rPr lang="pt-BR" sz="3473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pt-BR" sz="3473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hyperopia</a:t>
            </a:r>
            <a:r>
              <a:rPr lang="pt-BR" sz="3473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. 2011 Oct;152(4):591-599</a:t>
            </a:r>
          </a:p>
          <a:p>
            <a:pPr algn="just"/>
            <a:r>
              <a:rPr lang="pt-BR" sz="3473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3. </a:t>
            </a:r>
            <a:r>
              <a:rPr lang="pt-BR" sz="3473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KERMANI O. OBERHEIDE U. et al. </a:t>
            </a:r>
            <a:r>
              <a:rPr lang="pt-BR" sz="3473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Outcomes</a:t>
            </a:r>
            <a:r>
              <a:rPr lang="pt-BR" sz="3473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pt-BR" sz="3473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of</a:t>
            </a:r>
            <a:r>
              <a:rPr lang="pt-BR" sz="3473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pt-BR" sz="3473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hyperopic</a:t>
            </a:r>
            <a:r>
              <a:rPr lang="pt-BR" sz="3473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LASIK </a:t>
            </a:r>
            <a:r>
              <a:rPr lang="pt-BR" sz="3473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with</a:t>
            </a:r>
            <a:r>
              <a:rPr lang="pt-BR" sz="3473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pt-BR" sz="3473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the</a:t>
            </a:r>
            <a:r>
              <a:rPr lang="pt-BR" sz="3473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NIDEX NAVEX </a:t>
            </a:r>
            <a:r>
              <a:rPr lang="pt-BR" sz="3473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platform</a:t>
            </a:r>
            <a:r>
              <a:rPr lang="pt-BR" sz="3473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pt-BR" sz="3473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centered</a:t>
            </a:r>
            <a:r>
              <a:rPr lang="pt-BR" sz="3473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pt-BR" sz="3473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on</a:t>
            </a:r>
            <a:r>
              <a:rPr lang="pt-BR" sz="3473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pt-BR" sz="3473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the</a:t>
            </a:r>
            <a:r>
              <a:rPr lang="pt-BR" sz="3473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visual </a:t>
            </a:r>
            <a:r>
              <a:rPr lang="pt-BR" sz="3473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axis</a:t>
            </a:r>
            <a:r>
              <a:rPr lang="pt-BR" sz="3473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pt-BR" sz="3473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or</a:t>
            </a:r>
            <a:r>
              <a:rPr lang="pt-BR" sz="3473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pt-BR" sz="3473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line</a:t>
            </a:r>
            <a:r>
              <a:rPr lang="pt-BR" sz="3473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pt-BR" sz="3473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of</a:t>
            </a:r>
            <a:r>
              <a:rPr lang="pt-BR" sz="3473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pt-BR" sz="3473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sight</a:t>
            </a:r>
            <a:r>
              <a:rPr lang="pt-BR" sz="3473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. 2009; 25(1 </a:t>
            </a:r>
            <a:r>
              <a:rPr lang="pt-BR" sz="3473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Suppl</a:t>
            </a:r>
            <a:r>
              <a:rPr lang="pt-BR" sz="3473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.)</a:t>
            </a:r>
            <a:r>
              <a:rPr lang="pt-BR" sz="3473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S98-S103</a:t>
            </a:r>
          </a:p>
          <a:p>
            <a:pPr algn="just"/>
            <a:r>
              <a:rPr lang="pt-BR" sz="3473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4. </a:t>
            </a:r>
            <a:r>
              <a:rPr lang="pt-BR" sz="3473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PANDE M, HILLMAN JS. </a:t>
            </a:r>
            <a:r>
              <a:rPr lang="pt-BR" sz="3473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Optical</a:t>
            </a:r>
            <a:r>
              <a:rPr lang="pt-BR" sz="3473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zone </a:t>
            </a:r>
            <a:r>
              <a:rPr lang="pt-BR" sz="3473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centration</a:t>
            </a:r>
            <a:r>
              <a:rPr lang="pt-BR" sz="3473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in </a:t>
            </a:r>
            <a:r>
              <a:rPr lang="pt-BR" sz="3473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keratorefractive</a:t>
            </a:r>
            <a:r>
              <a:rPr lang="pt-BR" sz="3473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pt-BR" sz="3473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surgery</a:t>
            </a:r>
            <a:r>
              <a:rPr lang="pt-BR" sz="3473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. Entrance </a:t>
            </a:r>
            <a:r>
              <a:rPr lang="pt-BR" sz="3473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pupil</a:t>
            </a:r>
            <a:r>
              <a:rPr lang="pt-BR" sz="3473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center, visual </a:t>
            </a:r>
            <a:r>
              <a:rPr lang="pt-BR" sz="3473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axis</a:t>
            </a:r>
            <a:r>
              <a:rPr lang="pt-BR" sz="3473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pt-BR" sz="3473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coaxially</a:t>
            </a:r>
            <a:r>
              <a:rPr lang="pt-BR" sz="3473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pt-BR" sz="3473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sighted</a:t>
            </a:r>
            <a:r>
              <a:rPr lang="pt-BR" sz="3473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pt-BR" sz="3473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corneal</a:t>
            </a:r>
            <a:r>
              <a:rPr lang="pt-BR" sz="3473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pt-BR" sz="3473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reflex</a:t>
            </a:r>
            <a:r>
              <a:rPr lang="pt-BR" sz="3473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pt-BR" sz="3473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or</a:t>
            </a:r>
            <a:r>
              <a:rPr lang="pt-BR" sz="3473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pt-BR" sz="3473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geometric</a:t>
            </a:r>
            <a:r>
              <a:rPr lang="pt-BR" sz="3473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pt-BR" sz="3473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corneal</a:t>
            </a:r>
            <a:r>
              <a:rPr lang="pt-BR" sz="3473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center? Ophtalmology1993; </a:t>
            </a:r>
            <a:r>
              <a:rPr lang="pt-BR" sz="3473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100:1230-1237</a:t>
            </a:r>
          </a:p>
          <a:p>
            <a:pPr algn="just"/>
            <a:r>
              <a:rPr lang="pt-BR" sz="3473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5. </a:t>
            </a:r>
            <a:r>
              <a:rPr lang="pt-BR" sz="3473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ARBA MOSQUERA S. EWRING T. New </a:t>
            </a:r>
            <a:r>
              <a:rPr lang="pt-BR" sz="3473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asymmetric</a:t>
            </a:r>
            <a:r>
              <a:rPr lang="pt-BR" sz="3473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pt-BR" sz="3473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centration</a:t>
            </a:r>
            <a:r>
              <a:rPr lang="pt-BR" sz="3473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pt-BR" sz="3473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strategy</a:t>
            </a:r>
            <a:r>
              <a:rPr lang="pt-BR" sz="3473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pt-BR" sz="3473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combining</a:t>
            </a:r>
            <a:r>
              <a:rPr lang="pt-BR" sz="3473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pt-BR" sz="3473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pupil</a:t>
            </a:r>
            <a:r>
              <a:rPr lang="pt-BR" sz="3473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pt-BR" sz="3473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and</a:t>
            </a:r>
            <a:r>
              <a:rPr lang="pt-BR" sz="3473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pt-BR" sz="3473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corneal</a:t>
            </a:r>
            <a:r>
              <a:rPr lang="pt-BR" sz="3473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pt-BR" sz="3473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vertex</a:t>
            </a:r>
            <a:r>
              <a:rPr lang="pt-BR" sz="3473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pt-BR" sz="3473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information</a:t>
            </a:r>
            <a:r>
              <a:rPr lang="pt-BR" sz="3473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for </a:t>
            </a:r>
            <a:r>
              <a:rPr lang="pt-BR" sz="3473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ablation</a:t>
            </a:r>
            <a:r>
              <a:rPr lang="pt-BR" sz="3473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procedures in </a:t>
            </a:r>
            <a:r>
              <a:rPr lang="pt-BR" sz="3473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refractive</a:t>
            </a:r>
            <a:r>
              <a:rPr lang="pt-BR" sz="3473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pt-BR" sz="3473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surgery</a:t>
            </a:r>
            <a:r>
              <a:rPr lang="pt-BR" sz="3473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pt-BR" sz="3473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theoretical</a:t>
            </a:r>
            <a:r>
              <a:rPr lang="pt-BR" sz="3473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background. 2012 Aug;28(8):</a:t>
            </a:r>
            <a:r>
              <a:rPr lang="pt-BR" sz="3473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567-73</a:t>
            </a:r>
          </a:p>
          <a:p>
            <a:pPr algn="just"/>
            <a:r>
              <a:rPr lang="pt-BR" sz="3473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6.</a:t>
            </a:r>
            <a:r>
              <a:rPr lang="pt-BR" sz="3473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SOLER V, BENITO A, et al. A </a:t>
            </a:r>
            <a:r>
              <a:rPr lang="pt-BR" sz="3473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randomized</a:t>
            </a:r>
            <a:r>
              <a:rPr lang="pt-BR" sz="3473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pt-BR" sz="3473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comparison</a:t>
            </a:r>
            <a:r>
              <a:rPr lang="pt-BR" sz="3473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pt-BR" sz="3473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of</a:t>
            </a:r>
            <a:r>
              <a:rPr lang="pt-BR" sz="3473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pt-BR" sz="3473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pupil-centered</a:t>
            </a:r>
            <a:r>
              <a:rPr lang="pt-BR" sz="3473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versus </a:t>
            </a:r>
            <a:r>
              <a:rPr lang="pt-BR" sz="3473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vertex-centered</a:t>
            </a:r>
            <a:r>
              <a:rPr lang="pt-BR" sz="3473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pt-BR" sz="3473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ablation</a:t>
            </a:r>
            <a:r>
              <a:rPr lang="pt-BR" sz="3473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in LASIK </a:t>
            </a:r>
            <a:r>
              <a:rPr lang="pt-BR" sz="3473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correction</a:t>
            </a:r>
            <a:r>
              <a:rPr lang="pt-BR" sz="3473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pt-BR" sz="3473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of</a:t>
            </a:r>
            <a:r>
              <a:rPr lang="pt-BR" sz="3473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pt-BR" sz="3473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hyperopia</a:t>
            </a:r>
            <a:r>
              <a:rPr lang="pt-BR" sz="3473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. 2011 Oct;152(4):591-599</a:t>
            </a:r>
            <a:endParaRPr lang="pt-BR" sz="3473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775141" y="31936077"/>
            <a:ext cx="15073593" cy="11016522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pt-BR" sz="2842" baseline="3000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algn="l"/>
            <a:r>
              <a:rPr lang="pt-BR" sz="2842" baseline="300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 </a:t>
            </a:r>
            <a:endParaRPr lang="pt-BR" sz="3789" b="1" baseline="300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AutoShape 5" descr="https://apis.mail.yahoo.com/ws/v3/mailboxes/@.id==VjJ-rH-62GoA4wMPsWYS0yMrVbgxO2_f8Oxq10tJD6f5dIG-2Ruxe5lZFch2rnK-VXz2TTpyq5YqMmuNko1CJ8bt3Q/messages/@.id==AF3mjkQAAGKNWcr8Rwu76INBPDE/content/parts/@.id==2/thumbnail?appId=YMailNorrin"/>
          <p:cNvSpPr>
            <a:spLocks noChangeAspect="1" noChangeArrowheads="1"/>
          </p:cNvSpPr>
          <p:nvPr/>
        </p:nvSpPr>
        <p:spPr bwMode="auto">
          <a:xfrm>
            <a:off x="775143" y="-456166"/>
            <a:ext cx="962465" cy="962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288739" tIns="144370" rIns="288739" bIns="144370" numCol="1" anchor="t" anchorCtr="0" compatLnSpc="1">
            <a:prstTxWarp prst="textNoShape">
              <a:avLst/>
            </a:prstTxWarp>
          </a:bodyPr>
          <a:lstStyle/>
          <a:p>
            <a:endParaRPr lang="pt-BR" sz="27125"/>
          </a:p>
        </p:txBody>
      </p:sp>
      <p:sp>
        <p:nvSpPr>
          <p:cNvPr id="3" name="AutoShape 7" descr="https://apis.mail.yahoo.com/ws/v3/mailboxes/@.id==VjJ-rH-62GoA4wMPsWYS0yMrVbgxO2_f8Oxq10tJD6f5dIG-2Ruxe5lZFch2rnK-VXz2TTpyq5YqMmuNko1CJ8bt3Q/messages/@.id==AF3mjkQAAGKNWcr8Rwu76INBPDE/content/parts/@.id==2/thumbnail?appId=YMailNorrin"/>
          <p:cNvSpPr>
            <a:spLocks noChangeAspect="1" noChangeArrowheads="1"/>
          </p:cNvSpPr>
          <p:nvPr/>
        </p:nvSpPr>
        <p:spPr bwMode="auto">
          <a:xfrm>
            <a:off x="1256376" y="25066"/>
            <a:ext cx="962465" cy="962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288739" tIns="144370" rIns="288739" bIns="144370" numCol="1" anchor="t" anchorCtr="0" compatLnSpc="1">
            <a:prstTxWarp prst="textNoShape">
              <a:avLst/>
            </a:prstTxWarp>
          </a:bodyPr>
          <a:lstStyle/>
          <a:p>
            <a:endParaRPr lang="pt-BR" sz="27125"/>
          </a:p>
        </p:txBody>
      </p:sp>
      <p:sp>
        <p:nvSpPr>
          <p:cNvPr id="4" name="AutoShape 9" descr="https://apis.mail.yahoo.com/ws/v3/mailboxes/@.id==VjJ-rH-62GoA4wMPsWYS0yMrVbgxO2_f8Oxq10tJD6f5dIG-2Ruxe5lZFch2rnK-VXz2TTpyq5YqMmuNko1CJ8bt3Q/messages/@.id==AF3mjkQAAGKNWcr8Rwu76INBPDE/content/parts/@.id==2/thumbnail?appId=YMailNorrin"/>
          <p:cNvSpPr>
            <a:spLocks noChangeAspect="1" noChangeArrowheads="1"/>
          </p:cNvSpPr>
          <p:nvPr/>
        </p:nvSpPr>
        <p:spPr bwMode="auto">
          <a:xfrm>
            <a:off x="1737608" y="506298"/>
            <a:ext cx="962465" cy="962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288739" tIns="144370" rIns="288739" bIns="144370" numCol="1" anchor="t" anchorCtr="0" compatLnSpc="1">
            <a:prstTxWarp prst="textNoShape">
              <a:avLst/>
            </a:prstTxWarp>
          </a:bodyPr>
          <a:lstStyle/>
          <a:p>
            <a:endParaRPr lang="pt-BR" sz="27125"/>
          </a:p>
        </p:txBody>
      </p:sp>
      <p:sp>
        <p:nvSpPr>
          <p:cNvPr id="37" name="CaixaDeTexto 36"/>
          <p:cNvSpPr txBox="1"/>
          <p:nvPr/>
        </p:nvSpPr>
        <p:spPr>
          <a:xfrm>
            <a:off x="925599" y="32270344"/>
            <a:ext cx="4912111" cy="1258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789" b="1" dirty="0">
                <a:latin typeface="Arial" pitchFamily="34" charset="0"/>
                <a:cs typeface="Arial" pitchFamily="34" charset="0"/>
              </a:rPr>
              <a:t>Figura 1</a:t>
            </a:r>
          </a:p>
          <a:p>
            <a:r>
              <a:rPr lang="pt-BR" sz="3789" dirty="0">
                <a:latin typeface="Arial" pitchFamily="34" charset="0"/>
                <a:cs typeface="Arial" pitchFamily="34" charset="0"/>
              </a:rPr>
              <a:t>OD e OE</a:t>
            </a:r>
          </a:p>
        </p:txBody>
      </p:sp>
      <p:sp>
        <p:nvSpPr>
          <p:cNvPr id="27" name="Retângulo 26"/>
          <p:cNvSpPr/>
          <p:nvPr/>
        </p:nvSpPr>
        <p:spPr>
          <a:xfrm>
            <a:off x="16485778" y="9621709"/>
            <a:ext cx="14969184" cy="14362177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pt-BR" sz="2842" baseline="30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algn="l"/>
            <a:r>
              <a:rPr lang="pt-BR" sz="2842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 </a:t>
            </a:r>
            <a:endParaRPr lang="pt-BR" sz="3789" b="1" baseline="300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CaixaDeTexto 33"/>
          <p:cNvSpPr txBox="1"/>
          <p:nvPr/>
        </p:nvSpPr>
        <p:spPr>
          <a:xfrm>
            <a:off x="21097276" y="9632343"/>
            <a:ext cx="6385715" cy="675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789" b="1" dirty="0">
                <a:latin typeface="Arial" pitchFamily="34" charset="0"/>
                <a:cs typeface="Arial" pitchFamily="34" charset="0"/>
              </a:rPr>
              <a:t>Figura </a:t>
            </a:r>
            <a:r>
              <a:rPr lang="pt-BR" sz="3789" b="1" dirty="0">
                <a:latin typeface="Arial" pitchFamily="34" charset="0"/>
                <a:cs typeface="Arial" pitchFamily="34" charset="0"/>
              </a:rPr>
              <a:t>2 </a:t>
            </a:r>
            <a:r>
              <a:rPr lang="pt-BR" sz="3789" dirty="0">
                <a:latin typeface="Arial" pitchFamily="34" charset="0"/>
                <a:cs typeface="Arial" pitchFamily="34" charset="0"/>
              </a:rPr>
              <a:t>OD e OE</a:t>
            </a:r>
          </a:p>
        </p:txBody>
      </p:sp>
      <p:sp>
        <p:nvSpPr>
          <p:cNvPr id="38" name="CaixaDeTexto 37">
            <a:extLst>
              <a:ext uri="{FF2B5EF4-FFF2-40B4-BE49-F238E27FC236}">
                <a16:creationId xmlns:a16="http://schemas.microsoft.com/office/drawing/2014/main" xmlns="" id="{ED5A8F35-789F-F042-A6A5-09411A667DAB}"/>
              </a:ext>
            </a:extLst>
          </p:cNvPr>
          <p:cNvSpPr txBox="1"/>
          <p:nvPr/>
        </p:nvSpPr>
        <p:spPr>
          <a:xfrm>
            <a:off x="21097275" y="17302324"/>
            <a:ext cx="6385715" cy="675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789" b="1" dirty="0">
                <a:latin typeface="Arial" pitchFamily="34" charset="0"/>
                <a:cs typeface="Arial" pitchFamily="34" charset="0"/>
              </a:rPr>
              <a:t>Figura </a:t>
            </a:r>
            <a:r>
              <a:rPr lang="pt-BR" sz="3789" b="1" dirty="0">
                <a:latin typeface="Arial" pitchFamily="34" charset="0"/>
                <a:cs typeface="Arial" pitchFamily="34" charset="0"/>
              </a:rPr>
              <a:t>3 </a:t>
            </a:r>
            <a:r>
              <a:rPr lang="pt-BR" sz="3789" dirty="0">
                <a:latin typeface="Arial" pitchFamily="34" charset="0"/>
                <a:cs typeface="Arial" pitchFamily="34" charset="0"/>
              </a:rPr>
              <a:t>OD e OE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" y="0"/>
            <a:ext cx="32399287" cy="6425766"/>
          </a:xfrm>
          <a:prstGeom prst="rect">
            <a:avLst/>
          </a:prstGeom>
          <a:solidFill>
            <a:srgbClr val="054C84"/>
          </a:solidFill>
        </p:spPr>
        <p:txBody>
          <a:bodyPr wrap="square" rtlCol="0">
            <a:spAutoFit/>
          </a:bodyPr>
          <a:lstStyle/>
          <a:p>
            <a:endParaRPr lang="pt-BR" sz="27125"/>
          </a:p>
        </p:txBody>
      </p:sp>
      <p:pic>
        <p:nvPicPr>
          <p:cNvPr id="41" name="Imagem 4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29" y="222442"/>
            <a:ext cx="16684089" cy="5654481"/>
          </a:xfrm>
          <a:prstGeom prst="rect">
            <a:avLst/>
          </a:prstGeom>
        </p:spPr>
      </p:pic>
      <p:pic>
        <p:nvPicPr>
          <p:cNvPr id="43" name="Picture 12" descr="C:\Users\Livia\Desktop\UPO-logo-180x12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4577" y="803529"/>
            <a:ext cx="6791724" cy="4754207"/>
          </a:xfrm>
          <a:prstGeom prst="rect">
            <a:avLst/>
          </a:prstGeom>
          <a:solidFill>
            <a:schemeClr val="bg1">
              <a:lumMod val="95000"/>
            </a:schemeClr>
          </a:solidFill>
          <a:extLst/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3391" y="18141184"/>
            <a:ext cx="13429009" cy="5131662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160" y="32535266"/>
            <a:ext cx="10258145" cy="4189570"/>
          </a:xfrm>
          <a:prstGeom prst="rect">
            <a:avLst/>
          </a:prstGeom>
        </p:spPr>
      </p:pic>
      <p:pic>
        <p:nvPicPr>
          <p:cNvPr id="25" name="Imagem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3391" y="10432537"/>
            <a:ext cx="13642750" cy="7066292"/>
          </a:xfrm>
          <a:prstGeom prst="rect">
            <a:avLst/>
          </a:prstGeom>
        </p:spPr>
      </p:pic>
      <p:pic>
        <p:nvPicPr>
          <p:cNvPr id="26" name="Imagem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322" y="36724836"/>
            <a:ext cx="10258142" cy="43096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ELO TEMPLATE E POSTER">
  <a:themeElements>
    <a:clrScheme name="Personalizada 6">
      <a:dk1>
        <a:sysClr val="windowText" lastClr="000000"/>
      </a:dk1>
      <a:lt1>
        <a:sysClr val="window" lastClr="FFFFFF"/>
      </a:lt1>
      <a:dk2>
        <a:srgbClr val="B2D4D8"/>
      </a:dk2>
      <a:lt2>
        <a:srgbClr val="DEDEDE"/>
      </a:lt2>
      <a:accent1>
        <a:srgbClr val="4A8D94"/>
      </a:accent1>
      <a:accent2>
        <a:srgbClr val="D5E8EA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o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</a:spPr>
      <a:bodyPr rtlCol="0" anchor="ctr"/>
      <a:lstStyle>
        <a:defPPr algn="ctr">
          <a:defRPr kumimoji="0" sz="1800" b="1" dirty="0" smtClean="0">
            <a:solidFill>
              <a:srgbClr val="146280"/>
            </a:solidFill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MODELO TEMPLATE E POSTER.potx</Template>
  <TotalTime>4386</TotalTime>
  <Words>694</Words>
  <Application>Microsoft Macintosh PowerPoint</Application>
  <PresentationFormat>Personalizar</PresentationFormat>
  <Paragraphs>26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7" baseType="lpstr">
      <vt:lpstr>Calibri</vt:lpstr>
      <vt:lpstr>Georgia</vt:lpstr>
      <vt:lpstr>Trebuchet MS</vt:lpstr>
      <vt:lpstr>Wingdings 2</vt:lpstr>
      <vt:lpstr>Arial</vt:lpstr>
      <vt:lpstr>MODELO TEMPLATE E POSTER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ASSOCIAÇÃO ENTRE O POTENCIAL EVOCADO AUDITIVO DE LONGA LATÊNCIA E PARÂMETROS CARDIOVASCULARES</dc:title>
  <dc:creator>USER</dc:creator>
  <cp:lastModifiedBy>Usuário do Microsoft Office</cp:lastModifiedBy>
  <cp:revision>194</cp:revision>
  <dcterms:created xsi:type="dcterms:W3CDTF">2014-03-25T00:22:32Z</dcterms:created>
  <dcterms:modified xsi:type="dcterms:W3CDTF">2019-01-18T21:44:15Z</dcterms:modified>
</cp:coreProperties>
</file>