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2404050" cy="43205400"/>
  <p:notesSz cx="6858000" cy="9144000"/>
  <p:defaultTextStyle>
    <a:defPPr>
      <a:defRPr lang="en-US"/>
    </a:defPPr>
    <a:lvl1pPr marL="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4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-2274" y="-186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7" y="7070887"/>
            <a:ext cx="27543443" cy="15041880"/>
          </a:xfrm>
        </p:spPr>
        <p:txBody>
          <a:bodyPr anchor="b"/>
          <a:lstStyle>
            <a:lvl1pPr algn="ctr">
              <a:defRPr sz="2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42"/>
            <a:ext cx="24303038" cy="10431301"/>
          </a:xfrm>
        </p:spPr>
        <p:txBody>
          <a:bodyPr/>
          <a:lstStyle>
            <a:lvl1pPr marL="0" indent="0" algn="ctr">
              <a:buNone/>
              <a:defRPr sz="8500"/>
            </a:lvl1pPr>
            <a:lvl2pPr marL="1619789" indent="0" algn="ctr">
              <a:buNone/>
              <a:defRPr sz="7100"/>
            </a:lvl2pPr>
            <a:lvl3pPr marL="3239578" indent="0" algn="ctr">
              <a:buNone/>
              <a:defRPr sz="6400"/>
            </a:lvl3pPr>
            <a:lvl4pPr marL="4859367" indent="0" algn="ctr">
              <a:buNone/>
              <a:defRPr sz="5700"/>
            </a:lvl4pPr>
            <a:lvl5pPr marL="6479156" indent="0" algn="ctr">
              <a:buNone/>
              <a:defRPr sz="5700"/>
            </a:lvl5pPr>
            <a:lvl6pPr marL="8098945" indent="0" algn="ctr">
              <a:buNone/>
              <a:defRPr sz="5700"/>
            </a:lvl6pPr>
            <a:lvl7pPr marL="9718734" indent="0" algn="ctr">
              <a:buNone/>
              <a:defRPr sz="5700"/>
            </a:lvl7pPr>
            <a:lvl8pPr marL="11338523" indent="0" algn="ctr">
              <a:buNone/>
              <a:defRPr sz="5700"/>
            </a:lvl8pPr>
            <a:lvl9pPr marL="12958312" indent="0" algn="ctr">
              <a:buNone/>
              <a:defRPr sz="57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0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5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2" y="2300287"/>
            <a:ext cx="6987123" cy="366145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7"/>
            <a:ext cx="20556319" cy="3661458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3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41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7"/>
            <a:ext cx="27948493" cy="9451178"/>
          </a:xfrm>
        </p:spPr>
        <p:txBody>
          <a:bodyPr/>
          <a:lstStyle>
            <a:lvl1pPr marL="0" indent="0">
              <a:buNone/>
              <a:defRPr sz="8500">
                <a:solidFill>
                  <a:schemeClr val="tx1"/>
                </a:solidFill>
              </a:defRPr>
            </a:lvl1pPr>
            <a:lvl2pPr marL="161978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2395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485936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647915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809894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971873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133852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29583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60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81" y="11501440"/>
            <a:ext cx="13771721" cy="2741342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3" y="11501440"/>
            <a:ext cx="13771721" cy="2741342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1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8"/>
            <a:ext cx="27948493" cy="835104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30"/>
            <a:ext cx="13708430" cy="5190645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19789" indent="0">
              <a:buNone/>
              <a:defRPr sz="7100" b="1"/>
            </a:lvl2pPr>
            <a:lvl3pPr marL="3239578" indent="0">
              <a:buNone/>
              <a:defRPr sz="6400" b="1"/>
            </a:lvl3pPr>
            <a:lvl4pPr marL="4859367" indent="0">
              <a:buNone/>
              <a:defRPr sz="5700" b="1"/>
            </a:lvl4pPr>
            <a:lvl5pPr marL="6479156" indent="0">
              <a:buNone/>
              <a:defRPr sz="5700" b="1"/>
            </a:lvl5pPr>
            <a:lvl6pPr marL="8098945" indent="0">
              <a:buNone/>
              <a:defRPr sz="5700" b="1"/>
            </a:lvl6pPr>
            <a:lvl7pPr marL="9718734" indent="0">
              <a:buNone/>
              <a:defRPr sz="5700" b="1"/>
            </a:lvl7pPr>
            <a:lvl8pPr marL="11338523" indent="0">
              <a:buNone/>
              <a:defRPr sz="5700" b="1"/>
            </a:lvl8pPr>
            <a:lvl9pPr marL="12958312" indent="0">
              <a:buNone/>
              <a:defRPr sz="57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5" y="10591330"/>
            <a:ext cx="13775941" cy="5190645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19789" indent="0">
              <a:buNone/>
              <a:defRPr sz="7100" b="1"/>
            </a:lvl2pPr>
            <a:lvl3pPr marL="3239578" indent="0">
              <a:buNone/>
              <a:defRPr sz="6400" b="1"/>
            </a:lvl3pPr>
            <a:lvl4pPr marL="4859367" indent="0">
              <a:buNone/>
              <a:defRPr sz="5700" b="1"/>
            </a:lvl4pPr>
            <a:lvl5pPr marL="6479156" indent="0">
              <a:buNone/>
              <a:defRPr sz="5700" b="1"/>
            </a:lvl5pPr>
            <a:lvl6pPr marL="8098945" indent="0">
              <a:buNone/>
              <a:defRPr sz="5700" b="1"/>
            </a:lvl6pPr>
            <a:lvl7pPr marL="9718734" indent="0">
              <a:buNone/>
              <a:defRPr sz="5700" b="1"/>
            </a:lvl7pPr>
            <a:lvl8pPr marL="11338523" indent="0">
              <a:buNone/>
              <a:defRPr sz="5700" b="1"/>
            </a:lvl8pPr>
            <a:lvl9pPr marL="12958312" indent="0">
              <a:buNone/>
              <a:defRPr sz="57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5" y="15781973"/>
            <a:ext cx="13775941" cy="2321290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73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45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75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1" y="6220790"/>
            <a:ext cx="16404551" cy="30703837"/>
          </a:xfrm>
        </p:spPr>
        <p:txBody>
          <a:bodyPr/>
          <a:lstStyle>
            <a:lvl1pPr>
              <a:defRPr sz="11300"/>
            </a:lvl1pPr>
            <a:lvl2pPr>
              <a:defRPr sz="99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19"/>
            <a:ext cx="10451150" cy="24013005"/>
          </a:xfrm>
        </p:spPr>
        <p:txBody>
          <a:bodyPr/>
          <a:lstStyle>
            <a:lvl1pPr marL="0" indent="0">
              <a:buNone/>
              <a:defRPr sz="5700"/>
            </a:lvl1pPr>
            <a:lvl2pPr marL="1619789" indent="0">
              <a:buNone/>
              <a:defRPr sz="5000"/>
            </a:lvl2pPr>
            <a:lvl3pPr marL="3239578" indent="0">
              <a:buNone/>
              <a:defRPr sz="4300"/>
            </a:lvl3pPr>
            <a:lvl4pPr marL="4859367" indent="0">
              <a:buNone/>
              <a:defRPr sz="3500"/>
            </a:lvl4pPr>
            <a:lvl5pPr marL="6479156" indent="0">
              <a:buNone/>
              <a:defRPr sz="3500"/>
            </a:lvl5pPr>
            <a:lvl6pPr marL="8098945" indent="0">
              <a:buNone/>
              <a:defRPr sz="3500"/>
            </a:lvl6pPr>
            <a:lvl7pPr marL="9718734" indent="0">
              <a:buNone/>
              <a:defRPr sz="3500"/>
            </a:lvl7pPr>
            <a:lvl8pPr marL="11338523" indent="0">
              <a:buNone/>
              <a:defRPr sz="3500"/>
            </a:lvl8pPr>
            <a:lvl9pPr marL="12958312" indent="0">
              <a:buNone/>
              <a:defRPr sz="35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87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1" y="6220790"/>
            <a:ext cx="16404551" cy="30703837"/>
          </a:xfrm>
        </p:spPr>
        <p:txBody>
          <a:bodyPr anchor="t"/>
          <a:lstStyle>
            <a:lvl1pPr marL="0" indent="0">
              <a:buNone/>
              <a:defRPr sz="11300"/>
            </a:lvl1pPr>
            <a:lvl2pPr marL="1619789" indent="0">
              <a:buNone/>
              <a:defRPr sz="9900"/>
            </a:lvl2pPr>
            <a:lvl3pPr marL="3239578" indent="0">
              <a:buNone/>
              <a:defRPr sz="8500"/>
            </a:lvl3pPr>
            <a:lvl4pPr marL="4859367" indent="0">
              <a:buNone/>
              <a:defRPr sz="7100"/>
            </a:lvl4pPr>
            <a:lvl5pPr marL="6479156" indent="0">
              <a:buNone/>
              <a:defRPr sz="7100"/>
            </a:lvl5pPr>
            <a:lvl6pPr marL="8098945" indent="0">
              <a:buNone/>
              <a:defRPr sz="7100"/>
            </a:lvl6pPr>
            <a:lvl7pPr marL="9718734" indent="0">
              <a:buNone/>
              <a:defRPr sz="7100"/>
            </a:lvl7pPr>
            <a:lvl8pPr marL="11338523" indent="0">
              <a:buNone/>
              <a:defRPr sz="7100"/>
            </a:lvl8pPr>
            <a:lvl9pPr marL="12958312" indent="0">
              <a:buNone/>
              <a:defRPr sz="71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19"/>
            <a:ext cx="10451150" cy="24013005"/>
          </a:xfrm>
        </p:spPr>
        <p:txBody>
          <a:bodyPr/>
          <a:lstStyle>
            <a:lvl1pPr marL="0" indent="0">
              <a:buNone/>
              <a:defRPr sz="5700"/>
            </a:lvl1pPr>
            <a:lvl2pPr marL="1619789" indent="0">
              <a:buNone/>
              <a:defRPr sz="5000"/>
            </a:lvl2pPr>
            <a:lvl3pPr marL="3239578" indent="0">
              <a:buNone/>
              <a:defRPr sz="4300"/>
            </a:lvl3pPr>
            <a:lvl4pPr marL="4859367" indent="0">
              <a:buNone/>
              <a:defRPr sz="3500"/>
            </a:lvl4pPr>
            <a:lvl5pPr marL="6479156" indent="0">
              <a:buNone/>
              <a:defRPr sz="3500"/>
            </a:lvl5pPr>
            <a:lvl6pPr marL="8098945" indent="0">
              <a:buNone/>
              <a:defRPr sz="3500"/>
            </a:lvl6pPr>
            <a:lvl7pPr marL="9718734" indent="0">
              <a:buNone/>
              <a:defRPr sz="3500"/>
            </a:lvl7pPr>
            <a:lvl8pPr marL="11338523" indent="0">
              <a:buNone/>
              <a:defRPr sz="3500"/>
            </a:lvl8pPr>
            <a:lvl9pPr marL="12958312" indent="0">
              <a:buNone/>
              <a:defRPr sz="35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37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81" y="2300298"/>
            <a:ext cx="27948493" cy="8351046"/>
          </a:xfrm>
          <a:prstGeom prst="rect">
            <a:avLst/>
          </a:prstGeom>
        </p:spPr>
        <p:txBody>
          <a:bodyPr vert="horz" lIns="91431" tIns="45717" rIns="91431" bIns="45717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81" y="11501440"/>
            <a:ext cx="27948493" cy="27413429"/>
          </a:xfrm>
          <a:prstGeom prst="rect">
            <a:avLst/>
          </a:prstGeom>
        </p:spPr>
        <p:txBody>
          <a:bodyPr vert="horz" lIns="91431" tIns="45717" rIns="91431" bIns="45717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81" y="40045014"/>
            <a:ext cx="7290911" cy="2300288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3CE06-6C08-4C9E-82CC-8DC05FC322AD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4" y="40045014"/>
            <a:ext cx="10936367" cy="2300288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46F0-D4A4-41F4-BBAC-58E7AE26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8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578" rtl="0" eaLnBrk="1" latinLnBrk="0" hangingPunct="1">
        <a:lnSpc>
          <a:spcPct val="90000"/>
        </a:lnSpc>
        <a:spcBef>
          <a:spcPct val="0"/>
        </a:spcBef>
        <a:buNone/>
        <a:defRPr sz="1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895" indent="-809895" algn="l" defTabSz="3239578" rtl="0" eaLnBrk="1" latinLnBrk="0" hangingPunct="1">
        <a:lnSpc>
          <a:spcPct val="90000"/>
        </a:lnSpc>
        <a:spcBef>
          <a:spcPts val="3541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684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049473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669262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7289051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908840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10528629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48418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768207" indent="-809895" algn="l" defTabSz="3239578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19789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39578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59367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479156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98945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18734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38523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958312" algn="l" defTabSz="323957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B78251C9-C3D2-4C94-B82D-0B335C4F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521" y="11946544"/>
            <a:ext cx="27769813" cy="28591856"/>
          </a:xfrm>
        </p:spPr>
        <p:txBody>
          <a:bodyPr anchor="ctr">
            <a:normAutofit fontScale="90000"/>
          </a:bodyPr>
          <a:lstStyle/>
          <a:p>
            <a:r>
              <a:rPr lang="pt-BR" sz="9600" b="1" dirty="0"/>
              <a:t>SIMASP  E-GALLERY </a:t>
            </a:r>
            <a:r>
              <a:rPr lang="pt-BR" sz="9600" b="1" dirty="0" smtClean="0"/>
              <a:t>2019:</a:t>
            </a:r>
            <a:r>
              <a:rPr lang="pt-BR" sz="9600" b="1" dirty="0"/>
              <a:t/>
            </a:r>
            <a:br>
              <a:rPr lang="pt-BR" sz="9600" b="1" dirty="0"/>
            </a:br>
            <a:r>
              <a:rPr lang="pt-BR" sz="9600" dirty="0" smtClean="0"/>
              <a:t>Catarata Nuclear Congênita Bilateral </a:t>
            </a:r>
            <a:r>
              <a:rPr lang="pt-BR" sz="9600" dirty="0"/>
              <a:t/>
            </a:r>
            <a:br>
              <a:rPr lang="pt-BR" sz="9600" dirty="0"/>
            </a:br>
            <a:r>
              <a:rPr lang="pt-BR" sz="9600" b="1" dirty="0"/>
              <a:t/>
            </a:r>
            <a:br>
              <a:rPr lang="pt-BR" sz="9600" b="1" dirty="0"/>
            </a:br>
            <a:r>
              <a:rPr lang="pt-BR" sz="9600" b="1" dirty="0" smtClean="0"/>
              <a:t>Autores: </a:t>
            </a:r>
            <a:br>
              <a:rPr lang="pt-BR" sz="9600" b="1" dirty="0" smtClean="0"/>
            </a:br>
            <a:r>
              <a:rPr lang="pt-BR" sz="9600" dirty="0" smtClean="0"/>
              <a:t>Dr</a:t>
            </a:r>
            <a:r>
              <a:rPr lang="pt-BR" sz="9600" dirty="0"/>
              <a:t>. Rodrigo Cunha </a:t>
            </a:r>
            <a:r>
              <a:rPr lang="pt-BR" sz="9600" dirty="0" smtClean="0"/>
              <a:t>Ferreira</a:t>
            </a:r>
            <a:r>
              <a:rPr lang="pt-BR" sz="9600" baseline="30000" dirty="0" smtClean="0"/>
              <a:t>1</a:t>
            </a:r>
            <a:r>
              <a:rPr lang="pt-BR" sz="9600" dirty="0" smtClean="0"/>
              <a:t>, Dr. Luiz Arthur Franco Beniz</a:t>
            </a:r>
            <a:r>
              <a:rPr lang="pt-BR" sz="9600" baseline="30000" dirty="0" smtClean="0"/>
              <a:t>1</a:t>
            </a:r>
            <a:r>
              <a:rPr lang="pt-BR" sz="9600" dirty="0" smtClean="0"/>
              <a:t>, Dr. Luís Fernando Oliveira Borges Chaves</a:t>
            </a:r>
            <a:r>
              <a:rPr lang="pt-BR" sz="9600" baseline="30000" dirty="0" smtClean="0"/>
              <a:t>1</a:t>
            </a:r>
            <a:r>
              <a:rPr lang="pt-BR" sz="9600" dirty="0" smtClean="0"/>
              <a:t>, </a:t>
            </a:r>
            <a:r>
              <a:rPr lang="pt-BR" sz="9600" dirty="0"/>
              <a:t>Dr. Wander Alves Ferreira </a:t>
            </a:r>
            <a:r>
              <a:rPr lang="pt-BR" sz="9600" dirty="0" smtClean="0"/>
              <a:t>Júnior</a:t>
            </a:r>
            <a:r>
              <a:rPr lang="pt-BR" sz="9600" baseline="30000" dirty="0" smtClean="0"/>
              <a:t>2</a:t>
            </a:r>
            <a:r>
              <a:rPr lang="pt-BR" sz="9600" dirty="0"/>
              <a:t/>
            </a:r>
            <a:br>
              <a:rPr lang="pt-BR" sz="9600" dirty="0"/>
            </a:br>
            <a:r>
              <a:rPr lang="pt-BR" sz="9600" dirty="0"/>
              <a:t/>
            </a:r>
            <a:br>
              <a:rPr lang="pt-BR" sz="9600" dirty="0"/>
            </a:br>
            <a:r>
              <a:rPr lang="pt-BR" sz="9600" b="1" dirty="0" smtClean="0"/>
              <a:t>Instituições: </a:t>
            </a:r>
            <a:br>
              <a:rPr lang="pt-BR" sz="9600" b="1" dirty="0" smtClean="0"/>
            </a:br>
            <a:r>
              <a:rPr lang="pt-BR" sz="9600" dirty="0" smtClean="0"/>
              <a:t>1. Centro </a:t>
            </a:r>
            <a:r>
              <a:rPr lang="pt-BR" sz="9600" dirty="0"/>
              <a:t>de Referência em </a:t>
            </a:r>
            <a:r>
              <a:rPr lang="pt-BR" sz="9600" dirty="0" smtClean="0"/>
              <a:t>Oftalmologia (CEROF) da </a:t>
            </a:r>
            <a:r>
              <a:rPr lang="pt-BR" sz="9600" dirty="0"/>
              <a:t>Universidade Federal de Goiás (UFG)</a:t>
            </a:r>
            <a:br>
              <a:rPr lang="pt-BR" sz="9600" dirty="0"/>
            </a:br>
            <a:r>
              <a:rPr lang="pt-BR" sz="9600" i="1" dirty="0"/>
              <a:t>Goiânia – </a:t>
            </a:r>
            <a:r>
              <a:rPr lang="pt-BR" sz="9600" i="1" dirty="0" smtClean="0"/>
              <a:t>GO</a:t>
            </a:r>
            <a:r>
              <a:rPr lang="pt-BR" sz="9600" dirty="0" smtClean="0"/>
              <a:t/>
            </a:r>
            <a:br>
              <a:rPr lang="pt-BR" sz="9600" dirty="0" smtClean="0"/>
            </a:br>
            <a:r>
              <a:rPr lang="pt-BR" sz="9600" dirty="0" smtClean="0"/>
              <a:t>2. </a:t>
            </a:r>
            <a:r>
              <a:rPr lang="pt-BR" sz="9600" dirty="0" smtClean="0"/>
              <a:t>Hospital de Olhos Aparecida</a:t>
            </a:r>
            <a:br>
              <a:rPr lang="pt-BR" sz="9600" dirty="0" smtClean="0"/>
            </a:br>
            <a:r>
              <a:rPr lang="pt-BR" sz="9600" i="1" dirty="0" err="1" smtClean="0"/>
              <a:t>Aparecida</a:t>
            </a:r>
            <a:r>
              <a:rPr lang="pt-BR" sz="9600" i="1" dirty="0" smtClean="0"/>
              <a:t> de Goiânia – GO</a:t>
            </a:r>
            <a:r>
              <a:rPr lang="pt-BR" sz="9600" dirty="0"/>
              <a:t/>
            </a:r>
            <a:br>
              <a:rPr lang="pt-BR" sz="9600" dirty="0"/>
            </a:br>
            <a:r>
              <a:rPr lang="pt-BR" sz="9600" dirty="0"/>
              <a:t/>
            </a:r>
            <a:br>
              <a:rPr lang="pt-BR" sz="9600" dirty="0"/>
            </a:br>
            <a:r>
              <a:rPr lang="pt-BR" sz="9600" b="1" dirty="0"/>
              <a:t>Descrição: </a:t>
            </a:r>
            <a:r>
              <a:rPr lang="pt-BR" sz="9600" b="1" dirty="0" smtClean="0"/>
              <a:t/>
            </a:r>
            <a:br>
              <a:rPr lang="pt-BR" sz="9600" b="1" dirty="0" smtClean="0"/>
            </a:br>
            <a:r>
              <a:rPr lang="pt-BR" sz="9600" dirty="0" smtClean="0"/>
              <a:t>Catarata </a:t>
            </a:r>
            <a:r>
              <a:rPr lang="pt-BR" sz="9600" dirty="0"/>
              <a:t>nuclear congênita bilateral ao nível do núcleo fetal. Paciente feminina de 21 anos, sem repercussão clínica.</a:t>
            </a:r>
            <a:br>
              <a:rPr lang="pt-BR" sz="9600" dirty="0"/>
            </a:br>
            <a:r>
              <a:rPr lang="pt-BR" sz="9600" dirty="0"/>
              <a:t>         A) </a:t>
            </a:r>
            <a:r>
              <a:rPr lang="pt-BR" sz="9600" dirty="0" err="1"/>
              <a:t>Retroiluminação</a:t>
            </a:r>
            <a:r>
              <a:rPr lang="pt-BR" sz="9600" dirty="0"/>
              <a:t> pelo Campo Vermelho.</a:t>
            </a:r>
            <a:br>
              <a:rPr lang="pt-BR" sz="9600" dirty="0"/>
            </a:br>
            <a:r>
              <a:rPr lang="pt-BR" sz="9600" dirty="0"/>
              <a:t>         B) Visão na fenda com pincel luminoso. </a:t>
            </a:r>
            <a:br>
              <a:rPr lang="pt-BR" sz="9600" dirty="0"/>
            </a:br>
            <a:endParaRPr lang="pt-BR" sz="9600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075A5CDD-1316-4A26-8BD9-1AADBEBF9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121" y="3902186"/>
            <a:ext cx="8883714" cy="5626146"/>
          </a:xfrm>
          <a:prstGeom prst="rect">
            <a:avLst/>
          </a:prstGeom>
        </p:spPr>
      </p:pic>
      <p:pic>
        <p:nvPicPr>
          <p:cNvPr id="1026" name="Picture 2" descr="Resultado de imagem para hoa apareci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4" t="21710" r="25568" b="23598"/>
          <a:stretch/>
        </p:blipFill>
        <p:spPr bwMode="auto">
          <a:xfrm>
            <a:off x="22655963" y="4906126"/>
            <a:ext cx="7086101" cy="462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864F4354-DBBA-444B-AE54-69ED79CDFE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19485" y="1538290"/>
            <a:ext cx="7086600" cy="962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6C05E5-7C67-4DFF-8C01-0083B835F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210903" y="28743604"/>
            <a:ext cx="21109724" cy="170025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DDBDBF0-F2B3-4243-BBDC-B8B0106D36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D6470FA9-96BB-411A-AA9A-BC716923F7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930"/>
          <a:stretch/>
        </p:blipFill>
        <p:spPr>
          <a:xfrm>
            <a:off x="0" y="20983033"/>
            <a:ext cx="33029458" cy="2222236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29186131-597F-45EA-B3D2-634A8D2E20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285"/>
          <a:stretch/>
        </p:blipFill>
        <p:spPr>
          <a:xfrm>
            <a:off x="-1097439" y="-317219"/>
            <a:ext cx="33501491" cy="2133097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CB2CB404-F249-46FE-9B7C-1146E2F11F0B}"/>
              </a:ext>
            </a:extLst>
          </p:cNvPr>
          <p:cNvSpPr txBox="1"/>
          <p:nvPr/>
        </p:nvSpPr>
        <p:spPr>
          <a:xfrm>
            <a:off x="731627" y="914501"/>
            <a:ext cx="6584648" cy="3155058"/>
          </a:xfrm>
          <a:prstGeom prst="rect">
            <a:avLst/>
          </a:prstGeom>
          <a:noFill/>
        </p:spPr>
        <p:txBody>
          <a:bodyPr wrap="square" lIns="91431" tIns="45717" rIns="91431" bIns="45717" rtlCol="0">
            <a:spAutoFit/>
          </a:bodyPr>
          <a:lstStyle/>
          <a:p>
            <a:r>
              <a:rPr lang="pt-BR" sz="199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CF5D975C-C1E9-468C-9E7C-E5FB23FDA883}"/>
              </a:ext>
            </a:extLst>
          </p:cNvPr>
          <p:cNvSpPr txBox="1"/>
          <p:nvPr/>
        </p:nvSpPr>
        <p:spPr>
          <a:xfrm>
            <a:off x="731627" y="22245476"/>
            <a:ext cx="5121393" cy="3155058"/>
          </a:xfrm>
          <a:prstGeom prst="rect">
            <a:avLst/>
          </a:prstGeom>
          <a:noFill/>
        </p:spPr>
        <p:txBody>
          <a:bodyPr wrap="square" lIns="91431" tIns="45717" rIns="91431" bIns="45717" rtlCol="0">
            <a:spAutoFit/>
          </a:bodyPr>
          <a:lstStyle/>
          <a:p>
            <a:r>
              <a:rPr lang="pt-BR" sz="19900" dirty="0">
                <a:solidFill>
                  <a:schemeClr val="bg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64945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6</Words>
  <Application>Microsoft Office PowerPoint</Application>
  <PresentationFormat>Personalizar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SIMASP  E-GALLERY 2019: Catarata Nuclear Congênita Bilateral   Autores:  Dr. Rodrigo Cunha Ferreira1, Dr. Luiz Arthur Franco Beniz1, Dr. Luís Fernando Oliveira Borges Chaves1, Dr. Wander Alves Ferreira Júnior2  Instituições:  1. Centro de Referência em Oftalmologia (CEROF) da Universidade Federal de Goiás (UFG) Goiânia – GO 2. Hospital de Olhos Aparecida Aparecida de Goiânia – GO  Descrição:  Catarata nuclear congênita bilateral ao nível do núcleo fetal. Paciente feminina de 21 anos, sem repercussão clínica.          A) Retroiluminação pelo Campo Vermelho.          B) Visão na fenda com pincel luminoso. 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Catarata Nuclear Congênita Bilateral</dc:title>
  <dc:creator>Rodrigo Cunha</dc:creator>
  <cp:lastModifiedBy>Rodrigo</cp:lastModifiedBy>
  <cp:revision>15</cp:revision>
  <dcterms:created xsi:type="dcterms:W3CDTF">2019-01-11T20:57:32Z</dcterms:created>
  <dcterms:modified xsi:type="dcterms:W3CDTF">2019-01-12T00:30:39Z</dcterms:modified>
</cp:coreProperties>
</file>