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2" r:id="rId1"/>
  </p:sld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5" d="100"/>
          <a:sy n="25" d="100"/>
        </p:scale>
        <p:origin x="1306" y="-11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49911" y="7070108"/>
            <a:ext cx="24299466" cy="15040222"/>
          </a:xfrm>
        </p:spPr>
        <p:txBody>
          <a:bodyPr anchor="b"/>
          <a:lstStyle>
            <a:lvl1pPr algn="ctr">
              <a:defRPr sz="15944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6378"/>
            </a:lvl1pPr>
            <a:lvl2pPr marL="1214963" indent="0" algn="ctr">
              <a:buNone/>
              <a:defRPr sz="5315"/>
            </a:lvl2pPr>
            <a:lvl3pPr marL="2429927" indent="0" algn="ctr">
              <a:buNone/>
              <a:defRPr sz="4783"/>
            </a:lvl3pPr>
            <a:lvl4pPr marL="3644890" indent="0" algn="ctr">
              <a:buNone/>
              <a:defRPr sz="4252"/>
            </a:lvl4pPr>
            <a:lvl5pPr marL="4859853" indent="0" algn="ctr">
              <a:buNone/>
              <a:defRPr sz="4252"/>
            </a:lvl5pPr>
            <a:lvl6pPr marL="6074816" indent="0" algn="ctr">
              <a:buNone/>
              <a:defRPr sz="4252"/>
            </a:lvl6pPr>
            <a:lvl7pPr marL="7289780" indent="0" algn="ctr">
              <a:buNone/>
              <a:defRPr sz="4252"/>
            </a:lvl7pPr>
            <a:lvl8pPr marL="8504743" indent="0" algn="ctr">
              <a:buNone/>
              <a:defRPr sz="4252"/>
            </a:lvl8pPr>
            <a:lvl9pPr marL="9719706" indent="0" algn="ctr">
              <a:buNone/>
              <a:defRPr sz="4252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1DC2-C29D-483A-ADBD-69A6246EA667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8036-B9CC-4DA1-B22A-D53682C48F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3579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1DC2-C29D-483A-ADBD-69A6246EA667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8036-B9CC-4DA1-B22A-D53682C48F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9813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185741" y="2300034"/>
            <a:ext cx="6986096" cy="366105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227451" y="2300034"/>
            <a:ext cx="20553298" cy="366105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1DC2-C29D-483A-ADBD-69A6246EA667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8036-B9CC-4DA1-B22A-D53682C48F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3380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1DC2-C29D-483A-ADBD-69A6246EA667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8036-B9CC-4DA1-B22A-D53682C48F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5756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10576" y="10770165"/>
            <a:ext cx="27944386" cy="17970262"/>
          </a:xfrm>
        </p:spPr>
        <p:txBody>
          <a:bodyPr anchor="b"/>
          <a:lstStyle>
            <a:lvl1pPr>
              <a:defRPr sz="15944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10576" y="28910433"/>
            <a:ext cx="27944386" cy="9450136"/>
          </a:xfrm>
        </p:spPr>
        <p:txBody>
          <a:bodyPr/>
          <a:lstStyle>
            <a:lvl1pPr marL="0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1pPr>
            <a:lvl2pPr marL="1214963" indent="0">
              <a:buNone/>
              <a:defRPr sz="5315">
                <a:solidFill>
                  <a:schemeClr val="tx1">
                    <a:tint val="75000"/>
                  </a:schemeClr>
                </a:solidFill>
              </a:defRPr>
            </a:lvl2pPr>
            <a:lvl3pPr marL="2429927" indent="0">
              <a:buNone/>
              <a:defRPr sz="4783">
                <a:solidFill>
                  <a:schemeClr val="tx1">
                    <a:tint val="75000"/>
                  </a:schemeClr>
                </a:solidFill>
              </a:defRPr>
            </a:lvl3pPr>
            <a:lvl4pPr marL="3644890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4pPr>
            <a:lvl5pPr marL="4859853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5pPr>
            <a:lvl6pPr marL="607481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6pPr>
            <a:lvl7pPr marL="7289780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7pPr>
            <a:lvl8pPr marL="8504743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8pPr>
            <a:lvl9pPr marL="971970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1DC2-C29D-483A-ADBD-69A6246EA667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8036-B9CC-4DA1-B22A-D53682C48F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1469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1DC2-C29D-483A-ADBD-69A6246EA667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8036-B9CC-4DA1-B22A-D53682C48F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9530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1671" y="2300037"/>
            <a:ext cx="27944386" cy="83501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31672" y="10590160"/>
            <a:ext cx="13706416" cy="5190073"/>
          </a:xfrm>
        </p:spPr>
        <p:txBody>
          <a:bodyPr anchor="b"/>
          <a:lstStyle>
            <a:lvl1pPr marL="0" indent="0">
              <a:buNone/>
              <a:defRPr sz="6378" b="1"/>
            </a:lvl1pPr>
            <a:lvl2pPr marL="1214963" indent="0">
              <a:buNone/>
              <a:defRPr sz="5315" b="1"/>
            </a:lvl2pPr>
            <a:lvl3pPr marL="2429927" indent="0">
              <a:buNone/>
              <a:defRPr sz="4783" b="1"/>
            </a:lvl3pPr>
            <a:lvl4pPr marL="3644890" indent="0">
              <a:buNone/>
              <a:defRPr sz="4252" b="1"/>
            </a:lvl4pPr>
            <a:lvl5pPr marL="4859853" indent="0">
              <a:buNone/>
              <a:defRPr sz="4252" b="1"/>
            </a:lvl5pPr>
            <a:lvl6pPr marL="6074816" indent="0">
              <a:buNone/>
              <a:defRPr sz="4252" b="1"/>
            </a:lvl6pPr>
            <a:lvl7pPr marL="7289780" indent="0">
              <a:buNone/>
              <a:defRPr sz="4252" b="1"/>
            </a:lvl7pPr>
            <a:lvl8pPr marL="8504743" indent="0">
              <a:buNone/>
              <a:defRPr sz="4252" b="1"/>
            </a:lvl8pPr>
            <a:lvl9pPr marL="9719706" indent="0">
              <a:buNone/>
              <a:defRPr sz="4252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231672" y="15780233"/>
            <a:ext cx="13706416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02140" y="10590160"/>
            <a:ext cx="13773917" cy="5190073"/>
          </a:xfrm>
        </p:spPr>
        <p:txBody>
          <a:bodyPr anchor="b"/>
          <a:lstStyle>
            <a:lvl1pPr marL="0" indent="0">
              <a:buNone/>
              <a:defRPr sz="6378" b="1"/>
            </a:lvl1pPr>
            <a:lvl2pPr marL="1214963" indent="0">
              <a:buNone/>
              <a:defRPr sz="5315" b="1"/>
            </a:lvl2pPr>
            <a:lvl3pPr marL="2429927" indent="0">
              <a:buNone/>
              <a:defRPr sz="4783" b="1"/>
            </a:lvl3pPr>
            <a:lvl4pPr marL="3644890" indent="0">
              <a:buNone/>
              <a:defRPr sz="4252" b="1"/>
            </a:lvl4pPr>
            <a:lvl5pPr marL="4859853" indent="0">
              <a:buNone/>
              <a:defRPr sz="4252" b="1"/>
            </a:lvl5pPr>
            <a:lvl6pPr marL="6074816" indent="0">
              <a:buNone/>
              <a:defRPr sz="4252" b="1"/>
            </a:lvl6pPr>
            <a:lvl7pPr marL="7289780" indent="0">
              <a:buNone/>
              <a:defRPr sz="4252" b="1"/>
            </a:lvl7pPr>
            <a:lvl8pPr marL="8504743" indent="0">
              <a:buNone/>
              <a:defRPr sz="4252" b="1"/>
            </a:lvl8pPr>
            <a:lvl9pPr marL="9719706" indent="0">
              <a:buNone/>
              <a:defRPr sz="4252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02140" y="15780233"/>
            <a:ext cx="13773917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1DC2-C29D-483A-ADBD-69A6246EA667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8036-B9CC-4DA1-B22A-D53682C48F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9903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1DC2-C29D-483A-ADBD-69A6246EA667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8036-B9CC-4DA1-B22A-D53682C48F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423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1DC2-C29D-483A-ADBD-69A6246EA667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8036-B9CC-4DA1-B22A-D53682C48F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0152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1672" y="2880042"/>
            <a:ext cx="10449613" cy="10080149"/>
          </a:xfrm>
        </p:spPr>
        <p:txBody>
          <a:bodyPr anchor="b"/>
          <a:lstStyle>
            <a:lvl1pPr>
              <a:defRPr sz="8504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73917" y="6220095"/>
            <a:ext cx="16402140" cy="30700453"/>
          </a:xfrm>
        </p:spPr>
        <p:txBody>
          <a:bodyPr/>
          <a:lstStyle>
            <a:lvl1pPr>
              <a:defRPr sz="8504"/>
            </a:lvl1pPr>
            <a:lvl2pPr>
              <a:defRPr sz="7441"/>
            </a:lvl2pPr>
            <a:lvl3pPr>
              <a:defRPr sz="6378"/>
            </a:lvl3pPr>
            <a:lvl4pPr>
              <a:defRPr sz="5315"/>
            </a:lvl4pPr>
            <a:lvl5pPr>
              <a:defRPr sz="5315"/>
            </a:lvl5pPr>
            <a:lvl6pPr>
              <a:defRPr sz="5315"/>
            </a:lvl6pPr>
            <a:lvl7pPr>
              <a:defRPr sz="5315"/>
            </a:lvl7pPr>
            <a:lvl8pPr>
              <a:defRPr sz="5315"/>
            </a:lvl8pPr>
            <a:lvl9pPr>
              <a:defRPr sz="5315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31672" y="12960191"/>
            <a:ext cx="10449613" cy="24010358"/>
          </a:xfrm>
        </p:spPr>
        <p:txBody>
          <a:bodyPr/>
          <a:lstStyle>
            <a:lvl1pPr marL="0" indent="0">
              <a:buNone/>
              <a:defRPr sz="4252"/>
            </a:lvl1pPr>
            <a:lvl2pPr marL="1214963" indent="0">
              <a:buNone/>
              <a:defRPr sz="3720"/>
            </a:lvl2pPr>
            <a:lvl3pPr marL="2429927" indent="0">
              <a:buNone/>
              <a:defRPr sz="3189"/>
            </a:lvl3pPr>
            <a:lvl4pPr marL="3644890" indent="0">
              <a:buNone/>
              <a:defRPr sz="2657"/>
            </a:lvl4pPr>
            <a:lvl5pPr marL="4859853" indent="0">
              <a:buNone/>
              <a:defRPr sz="2657"/>
            </a:lvl5pPr>
            <a:lvl6pPr marL="6074816" indent="0">
              <a:buNone/>
              <a:defRPr sz="2657"/>
            </a:lvl6pPr>
            <a:lvl7pPr marL="7289780" indent="0">
              <a:buNone/>
              <a:defRPr sz="2657"/>
            </a:lvl7pPr>
            <a:lvl8pPr marL="8504743" indent="0">
              <a:buNone/>
              <a:defRPr sz="2657"/>
            </a:lvl8pPr>
            <a:lvl9pPr marL="9719706" indent="0">
              <a:buNone/>
              <a:defRPr sz="2657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1DC2-C29D-483A-ADBD-69A6246EA667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8036-B9CC-4DA1-B22A-D53682C48F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0897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1672" y="2880042"/>
            <a:ext cx="10449613" cy="10080149"/>
          </a:xfrm>
        </p:spPr>
        <p:txBody>
          <a:bodyPr anchor="b"/>
          <a:lstStyle>
            <a:lvl1pPr>
              <a:defRPr sz="8504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773917" y="6220095"/>
            <a:ext cx="16402140" cy="30700453"/>
          </a:xfrm>
        </p:spPr>
        <p:txBody>
          <a:bodyPr/>
          <a:lstStyle>
            <a:lvl1pPr marL="0" indent="0">
              <a:buNone/>
              <a:defRPr sz="8504"/>
            </a:lvl1pPr>
            <a:lvl2pPr marL="1214963" indent="0">
              <a:buNone/>
              <a:defRPr sz="7441"/>
            </a:lvl2pPr>
            <a:lvl3pPr marL="2429927" indent="0">
              <a:buNone/>
              <a:defRPr sz="6378"/>
            </a:lvl3pPr>
            <a:lvl4pPr marL="3644890" indent="0">
              <a:buNone/>
              <a:defRPr sz="5315"/>
            </a:lvl4pPr>
            <a:lvl5pPr marL="4859853" indent="0">
              <a:buNone/>
              <a:defRPr sz="5315"/>
            </a:lvl5pPr>
            <a:lvl6pPr marL="6074816" indent="0">
              <a:buNone/>
              <a:defRPr sz="5315"/>
            </a:lvl6pPr>
            <a:lvl7pPr marL="7289780" indent="0">
              <a:buNone/>
              <a:defRPr sz="5315"/>
            </a:lvl7pPr>
            <a:lvl8pPr marL="8504743" indent="0">
              <a:buNone/>
              <a:defRPr sz="5315"/>
            </a:lvl8pPr>
            <a:lvl9pPr marL="9719706" indent="0">
              <a:buNone/>
              <a:defRPr sz="5315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31672" y="12960191"/>
            <a:ext cx="10449613" cy="24010358"/>
          </a:xfrm>
        </p:spPr>
        <p:txBody>
          <a:bodyPr/>
          <a:lstStyle>
            <a:lvl1pPr marL="0" indent="0">
              <a:buNone/>
              <a:defRPr sz="4252"/>
            </a:lvl1pPr>
            <a:lvl2pPr marL="1214963" indent="0">
              <a:buNone/>
              <a:defRPr sz="3720"/>
            </a:lvl2pPr>
            <a:lvl3pPr marL="2429927" indent="0">
              <a:buNone/>
              <a:defRPr sz="3189"/>
            </a:lvl3pPr>
            <a:lvl4pPr marL="3644890" indent="0">
              <a:buNone/>
              <a:defRPr sz="2657"/>
            </a:lvl4pPr>
            <a:lvl5pPr marL="4859853" indent="0">
              <a:buNone/>
              <a:defRPr sz="2657"/>
            </a:lvl5pPr>
            <a:lvl6pPr marL="6074816" indent="0">
              <a:buNone/>
              <a:defRPr sz="2657"/>
            </a:lvl6pPr>
            <a:lvl7pPr marL="7289780" indent="0">
              <a:buNone/>
              <a:defRPr sz="2657"/>
            </a:lvl7pPr>
            <a:lvl8pPr marL="8504743" indent="0">
              <a:buNone/>
              <a:defRPr sz="2657"/>
            </a:lvl8pPr>
            <a:lvl9pPr marL="9719706" indent="0">
              <a:buNone/>
              <a:defRPr sz="2657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1DC2-C29D-483A-ADBD-69A6246EA667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8036-B9CC-4DA1-B22A-D53682C48F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8904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227451" y="2300037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227451" y="40040594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21DC2-C29D-483A-ADBD-69A6246EA667}" type="datetimeFigureOut">
              <a:rPr lang="pt-BR" smtClean="0"/>
              <a:t>11/01/2019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732264" y="40040594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2881997" y="40040594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B8036-B9CC-4DA1-B22A-D53682C48F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131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3" r:id="rId1"/>
    <p:sldLayoutId id="2147484084" r:id="rId2"/>
    <p:sldLayoutId id="2147484085" r:id="rId3"/>
    <p:sldLayoutId id="2147484086" r:id="rId4"/>
    <p:sldLayoutId id="2147484087" r:id="rId5"/>
    <p:sldLayoutId id="2147484088" r:id="rId6"/>
    <p:sldLayoutId id="2147484089" r:id="rId7"/>
    <p:sldLayoutId id="2147484090" r:id="rId8"/>
    <p:sldLayoutId id="2147484091" r:id="rId9"/>
    <p:sldLayoutId id="2147484092" r:id="rId10"/>
    <p:sldLayoutId id="2147484093" r:id="rId11"/>
  </p:sldLayoutIdLst>
  <p:txStyles>
    <p:titleStyle>
      <a:lvl1pPr algn="l" defTabSz="2429927" rtl="0" eaLnBrk="1" latinLnBrk="0" hangingPunct="1">
        <a:lnSpc>
          <a:spcPct val="90000"/>
        </a:lnSpc>
        <a:spcBef>
          <a:spcPct val="0"/>
        </a:spcBef>
        <a:buNone/>
        <a:defRPr sz="11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7482" indent="-607482" algn="l" defTabSz="2429927" rtl="0" eaLnBrk="1" latinLnBrk="0" hangingPunct="1">
        <a:lnSpc>
          <a:spcPct val="90000"/>
        </a:lnSpc>
        <a:spcBef>
          <a:spcPts val="265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1pPr>
      <a:lvl2pPr marL="1822445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037408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5315" kern="1200">
          <a:solidFill>
            <a:schemeClr val="tx1"/>
          </a:solidFill>
          <a:latin typeface="+mn-lt"/>
          <a:ea typeface="+mn-ea"/>
          <a:cs typeface="+mn-cs"/>
        </a:defRPr>
      </a:lvl3pPr>
      <a:lvl4pPr marL="4252371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4pPr>
      <a:lvl5pPr marL="5467335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5pPr>
      <a:lvl6pPr marL="6682298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6pPr>
      <a:lvl7pPr marL="7897261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7pPr>
      <a:lvl8pPr marL="9112225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8pPr>
      <a:lvl9pPr marL="10327188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1pPr>
      <a:lvl2pPr marL="1214963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2pPr>
      <a:lvl3pPr marL="2429927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3pPr>
      <a:lvl4pPr marL="3644890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4pPr>
      <a:lvl5pPr marL="4859853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5pPr>
      <a:lvl6pPr marL="6074816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6pPr>
      <a:lvl7pPr marL="7289780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7pPr>
      <a:lvl8pPr marL="8504743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8pPr>
      <a:lvl9pPr marL="9719706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868386" y="9723120"/>
            <a:ext cx="14983058" cy="12117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t-BR" sz="4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8" name="Retângulo 7"/>
          <p:cNvSpPr/>
          <p:nvPr/>
        </p:nvSpPr>
        <p:spPr>
          <a:xfrm>
            <a:off x="16530166" y="9723120"/>
            <a:ext cx="15016634" cy="12117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t-BR" sz="4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FIGURES, TABLES AND GRAPHICS</a:t>
            </a:r>
          </a:p>
        </p:txBody>
      </p:sp>
      <p:sp>
        <p:nvSpPr>
          <p:cNvPr id="9" name="Retângulo 8"/>
          <p:cNvSpPr/>
          <p:nvPr/>
        </p:nvSpPr>
        <p:spPr>
          <a:xfrm>
            <a:off x="16544313" y="11138717"/>
            <a:ext cx="15002487" cy="16032393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pt-BR" sz="2842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868386" y="19452326"/>
            <a:ext cx="15000737" cy="119242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t-BR" sz="4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MATERIALS AND METHODS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868386" y="20887790"/>
            <a:ext cx="15000737" cy="628332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pt-BR" sz="37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pt-BR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observational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retrospective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26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eyes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eyes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KC,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analyzed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6-months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ICRS </a:t>
            </a:r>
            <a:r>
              <a:rPr lang="pt-BR" sz="37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implantation</a:t>
            </a:r>
            <a:r>
              <a:rPr lang="pt-BR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surgeries</a:t>
            </a:r>
            <a:r>
              <a:rPr lang="pt-BR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pt-BR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realized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surgeon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topical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anesthesia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femtosecond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laser-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assisted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placement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segments</a:t>
            </a:r>
            <a:r>
              <a:rPr lang="pt-BR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postoperative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comparative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visual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acuity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correction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refractional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error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tomographic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biomechanical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evaluation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The </a:t>
            </a:r>
            <a:r>
              <a:rPr lang="pt-BR" sz="37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pt-BR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Pentacam</a:t>
            </a:r>
            <a:r>
              <a:rPr lang="pt-BR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HR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Corvis</a:t>
            </a:r>
            <a:r>
              <a:rPr lang="pt-BR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 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Oculus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Optikgeräte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GmbH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Wetzlar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Germany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t-BR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tomographic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biomechanical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respectively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MedCalc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Statistical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Software (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version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16.8.4) </a:t>
            </a:r>
            <a:r>
              <a:rPr lang="pt-BR" sz="37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pt-BR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statystical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pt-BR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3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4000" dirty="0">
                <a:solidFill>
                  <a:schemeClr val="tx1"/>
                </a:solidFill>
              </a:rPr>
              <a:t> </a:t>
            </a:r>
          </a:p>
          <a:p>
            <a:r>
              <a:rPr lang="pt-BR" sz="4000" dirty="0">
                <a:solidFill>
                  <a:schemeClr val="tx1"/>
                </a:solidFill>
              </a:rPr>
              <a:t> </a:t>
            </a:r>
          </a:p>
          <a:p>
            <a:endParaRPr lang="pt-BR" sz="3789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868387" y="27398489"/>
            <a:ext cx="15000736" cy="13642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t-BR" sz="4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868386" y="28931867"/>
            <a:ext cx="15001533" cy="575486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pt-BR" sz="37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Considering</a:t>
            </a:r>
            <a:r>
              <a:rPr lang="pt-BR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cases,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significant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improvement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cylindrical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refractive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error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cyl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seen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(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cyl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-4.625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-1.250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Visual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acuity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(CC)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correction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(SC),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converted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logarithm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minimal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resolution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LogMAR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significantly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ICRS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implantation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The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preoperative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LogMAR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SC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0.602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0.349 CC,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whereas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0.301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0.096 6-months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implantation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pt-BR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pt-BR" sz="37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</a:t>
            </a:r>
            <a:r>
              <a:rPr lang="pt-BR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shows a </a:t>
            </a:r>
            <a:r>
              <a:rPr lang="pt-BR" sz="37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correlation</a:t>
            </a:r>
            <a:r>
              <a:rPr lang="pt-BR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pt-BR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Improvement</a:t>
            </a:r>
            <a:r>
              <a:rPr lang="pt-BR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visual </a:t>
            </a:r>
            <a:r>
              <a:rPr lang="pt-BR" sz="37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acuity</a:t>
            </a:r>
            <a:r>
              <a:rPr lang="pt-BR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pachimetry</a:t>
            </a:r>
            <a:r>
              <a:rPr lang="pt-BR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(IC 95% -0.693 </a:t>
            </a:r>
            <a:r>
              <a:rPr lang="pt-BR" sz="37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-0.0369)</a:t>
            </a:r>
            <a:endParaRPr lang="pt-BR" sz="3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868386" y="35015690"/>
            <a:ext cx="15000737" cy="11368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t-BR" sz="4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16544313" y="27398489"/>
            <a:ext cx="15002487" cy="13642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t-BR" sz="4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6544312" y="28931867"/>
            <a:ext cx="15002488" cy="5754864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pt-BR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ICRS 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safe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useful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corneal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modeling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keratoconus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however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biomechanical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fully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understood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responsible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limitation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segments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some cases,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leading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optical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refractive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variability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pt-BR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</a:t>
            </a:r>
            <a:endParaRPr lang="pt-BR" sz="3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Biomechanical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parameters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predict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postoperative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visual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a short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however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more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bigger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multivaried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necessary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elucidate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hypothesis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pt-BR" sz="3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3789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16544312" y="35039149"/>
            <a:ext cx="15002487" cy="11368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5908059" y="20142524"/>
            <a:ext cx="583181" cy="2915676"/>
          </a:xfrm>
          <a:prstGeom prst="rect">
            <a:avLst/>
          </a:prstGeom>
          <a:noFill/>
        </p:spPr>
        <p:txBody>
          <a:bodyPr wrap="none" lIns="288739" tIns="144370" rIns="288739" bIns="144370">
            <a:spAutoFit/>
          </a:bodyPr>
          <a:lstStyle/>
          <a:p>
            <a:pPr algn="ctr"/>
            <a:endParaRPr lang="pt-BR" sz="17052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Retângulo 19">
            <a:extLst>
              <a:ext uri="{FF2B5EF4-FFF2-40B4-BE49-F238E27FC236}">
                <a16:creationId xmlns="" xmlns:a16="http://schemas.microsoft.com/office/drawing/2014/main" id="{96C3B33E-E406-444E-8220-1F7BA42C46C6}"/>
              </a:ext>
            </a:extLst>
          </p:cNvPr>
          <p:cNvSpPr/>
          <p:nvPr/>
        </p:nvSpPr>
        <p:spPr>
          <a:xfrm>
            <a:off x="868386" y="5810229"/>
            <a:ext cx="30678414" cy="35839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7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7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Tomographic</a:t>
            </a:r>
            <a:r>
              <a:rPr lang="pt-BR" sz="7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7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7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7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Biomechanical</a:t>
            </a:r>
            <a:r>
              <a:rPr lang="pt-BR" sz="7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7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Corneal</a:t>
            </a:r>
            <a:r>
              <a:rPr lang="pt-BR" sz="7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7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pt-BR" sz="7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7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</a:t>
            </a:r>
            <a:r>
              <a:rPr lang="pt-BR" sz="7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7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Segments</a:t>
            </a:r>
            <a:r>
              <a:rPr lang="pt-BR" sz="7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7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Implantation</a:t>
            </a:r>
            <a:r>
              <a:rPr lang="pt-BR" sz="7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pt-BR" sz="7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Keratoconus</a:t>
            </a:r>
            <a:endParaRPr lang="pt-BR" sz="7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Thiago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Mazzeo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Bernardo lopes, Nelson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Sena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Jr, 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Renato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Ambrósio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Jr 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868386" y="36379964"/>
            <a:ext cx="15000737" cy="6413956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pt-BR" sz="3789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tângulo 21"/>
          <p:cNvSpPr/>
          <p:nvPr/>
        </p:nvSpPr>
        <p:spPr>
          <a:xfrm>
            <a:off x="16544313" y="36379964"/>
            <a:ext cx="15002488" cy="6413956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1 - </a:t>
            </a:r>
            <a:r>
              <a:rPr lang="en-US" sz="29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Vazirani</a:t>
            </a:r>
            <a:r>
              <a:rPr lang="en-US" sz="2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J, </a:t>
            </a:r>
            <a:r>
              <a:rPr lang="en-US" sz="2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Basu</a:t>
            </a:r>
            <a:r>
              <a:rPr lang="en-US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S. </a:t>
            </a:r>
            <a:r>
              <a:rPr lang="en-US" sz="2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Keratoconus</a:t>
            </a:r>
            <a:r>
              <a:rPr lang="en-US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current perspectives. Clinical ophthalmology. 2013;7:2019-30.</a:t>
            </a:r>
            <a:endParaRPr lang="pt-BR" sz="2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2 - Ferrara </a:t>
            </a:r>
            <a:r>
              <a:rPr lang="en-US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 </a:t>
            </a:r>
            <a:r>
              <a:rPr lang="en-US" sz="2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Torquetti</a:t>
            </a:r>
            <a:r>
              <a:rPr lang="en-US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L, Ferrara P, </a:t>
            </a:r>
            <a:r>
              <a:rPr lang="en-US" sz="2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Merayo-Lloves</a:t>
            </a:r>
            <a:r>
              <a:rPr lang="en-US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J. </a:t>
            </a:r>
            <a:r>
              <a:rPr lang="en-US" sz="2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Intrastromal</a:t>
            </a:r>
            <a:r>
              <a:rPr lang="en-US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corneal ring segments: visual outcomes from a large case series. Clinical &amp; experimental ophthalmology. 2012;40(5):433-9.</a:t>
            </a:r>
            <a:endParaRPr lang="pt-BR" sz="2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3 - Renato </a:t>
            </a:r>
            <a:r>
              <a:rPr lang="en-US" sz="2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Ambrósio</a:t>
            </a:r>
            <a:r>
              <a:rPr lang="en-US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Jr, Costa-Ferreira C, Coelho V, Silva R S, </a:t>
            </a:r>
            <a:r>
              <a:rPr lang="en-US" sz="2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Valbon</a:t>
            </a:r>
            <a:r>
              <a:rPr lang="en-US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B, et al. </a:t>
            </a:r>
            <a:r>
              <a:rPr lang="en-US" sz="2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Intrastromal</a:t>
            </a:r>
            <a:r>
              <a:rPr lang="en-US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corneal ring segments for </a:t>
            </a:r>
            <a:r>
              <a:rPr lang="en-US" sz="2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keratoconus</a:t>
            </a:r>
            <a:r>
              <a:rPr lang="en-US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results and correlation with preoperative corneal biomechanics. Brazilian Journal of Ophthalmology. 2012;71 (2):89-99</a:t>
            </a:r>
            <a:r>
              <a:rPr lang="en-US" sz="2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4 - </a:t>
            </a:r>
            <a:r>
              <a:rPr lang="en-US" sz="29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Zare</a:t>
            </a:r>
            <a:r>
              <a:rPr lang="en-US" sz="2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MA, </a:t>
            </a:r>
            <a:r>
              <a:rPr lang="en-US" sz="2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Mehrjardi</a:t>
            </a:r>
            <a:r>
              <a:rPr lang="en-US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HZ, </a:t>
            </a:r>
            <a:r>
              <a:rPr lang="en-US" sz="2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Afarideh</a:t>
            </a:r>
            <a:r>
              <a:rPr lang="en-US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M, </a:t>
            </a:r>
            <a:r>
              <a:rPr lang="en-US" sz="2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Bahrmandy</a:t>
            </a:r>
            <a:r>
              <a:rPr lang="en-US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H, </a:t>
            </a:r>
            <a:r>
              <a:rPr lang="en-US" sz="2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Mohammadi</a:t>
            </a:r>
            <a:r>
              <a:rPr lang="en-US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SF. Visual, </a:t>
            </a:r>
            <a:r>
              <a:rPr lang="en-US" sz="2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Keratometric</a:t>
            </a:r>
            <a:r>
              <a:rPr lang="en-US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Corneal Biomechanical Changes after </a:t>
            </a:r>
            <a:r>
              <a:rPr lang="en-US" sz="2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Intacs</a:t>
            </a:r>
            <a:r>
              <a:rPr lang="en-US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SK Implantation for Moderate to Severe </a:t>
            </a:r>
            <a:r>
              <a:rPr lang="en-US" sz="2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Keratoconus</a:t>
            </a:r>
            <a:r>
              <a:rPr lang="en-US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Journal of ophthalmic &amp; vision research. 2016;11(1):17-25</a:t>
            </a:r>
            <a:r>
              <a:rPr lang="en-US" sz="2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5 - Pinero </a:t>
            </a:r>
            <a:r>
              <a:rPr lang="en-US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DP, </a:t>
            </a:r>
            <a:r>
              <a:rPr lang="en-US" sz="2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Alio</a:t>
            </a:r>
            <a:r>
              <a:rPr lang="en-US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JL, </a:t>
            </a:r>
            <a:r>
              <a:rPr lang="en-US" sz="2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Barraquer</a:t>
            </a:r>
            <a:r>
              <a:rPr lang="en-US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RI, Michael R. Corneal biomechanical changes after </a:t>
            </a:r>
            <a:r>
              <a:rPr lang="en-US" sz="2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intracorneal</a:t>
            </a:r>
            <a:r>
              <a:rPr lang="en-US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ring segment implantation in </a:t>
            </a:r>
            <a:r>
              <a:rPr lang="en-US" sz="2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keratoconus</a:t>
            </a:r>
            <a:r>
              <a:rPr lang="en-US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Cornea. 2012;31(5):491-9.</a:t>
            </a:r>
            <a:endParaRPr lang="pt-BR" sz="2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pic>
        <p:nvPicPr>
          <p:cNvPr id="23" name="Imagem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6646" y="-240584"/>
            <a:ext cx="14185541" cy="6389386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9" t="22331" r="18412" b="6002"/>
          <a:stretch/>
        </p:blipFill>
        <p:spPr>
          <a:xfrm>
            <a:off x="868386" y="54970"/>
            <a:ext cx="6309654" cy="5426303"/>
          </a:xfrm>
          <a:prstGeom prst="rect">
            <a:avLst/>
          </a:prstGeom>
        </p:spPr>
      </p:pic>
      <p:sp>
        <p:nvSpPr>
          <p:cNvPr id="40" name="Rectangle 18"/>
          <p:cNvSpPr>
            <a:spLocks noChangeArrowheads="1"/>
          </p:cNvSpPr>
          <p:nvPr/>
        </p:nvSpPr>
        <p:spPr bwMode="auto">
          <a:xfrm>
            <a:off x="868387" y="15444977"/>
            <a:ext cx="1498305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3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868386" y="11138717"/>
            <a:ext cx="14983058" cy="805477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Keratoconus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(KC)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progressive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non‑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inflammatory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condition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results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conical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protrusion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cornea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can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lead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myopia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irregular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astigmatism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(</a:t>
            </a:r>
            <a:r>
              <a:rPr lang="pt-BR" sz="37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1) 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treatment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choice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depends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stage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disease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In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early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stages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optical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correction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well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attained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using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spectacles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contact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lenses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However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in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advanced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stages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surgical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treatments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may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only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viables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options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pt-BR" sz="3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Intracorneal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ring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segments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ICRSs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demonstrated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surgical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alternative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least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postpone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entirely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obviate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need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for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lamellar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penetrating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keratoplasty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KC. </a:t>
            </a:r>
            <a:r>
              <a:rPr lang="pt-BR" sz="37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pt-BR" sz="37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pt-BR" sz="37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3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However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considering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results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variability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obtained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from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ICRS in KC,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multivaried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analysis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could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assist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create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possible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correlation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based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biomechical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parameters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providing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more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precision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refractive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previsibility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for ICRS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implantation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which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goal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study</a:t>
            </a:r>
            <a:r>
              <a:rPr lang="pt-BR" sz="37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(3)</a:t>
            </a:r>
            <a:endParaRPr lang="pt-BR" sz="3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4"/>
          <a:srcRect t="565" r="16009"/>
          <a:stretch/>
        </p:blipFill>
        <p:spPr>
          <a:xfrm>
            <a:off x="24076432" y="11676256"/>
            <a:ext cx="7207472" cy="6979692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5"/>
          <a:srcRect l="1" t="2280" r="17965" b="1932"/>
          <a:stretch/>
        </p:blipFill>
        <p:spPr>
          <a:xfrm>
            <a:off x="16606065" y="19452327"/>
            <a:ext cx="6739550" cy="6571657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6"/>
          <a:srcRect t="3112" r="15123" b="-408"/>
          <a:stretch/>
        </p:blipFill>
        <p:spPr>
          <a:xfrm>
            <a:off x="16606064" y="11490959"/>
            <a:ext cx="6739550" cy="7263871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9506264" y="18685518"/>
            <a:ext cx="1895455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35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Graphic</a:t>
            </a:r>
            <a:r>
              <a:rPr lang="pt-BR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1</a:t>
            </a:r>
            <a:endParaRPr lang="pt-BR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27470427" y="18687555"/>
            <a:ext cx="1895455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35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Graphic</a:t>
            </a:r>
            <a:r>
              <a:rPr lang="pt-BR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2</a:t>
            </a:r>
            <a:endParaRPr lang="pt-BR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Retângulo 27"/>
          <p:cNvSpPr/>
          <p:nvPr/>
        </p:nvSpPr>
        <p:spPr>
          <a:xfrm>
            <a:off x="19506264" y="26251363"/>
            <a:ext cx="1895455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35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Graphic</a:t>
            </a:r>
            <a:r>
              <a:rPr lang="pt-BR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3</a:t>
            </a:r>
            <a:endParaRPr lang="pt-BR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600253" y="19171921"/>
            <a:ext cx="7946547" cy="7192226"/>
          </a:xfrm>
          <a:prstGeom prst="rect">
            <a:avLst/>
          </a:prstGeom>
        </p:spPr>
      </p:pic>
      <p:sp>
        <p:nvSpPr>
          <p:cNvPr id="29" name="Retângulo 28"/>
          <p:cNvSpPr/>
          <p:nvPr/>
        </p:nvSpPr>
        <p:spPr>
          <a:xfrm>
            <a:off x="27470426" y="26276055"/>
            <a:ext cx="1895455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35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Graphic</a:t>
            </a:r>
            <a:r>
              <a:rPr lang="pt-BR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4</a:t>
            </a:r>
            <a:endParaRPr lang="pt-BR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981281" y="36672351"/>
            <a:ext cx="14774947" cy="574003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Other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tudies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have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also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demonstrated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steady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significant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improvement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both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uncorrected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(UDVA)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corrected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(CDVA)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distance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visual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acuity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after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6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months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follow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up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improvement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CDVA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may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attributed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reduction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corneal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aberrations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(4</a:t>
            </a:r>
            <a:r>
              <a:rPr lang="pt-BR" sz="37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3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Even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though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morphological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effects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ICRS are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well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estabilished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optical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refractive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unpredictable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outcomes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still </a:t>
            </a:r>
            <a:r>
              <a:rPr kumimoji="0" lang="pt-BR" sz="37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occurs</a:t>
            </a:r>
            <a:r>
              <a:rPr kumimoji="0" lang="pt-BR" sz="37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pt-BR" sz="37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pt-BR" sz="3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lang="pt-BR" sz="3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BR" sz="3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latin typeface="Arial" panose="020B0604020202020204" pitchFamily="34" charset="0"/>
                <a:cs typeface="Arial" panose="020B0604020202020204" pitchFamily="34" charset="0"/>
              </a:rPr>
              <a:t>related</a:t>
            </a:r>
            <a:r>
              <a:rPr lang="pt-BR" sz="3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3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latin typeface="Arial" panose="020B0604020202020204" pitchFamily="34" charset="0"/>
                <a:cs typeface="Arial" panose="020B0604020202020204" pitchFamily="34" charset="0"/>
              </a:rPr>
              <a:t>biomechanical</a:t>
            </a:r>
            <a:r>
              <a:rPr lang="pt-BR" sz="3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latin typeface="Arial" panose="020B0604020202020204" pitchFamily="34" charset="0"/>
                <a:cs typeface="Arial" panose="020B0604020202020204" pitchFamily="34" charset="0"/>
              </a:rPr>
              <a:t>aspects</a:t>
            </a:r>
            <a:r>
              <a:rPr lang="pt-BR" sz="3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3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3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latin typeface="Arial" panose="020B0604020202020204" pitchFamily="34" charset="0"/>
                <a:cs typeface="Arial" panose="020B0604020202020204" pitchFamily="34" charset="0"/>
              </a:rPr>
              <a:t>cornea</a:t>
            </a:r>
            <a:r>
              <a:rPr lang="pt-BR" sz="3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700" dirty="0" err="1"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lang="pt-BR" sz="3700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pt-BR" sz="3700" dirty="0" err="1">
                <a:latin typeface="Arial" panose="020B0604020202020204" pitchFamily="34" charset="0"/>
                <a:cs typeface="Arial" panose="020B0604020202020204" pitchFamily="34" charset="0"/>
              </a:rPr>
              <a:t>pachimety</a:t>
            </a:r>
            <a:r>
              <a:rPr lang="pt-BR" sz="3700" dirty="0">
                <a:latin typeface="Arial" panose="020B0604020202020204" pitchFamily="34" charset="0"/>
                <a:cs typeface="Arial" panose="020B0604020202020204" pitchFamily="34" charset="0"/>
              </a:rPr>
              <a:t>, as </a:t>
            </a:r>
            <a:r>
              <a:rPr lang="pt-BR" sz="3700" dirty="0" err="1">
                <a:latin typeface="Arial" panose="020B0604020202020204" pitchFamily="34" charset="0"/>
                <a:cs typeface="Arial" panose="020B0604020202020204" pitchFamily="34" charset="0"/>
              </a:rPr>
              <a:t>correlated</a:t>
            </a:r>
            <a:r>
              <a:rPr lang="pt-BR" sz="37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3700" dirty="0" err="1"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lang="pt-BR" sz="3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pt-BR" sz="3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7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pt-BR" sz="3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sz="3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latin typeface="Arial" panose="020B0604020202020204" pitchFamily="34" charset="0"/>
                <a:cs typeface="Arial" panose="020B0604020202020204" pitchFamily="34" charset="0"/>
              </a:rPr>
              <a:t>better</a:t>
            </a:r>
            <a:r>
              <a:rPr lang="pt-BR" sz="3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latin typeface="Arial" panose="020B0604020202020204" pitchFamily="34" charset="0"/>
                <a:cs typeface="Arial" panose="020B0604020202020204" pitchFamily="34" charset="0"/>
              </a:rPr>
              <a:t>understood</a:t>
            </a:r>
            <a:r>
              <a:rPr lang="pt-BR" sz="3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700" dirty="0" err="1"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lang="pt-BR" sz="3700" dirty="0">
                <a:latin typeface="Arial" panose="020B0604020202020204" pitchFamily="34" charset="0"/>
                <a:cs typeface="Arial" panose="020B0604020202020204" pitchFamily="34" charset="0"/>
              </a:rPr>
              <a:t> help </a:t>
            </a:r>
            <a:r>
              <a:rPr lang="pt-BR" sz="3700" dirty="0" err="1">
                <a:latin typeface="Arial" panose="020B0604020202020204" pitchFamily="34" charset="0"/>
                <a:cs typeface="Arial" panose="020B0604020202020204" pitchFamily="34" charset="0"/>
              </a:rPr>
              <a:t>granting</a:t>
            </a:r>
            <a:r>
              <a:rPr lang="pt-BR" sz="3700" dirty="0">
                <a:latin typeface="Arial" panose="020B0604020202020204" pitchFamily="34" charset="0"/>
                <a:cs typeface="Arial" panose="020B0604020202020204" pitchFamily="34" charset="0"/>
              </a:rPr>
              <a:t> a more precise </a:t>
            </a:r>
            <a:r>
              <a:rPr lang="pt-BR" sz="3700" dirty="0" err="1">
                <a:latin typeface="Arial" panose="020B0604020202020204" pitchFamily="34" charset="0"/>
                <a:cs typeface="Arial" panose="020B0604020202020204" pitchFamily="34" charset="0"/>
              </a:rPr>
              <a:t>result</a:t>
            </a:r>
            <a:r>
              <a:rPr lang="pt-BR" sz="3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700" dirty="0" err="1">
                <a:latin typeface="Arial" panose="020B0604020202020204" pitchFamily="34" charset="0"/>
                <a:cs typeface="Arial" panose="020B0604020202020204" pitchFamily="34" charset="0"/>
              </a:rPr>
              <a:t>both</a:t>
            </a:r>
            <a:r>
              <a:rPr lang="pt-BR" sz="3700" dirty="0">
                <a:latin typeface="Arial" panose="020B0604020202020204" pitchFamily="34" charset="0"/>
                <a:cs typeface="Arial" panose="020B0604020202020204" pitchFamily="34" charset="0"/>
              </a:rPr>
              <a:t> short </a:t>
            </a:r>
            <a:r>
              <a:rPr lang="pt-BR" sz="37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3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err="1">
                <a:latin typeface="Arial" panose="020B0604020202020204" pitchFamily="34" charset="0"/>
                <a:cs typeface="Arial" panose="020B0604020202020204" pitchFamily="34" charset="0"/>
              </a:rPr>
              <a:t>long</a:t>
            </a:r>
            <a:r>
              <a:rPr lang="pt-BR" sz="3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700" dirty="0" smtClean="0">
                <a:latin typeface="Arial" panose="020B0604020202020204" pitchFamily="34" charset="0"/>
                <a:cs typeface="Arial" panose="020B0604020202020204" pitchFamily="34" charset="0"/>
              </a:rPr>
              <a:t>term.</a:t>
            </a:r>
            <a:endParaRPr kumimoji="0" lang="pt-BR" sz="3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0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</TotalTime>
  <Words>760</Words>
  <Application>Microsoft Office PowerPoint</Application>
  <PresentationFormat>Personalizar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Usuario</cp:lastModifiedBy>
  <cp:revision>27</cp:revision>
  <dcterms:created xsi:type="dcterms:W3CDTF">2019-01-09T20:32:52Z</dcterms:created>
  <dcterms:modified xsi:type="dcterms:W3CDTF">2019-01-11T19:17:34Z</dcterms:modified>
</cp:coreProperties>
</file>