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1pPr>
    <a:lvl2pPr marL="2159916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2pPr>
    <a:lvl3pPr marL="4319834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3pPr>
    <a:lvl4pPr marL="6479750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4pPr>
    <a:lvl5pPr marL="8639666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5pPr>
    <a:lvl6pPr marL="10799585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6pPr>
    <a:lvl7pPr marL="12959501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7pPr>
    <a:lvl8pPr marL="15119419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8pPr>
    <a:lvl9pPr marL="17279335" algn="l" defTabSz="4319834" rtl="0" eaLnBrk="1" latinLnBrk="0" hangingPunct="1">
      <a:defRPr sz="8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802"/>
    <a:srgbClr val="7A2308"/>
    <a:srgbClr val="3A1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1482" y="-126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6" y="13420203"/>
            <a:ext cx="27539396" cy="92601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6" y="24480362"/>
            <a:ext cx="22679502" cy="11040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0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2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4" y="1730031"/>
            <a:ext cx="7289841" cy="3686054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8" y="1730031"/>
            <a:ext cx="21329530" cy="3686054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1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6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18" y="27760414"/>
            <a:ext cx="27539396" cy="8580128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18" y="18310279"/>
            <a:ext cx="27539396" cy="945013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9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39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00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7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4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001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8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35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3" y="10080152"/>
            <a:ext cx="14309687" cy="28510424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38" y="10080152"/>
            <a:ext cx="14309687" cy="28510424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6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7" y="9670145"/>
            <a:ext cx="14315312" cy="40300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96" indent="0">
              <a:buNone/>
              <a:defRPr sz="3600" b="1"/>
            </a:lvl2pPr>
            <a:lvl3pPr marL="1633393" indent="0">
              <a:buNone/>
              <a:defRPr sz="3200" b="1"/>
            </a:lvl3pPr>
            <a:lvl4pPr marL="2450089" indent="0">
              <a:buNone/>
              <a:defRPr sz="2900" b="1"/>
            </a:lvl4pPr>
            <a:lvl5pPr marL="3266785" indent="0">
              <a:buNone/>
              <a:defRPr sz="2900" b="1"/>
            </a:lvl5pPr>
            <a:lvl6pPr marL="4083482" indent="0">
              <a:buNone/>
              <a:defRPr sz="2900" b="1"/>
            </a:lvl6pPr>
            <a:lvl7pPr marL="4900178" indent="0">
              <a:buNone/>
              <a:defRPr sz="2900" b="1"/>
            </a:lvl7pPr>
            <a:lvl8pPr marL="5716875" indent="0">
              <a:buNone/>
              <a:defRPr sz="2900" b="1"/>
            </a:lvl8pPr>
            <a:lvl9pPr marL="6533571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7" y="13700205"/>
            <a:ext cx="14315312" cy="2489037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89" y="9670145"/>
            <a:ext cx="14320936" cy="40300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96" indent="0">
              <a:buNone/>
              <a:defRPr sz="3600" b="1"/>
            </a:lvl2pPr>
            <a:lvl3pPr marL="1633393" indent="0">
              <a:buNone/>
              <a:defRPr sz="3200" b="1"/>
            </a:lvl3pPr>
            <a:lvl4pPr marL="2450089" indent="0">
              <a:buNone/>
              <a:defRPr sz="2900" b="1"/>
            </a:lvl4pPr>
            <a:lvl5pPr marL="3266785" indent="0">
              <a:buNone/>
              <a:defRPr sz="2900" b="1"/>
            </a:lvl5pPr>
            <a:lvl6pPr marL="4083482" indent="0">
              <a:buNone/>
              <a:defRPr sz="2900" b="1"/>
            </a:lvl6pPr>
            <a:lvl7pPr marL="4900178" indent="0">
              <a:buNone/>
              <a:defRPr sz="2900" b="1"/>
            </a:lvl7pPr>
            <a:lvl8pPr marL="5716875" indent="0">
              <a:buNone/>
              <a:defRPr sz="2900" b="1"/>
            </a:lvl8pPr>
            <a:lvl9pPr marL="6533571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89" y="13700205"/>
            <a:ext cx="14320936" cy="2489037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2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2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90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7" y="1720026"/>
            <a:ext cx="10659142" cy="732010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4" y="1720030"/>
            <a:ext cx="18112103" cy="36870547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7" y="9040138"/>
            <a:ext cx="10659142" cy="29550439"/>
          </a:xfrm>
        </p:spPr>
        <p:txBody>
          <a:bodyPr/>
          <a:lstStyle>
            <a:lvl1pPr marL="0" indent="0">
              <a:buNone/>
              <a:defRPr sz="2500"/>
            </a:lvl1pPr>
            <a:lvl2pPr marL="816696" indent="0">
              <a:buNone/>
              <a:defRPr sz="2100"/>
            </a:lvl2pPr>
            <a:lvl3pPr marL="1633393" indent="0">
              <a:buNone/>
              <a:defRPr sz="1800"/>
            </a:lvl3pPr>
            <a:lvl4pPr marL="2450089" indent="0">
              <a:buNone/>
              <a:defRPr sz="1600"/>
            </a:lvl4pPr>
            <a:lvl5pPr marL="3266785" indent="0">
              <a:buNone/>
              <a:defRPr sz="1600"/>
            </a:lvl5pPr>
            <a:lvl6pPr marL="4083482" indent="0">
              <a:buNone/>
              <a:defRPr sz="1600"/>
            </a:lvl6pPr>
            <a:lvl7pPr marL="4900178" indent="0">
              <a:buNone/>
              <a:defRPr sz="1600"/>
            </a:lvl7pPr>
            <a:lvl8pPr marL="5716875" indent="0">
              <a:buNone/>
              <a:defRPr sz="1600"/>
            </a:lvl8pPr>
            <a:lvl9pPr marL="6533571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88" y="30240445"/>
            <a:ext cx="19439573" cy="357005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88" y="3860057"/>
            <a:ext cx="19439573" cy="25920383"/>
          </a:xfrm>
        </p:spPr>
        <p:txBody>
          <a:bodyPr/>
          <a:lstStyle>
            <a:lvl1pPr marL="0" indent="0">
              <a:buNone/>
              <a:defRPr sz="5700"/>
            </a:lvl1pPr>
            <a:lvl2pPr marL="816696" indent="0">
              <a:buNone/>
              <a:defRPr sz="5000"/>
            </a:lvl2pPr>
            <a:lvl3pPr marL="1633393" indent="0">
              <a:buNone/>
              <a:defRPr sz="4300"/>
            </a:lvl3pPr>
            <a:lvl4pPr marL="2450089" indent="0">
              <a:buNone/>
              <a:defRPr sz="3600"/>
            </a:lvl4pPr>
            <a:lvl5pPr marL="3266785" indent="0">
              <a:buNone/>
              <a:defRPr sz="3600"/>
            </a:lvl5pPr>
            <a:lvl6pPr marL="4083482" indent="0">
              <a:buNone/>
              <a:defRPr sz="3600"/>
            </a:lvl6pPr>
            <a:lvl7pPr marL="4900178" indent="0">
              <a:buNone/>
              <a:defRPr sz="3600"/>
            </a:lvl7pPr>
            <a:lvl8pPr marL="5716875" indent="0">
              <a:buNone/>
              <a:defRPr sz="3600"/>
            </a:lvl8pPr>
            <a:lvl9pPr marL="6533571" indent="0">
              <a:buNone/>
              <a:defRPr sz="3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88" y="33810503"/>
            <a:ext cx="19439573" cy="5070071"/>
          </a:xfrm>
        </p:spPr>
        <p:txBody>
          <a:bodyPr/>
          <a:lstStyle>
            <a:lvl1pPr marL="0" indent="0">
              <a:buNone/>
              <a:defRPr sz="2500"/>
            </a:lvl1pPr>
            <a:lvl2pPr marL="816696" indent="0">
              <a:buNone/>
              <a:defRPr sz="2100"/>
            </a:lvl2pPr>
            <a:lvl3pPr marL="1633393" indent="0">
              <a:buNone/>
              <a:defRPr sz="1800"/>
            </a:lvl3pPr>
            <a:lvl4pPr marL="2450089" indent="0">
              <a:buNone/>
              <a:defRPr sz="1600"/>
            </a:lvl4pPr>
            <a:lvl5pPr marL="3266785" indent="0">
              <a:buNone/>
              <a:defRPr sz="1600"/>
            </a:lvl5pPr>
            <a:lvl6pPr marL="4083482" indent="0">
              <a:buNone/>
              <a:defRPr sz="1600"/>
            </a:lvl6pPr>
            <a:lvl7pPr marL="4900178" indent="0">
              <a:buNone/>
              <a:defRPr sz="1600"/>
            </a:lvl7pPr>
            <a:lvl8pPr marL="5716875" indent="0">
              <a:buNone/>
              <a:defRPr sz="1600"/>
            </a:lvl8pPr>
            <a:lvl9pPr marL="6533571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12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68" y="1730030"/>
            <a:ext cx="29159359" cy="7200106"/>
          </a:xfrm>
          <a:prstGeom prst="rect">
            <a:avLst/>
          </a:prstGeom>
        </p:spPr>
        <p:txBody>
          <a:bodyPr vert="horz" lIns="163339" tIns="81670" rIns="163339" bIns="8167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8" y="10080152"/>
            <a:ext cx="29159359" cy="28510424"/>
          </a:xfrm>
          <a:prstGeom prst="rect">
            <a:avLst/>
          </a:prstGeom>
        </p:spPr>
        <p:txBody>
          <a:bodyPr vert="horz" lIns="163339" tIns="81670" rIns="163339" bIns="8167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3" y="40040595"/>
            <a:ext cx="7559835" cy="2300035"/>
          </a:xfrm>
          <a:prstGeom prst="rect">
            <a:avLst/>
          </a:prstGeom>
        </p:spPr>
        <p:txBody>
          <a:bodyPr vert="horz" lIns="163339" tIns="81670" rIns="163339" bIns="8167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A5282-1826-4AE9-94A1-5087A375C9D2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60" y="40040595"/>
            <a:ext cx="10259775" cy="2300035"/>
          </a:xfrm>
          <a:prstGeom prst="rect">
            <a:avLst/>
          </a:prstGeom>
        </p:spPr>
        <p:txBody>
          <a:bodyPr vert="horz" lIns="163339" tIns="81670" rIns="163339" bIns="8167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0" y="40040595"/>
            <a:ext cx="7559835" cy="2300035"/>
          </a:xfrm>
          <a:prstGeom prst="rect">
            <a:avLst/>
          </a:prstGeom>
        </p:spPr>
        <p:txBody>
          <a:bodyPr vert="horz" lIns="163339" tIns="81670" rIns="163339" bIns="8167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5FCB-876B-4D41-8E6C-741B0994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39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522" indent="-612522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7132" indent="-510435" algn="l" defTabSz="1633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741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437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5134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830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8526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5223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919" indent="-408348" algn="l" defTabSz="1633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96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393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0089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785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482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00178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875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3571" algn="l" defTabSz="16333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9846169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s://www.ncbi.nlm.nih.gov/pubmed/28920007" TargetMode="External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ubmed/?term=Sears%20AE%5bAuthor%5d&amp;cauthor=true&amp;cauthor_uid=28920007" TargetMode="Externa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4.jpe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5266" y="85844"/>
            <a:ext cx="32399288" cy="43200637"/>
          </a:xfrm>
          <a:prstGeom prst="rect">
            <a:avLst/>
          </a:prstGeom>
          <a:gradFill>
            <a:gsLst>
              <a:gs pos="100000">
                <a:schemeClr val="tx1"/>
              </a:gs>
              <a:gs pos="40000">
                <a:schemeClr val="accent1">
                  <a:lumMod val="75000"/>
                </a:schemeClr>
              </a:gs>
              <a:gs pos="93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061" y="19872727"/>
            <a:ext cx="10546877" cy="54000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45266" y="-218105"/>
            <a:ext cx="4525780" cy="4342312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6696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633393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450089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266785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083482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900178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6875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533571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7576908" y="-146097"/>
            <a:ext cx="4661412" cy="4270304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6696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633393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450089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266785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083482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900178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6875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533571" algn="l" defTabSz="1633393" rtl="0" eaLnBrk="1" latinLnBrk="0" hangingPunct="1"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6" y="-19242"/>
            <a:ext cx="3546456" cy="38479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9800" l="5856" r="93468">
                        <a14:foregroundMark x1="22297" y1="40400" x2="22297" y2="40400"/>
                        <a14:foregroundMark x1="19369" y1="50200" x2="19369" y2="50200"/>
                        <a14:foregroundMark x1="17568" y1="64600" x2="17568" y2="64600"/>
                        <a14:foregroundMark x1="29054" y1="59000" x2="29054" y2="59000"/>
                        <a14:foregroundMark x1="25676" y1="67400" x2="25676" y2="67400"/>
                        <a14:foregroundMark x1="21171" y1="86200" x2="77252" y2="88400"/>
                        <a14:foregroundMark x1="49550" y1="82600" x2="51802" y2="68600"/>
                        <a14:foregroundMark x1="40090" y1="42200" x2="77027" y2="54000"/>
                        <a14:foregroundMark x1="77477" y1="35800" x2="74775" y2="73600"/>
                        <a14:foregroundMark x1="78604" y1="90000" x2="54955" y2="71600"/>
                        <a14:foregroundMark x1="87838" y1="92400" x2="20270" y2="91400"/>
                        <a14:foregroundMark x1="32207" y1="30600" x2="77252" y2="39800"/>
                        <a14:foregroundMark x1="77252" y1="39800" x2="70270" y2="35600"/>
                        <a14:foregroundMark x1="68243" y1="28000" x2="43694" y2="50400"/>
                        <a14:foregroundMark x1="50000" y1="25800" x2="74324" y2="46800"/>
                        <a14:foregroundMark x1="26351" y1="16600" x2="72748" y2="17200"/>
                        <a14:foregroundMark x1="50676" y1="6000" x2="49550" y2="18200"/>
                        <a14:foregroundMark x1="49550" y1="6600" x2="52928" y2="27400"/>
                        <a14:foregroundMark x1="53604" y1="10600" x2="42117" y2="28000"/>
                        <a14:foregroundMark x1="33559" y1="10200" x2="29505" y2="23200"/>
                        <a14:foregroundMark x1="68018" y1="10000" x2="55631" y2="36800"/>
                        <a14:foregroundMark x1="70045" y1="15400" x2="55405" y2="32000"/>
                        <a14:foregroundMark x1="32658" y1="11200" x2="28153" y2="24800"/>
                        <a14:foregroundMark x1="68694" y1="55400" x2="78604" y2="73600"/>
                        <a14:foregroundMark x1="20946" y1="48400" x2="23874" y2="87400"/>
                        <a14:foregroundMark x1="16667" y1="29200" x2="17342" y2="89800"/>
                        <a14:foregroundMark x1="14865" y1="36200" x2="15766" y2="90800"/>
                        <a14:foregroundMark x1="81306" y1="33200" x2="83108" y2="92000"/>
                        <a14:foregroundMark x1="82883" y1="37800" x2="86261" y2="91800"/>
                        <a14:foregroundMark x1="28378" y1="18600" x2="9685" y2="93600"/>
                        <a14:foregroundMark x1="10586" y1="93800" x2="84234" y2="94000"/>
                        <a14:foregroundMark x1="66667" y1="17400" x2="82883" y2="4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8" t="4064" r="9166"/>
          <a:stretch/>
        </p:blipFill>
        <p:spPr>
          <a:xfrm>
            <a:off x="28152221" y="-314783"/>
            <a:ext cx="3811982" cy="443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10734190" y="85820"/>
            <a:ext cx="13210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UNIVERSIDADE FEDERAL FLUMINENSE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HOSPITAL UNIVERSITÁRIO ANTÔNIO PEDRO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DEPARTAMENTO DE OFTALMOLOGIA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9688" y="4664041"/>
            <a:ext cx="32265306" cy="2076465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4800" b="1" dirty="0">
              <a:solidFill>
                <a:schemeClr val="bg1"/>
              </a:solidFill>
            </a:endParaRPr>
          </a:p>
          <a:p>
            <a:pPr algn="just"/>
            <a:r>
              <a:rPr lang="pt-BR" sz="4800" dirty="0">
                <a:solidFill>
                  <a:schemeClr val="bg1"/>
                </a:solidFill>
              </a:rPr>
              <a:t>     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objetivo deste trabalho consiste em relatar um caso clínico raro, Doença 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Stargardt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demonstrando os achados dos exames oftalmológico e complementares que compõem a investigação diagnóstica.</a:t>
            </a:r>
          </a:p>
          <a:p>
            <a:pPr algn="ctr">
              <a:lnSpc>
                <a:spcPct val="150000"/>
              </a:lnSpc>
            </a:pPr>
            <a:endParaRPr lang="pt-B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Paciente feminina, 12 anos, com queixa de baixa acuidade visual em ambos os olhos desde a infância. 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Ao exame oftalmológico, apresentava melhor acuidade visual de 20/70 em ambos os olhos. 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À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biomicroscopia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não encontraram-se alterações e a pressão intraocular mostrou-se normal. 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Ao exame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fundoscópico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visualizou-se discos ópticos regulares, E/D 0,5X 0,5 AO, e presença de máculas em aspecto em metal batido com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flecks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 outras alterações.</a:t>
            </a:r>
            <a:r>
              <a:rPr lang="pt-BR" sz="4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(Figura 1)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tomografia de coerência óptica (OCT) demonstrou redução da espessura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retiniana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 por perda de células do EPR e fotorreceptores AO. </a:t>
            </a:r>
            <a:endParaRPr lang="pt-BR" sz="4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(figura 3)            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angiografia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fluoresceínica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apresentou silêncio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coroidiano</a:t>
            </a:r>
            <a:r>
              <a:rPr lang="pt-BR" sz="4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(figura2)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enquanto que o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eletrorretinograma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não revelou alterações nos componentes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fotópico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escotópico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AO.</a:t>
            </a:r>
            <a:r>
              <a:rPr lang="pt-BR" sz="4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Confirmou-se então, o diagnóstico de doença 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Stargardt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endParaRPr lang="pt-B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Doença 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Stargardt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a distrofia macular hereditária mais comum em adultos e crianças com uma prevalência de 1 em 8000–10 000. STGD1 tem um modo autossômico recessivo de herança associada a mutações causadoras de doenças no gene ABCA4. Apenas 60% dos pacientes apresentam uma mutação detectável nesse gene.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Os pacientes apresentam perda visual central bilateral, incluindo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discromatopsia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escotoma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central, com atrofia macular característica e manchas amarelo-brancas ao nível do epitélio pigmentar da retina (EPR) no polo posterior. Esses pacientes caracterizam por </a:t>
            </a:r>
            <a:r>
              <a:rPr lang="pt-B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“silêncio de coroide”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angiografia </a:t>
            </a:r>
            <a:r>
              <a:rPr lang="pt-BR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fluoresceínica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demonstrado por uma proeminência da circulação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retiniana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sobre uma coroide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hipofluorescente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 </a:t>
            </a:r>
            <a:r>
              <a:rPr lang="pt-BR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eletrorretinograma</a:t>
            </a:r>
            <a:r>
              <a:rPr lang="pt-B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(ERG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é normal nos estágios iniciais da doença, mas apresenta-se reduzido nos estágios mais avançados. Vale observar que os achados do ERG não se correlacionam diretamente com os achados clínicos.</a:t>
            </a:r>
          </a:p>
          <a:p>
            <a:pPr algn="just"/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pt-B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tomografia de coerência óptica (OCT) 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alta resolução é capaz de mostrar alterações atróficas nos fotorreceptores e no EPR e os depósitos de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lipofuscina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dentro do EPR </a:t>
            </a:r>
            <a:r>
              <a:rPr lang="pt-B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parafoveal</a:t>
            </a:r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Após avaliação de exame clínico oftalmológico, e resultados de demais exames complementares, especialmente o silêncio de coroide, houve confirmação de diagnóstico por resultados encontrados.</a:t>
            </a:r>
          </a:p>
          <a:p>
            <a:r>
              <a:rPr lang="pt-B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Até a presente data, não existe tratamento com eficácia comprovada para essa doença. Inúmeras pesquisas estão sendo realizadas, inclusive no campo da terapia genética.  Paciente encontra-se em seguimento ambulatorial semestral no setor de retina no Hospital Universitário Antônio Pedro.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058504" y="2265648"/>
            <a:ext cx="1656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DOENÇA DE STARGARDT: RELATO DE CASO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algn="ctr"/>
            <a:r>
              <a:rPr lang="pt-BR" sz="3600" i="1" dirty="0">
                <a:solidFill>
                  <a:schemeClr val="bg1"/>
                </a:solidFill>
              </a:rPr>
              <a:t>Carolina Leal Correia Lima; Maria </a:t>
            </a:r>
            <a:r>
              <a:rPr lang="pt-BR" sz="3600" i="1" dirty="0" err="1">
                <a:solidFill>
                  <a:schemeClr val="bg1"/>
                </a:solidFill>
              </a:rPr>
              <a:t>Luisa</a:t>
            </a:r>
            <a:r>
              <a:rPr lang="pt-BR" sz="3600" i="1" dirty="0">
                <a:solidFill>
                  <a:schemeClr val="bg1"/>
                </a:solidFill>
              </a:rPr>
              <a:t> Góes Fonseca; Natália Mourão Rufino;</a:t>
            </a:r>
          </a:p>
          <a:p>
            <a:pPr algn="ctr"/>
            <a:r>
              <a:rPr lang="pt-BR" sz="3600" i="1" dirty="0">
                <a:solidFill>
                  <a:schemeClr val="bg1"/>
                </a:solidFill>
              </a:rPr>
              <a:t> Augusto Martins Rocha Torres; Pedro </a:t>
            </a:r>
            <a:r>
              <a:rPr lang="pt-BR" sz="3600" i="1" dirty="0" err="1">
                <a:solidFill>
                  <a:schemeClr val="bg1"/>
                </a:solidFill>
              </a:rPr>
              <a:t>Monnerat</a:t>
            </a:r>
            <a:r>
              <a:rPr lang="pt-BR" sz="3600" i="1" dirty="0">
                <a:solidFill>
                  <a:schemeClr val="bg1"/>
                </a:solidFill>
              </a:rPr>
              <a:t> Tavares; Raul Nunes </a:t>
            </a:r>
            <a:r>
              <a:rPr lang="pt-BR" sz="3600" i="1" dirty="0" err="1">
                <a:solidFill>
                  <a:schemeClr val="bg1"/>
                </a:solidFill>
              </a:rPr>
              <a:t>Galvarro</a:t>
            </a:r>
            <a:r>
              <a:rPr lang="pt-BR" sz="3600" i="1" dirty="0">
                <a:solidFill>
                  <a:schemeClr val="bg1"/>
                </a:solidFill>
              </a:rPr>
              <a:t> Viana 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5254" y="39200467"/>
            <a:ext cx="320697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400" i="1" dirty="0">
                <a:solidFill>
                  <a:schemeClr val="bg1">
                    <a:lumMod val="85000"/>
                  </a:schemeClr>
                </a:solidFill>
              </a:rPr>
              <a:t>1 - </a:t>
            </a:r>
            <a:r>
              <a:rPr lang="pt-BR" sz="4400" i="1" dirty="0">
                <a:solidFill>
                  <a:schemeClr val="bg1"/>
                </a:solidFill>
              </a:rPr>
              <a:t>YANOFF, M.; DUKER, J. S. Ophthalmology.2009. UK: </a:t>
            </a:r>
            <a:r>
              <a:rPr lang="pt-BR" sz="4400" i="1" dirty="0" err="1">
                <a:solidFill>
                  <a:schemeClr val="bg1"/>
                </a:solidFill>
              </a:rPr>
              <a:t>Elsevier</a:t>
            </a:r>
            <a:r>
              <a:rPr lang="pt-BR" sz="4400" i="1" dirty="0">
                <a:solidFill>
                  <a:schemeClr val="bg1"/>
                </a:solidFill>
              </a:rPr>
              <a:t>, 2009. </a:t>
            </a:r>
          </a:p>
          <a:p>
            <a:pPr lvl="0"/>
            <a:r>
              <a:rPr lang="pt-BR" sz="4400" i="1" dirty="0">
                <a:solidFill>
                  <a:schemeClr val="bg1"/>
                </a:solidFill>
                <a:hlinkClick r:id="rId6"/>
              </a:rPr>
              <a:t>2- Sears AE</a:t>
            </a:r>
            <a:r>
              <a:rPr lang="pt-BR" sz="4400" i="1" dirty="0">
                <a:solidFill>
                  <a:schemeClr val="bg1"/>
                </a:solidFill>
              </a:rPr>
              <a:t>, et al. </a:t>
            </a:r>
            <a:r>
              <a:rPr lang="pt-BR" sz="4400" i="1" dirty="0" err="1">
                <a:solidFill>
                  <a:schemeClr val="bg1"/>
                </a:solidFill>
              </a:rPr>
              <a:t>Towards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Treatment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of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Stargardt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Disease</a:t>
            </a:r>
            <a:r>
              <a:rPr lang="pt-BR" sz="4400" i="1" dirty="0">
                <a:solidFill>
                  <a:schemeClr val="bg1"/>
                </a:solidFill>
              </a:rPr>
              <a:t>: Workshop </a:t>
            </a:r>
            <a:r>
              <a:rPr lang="pt-BR" sz="4400" i="1" dirty="0" err="1">
                <a:solidFill>
                  <a:schemeClr val="bg1"/>
                </a:solidFill>
              </a:rPr>
              <a:t>Organized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and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Sponsored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by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the</a:t>
            </a:r>
            <a:r>
              <a:rPr lang="pt-BR" sz="4400" i="1" dirty="0">
                <a:solidFill>
                  <a:schemeClr val="bg1"/>
                </a:solidFill>
              </a:rPr>
              <a:t> Foundation </a:t>
            </a:r>
            <a:r>
              <a:rPr lang="pt-BR" sz="4400" i="1" dirty="0" err="1">
                <a:solidFill>
                  <a:schemeClr val="bg1"/>
                </a:solidFill>
              </a:rPr>
              <a:t>Fighting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Blindness</a:t>
            </a:r>
            <a:r>
              <a:rPr lang="pt-BR" sz="4400" i="1" dirty="0">
                <a:solidFill>
                  <a:schemeClr val="bg1"/>
                </a:solidFill>
              </a:rPr>
              <a:t>. </a:t>
            </a:r>
            <a:r>
              <a:rPr lang="pt-BR" sz="4400" i="1" dirty="0" err="1">
                <a:solidFill>
                  <a:schemeClr val="bg1"/>
                </a:solidFill>
                <a:hlinkClick r:id="rId7"/>
              </a:rPr>
              <a:t>Transl</a:t>
            </a:r>
            <a:r>
              <a:rPr lang="pt-BR" sz="4400" i="1" dirty="0">
                <a:solidFill>
                  <a:schemeClr val="bg1"/>
                </a:solidFill>
                <a:hlinkClick r:id="rId7"/>
              </a:rPr>
              <a:t> Vis </a:t>
            </a:r>
            <a:r>
              <a:rPr lang="pt-BR" sz="4400" i="1" dirty="0" err="1">
                <a:solidFill>
                  <a:schemeClr val="bg1"/>
                </a:solidFill>
                <a:hlinkClick r:id="rId7"/>
              </a:rPr>
              <a:t>Sci</a:t>
            </a:r>
            <a:r>
              <a:rPr lang="pt-BR" sz="4400" i="1" dirty="0">
                <a:solidFill>
                  <a:schemeClr val="bg1"/>
                </a:solidFill>
                <a:hlinkClick r:id="rId7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hlinkClick r:id="rId7"/>
              </a:rPr>
              <a:t>Technol</a:t>
            </a:r>
            <a:r>
              <a:rPr lang="pt-BR" sz="4400" i="1" dirty="0">
                <a:solidFill>
                  <a:schemeClr val="bg1"/>
                </a:solidFill>
                <a:hlinkClick r:id="rId7"/>
              </a:rPr>
              <a:t>.</a:t>
            </a:r>
            <a:r>
              <a:rPr lang="pt-BR" sz="4400" i="1" dirty="0">
                <a:solidFill>
                  <a:schemeClr val="bg1"/>
                </a:solidFill>
              </a:rPr>
              <a:t> 2017 </a:t>
            </a:r>
            <a:r>
              <a:rPr lang="pt-BR" sz="4400" i="1" dirty="0" err="1">
                <a:solidFill>
                  <a:schemeClr val="bg1"/>
                </a:solidFill>
              </a:rPr>
              <a:t>Sep</a:t>
            </a:r>
            <a:r>
              <a:rPr lang="pt-BR" sz="4400" i="1" dirty="0">
                <a:solidFill>
                  <a:schemeClr val="bg1"/>
                </a:solidFill>
              </a:rPr>
              <a:t> 14;6(5):6. </a:t>
            </a:r>
          </a:p>
          <a:p>
            <a:pPr lvl="0"/>
            <a:r>
              <a:rPr lang="pt-BR" sz="4400" i="1" dirty="0">
                <a:solidFill>
                  <a:schemeClr val="bg1"/>
                </a:solidFill>
              </a:rPr>
              <a:t>3- Norman </a:t>
            </a:r>
            <a:r>
              <a:rPr lang="pt-BR" sz="4400" i="1" dirty="0" err="1">
                <a:solidFill>
                  <a:schemeClr val="bg1"/>
                </a:solidFill>
              </a:rPr>
              <a:t>Waugh</a:t>
            </a:r>
            <a:r>
              <a:rPr lang="pt-BR" sz="4400" i="1" dirty="0">
                <a:solidFill>
                  <a:schemeClr val="bg1"/>
                </a:solidFill>
              </a:rPr>
              <a:t>, et al. </a:t>
            </a:r>
            <a:r>
              <a:rPr lang="pt-BR" sz="4400" i="1" dirty="0" err="1">
                <a:solidFill>
                  <a:schemeClr val="bg1"/>
                </a:solidFill>
              </a:rPr>
              <a:t>Treatments</a:t>
            </a:r>
            <a:r>
              <a:rPr lang="pt-BR" sz="4400" i="1" dirty="0">
                <a:solidFill>
                  <a:schemeClr val="bg1"/>
                </a:solidFill>
              </a:rPr>
              <a:t> for </a:t>
            </a:r>
            <a:r>
              <a:rPr lang="pt-BR" sz="4400" i="1" dirty="0" err="1">
                <a:solidFill>
                  <a:schemeClr val="bg1"/>
                </a:solidFill>
              </a:rPr>
              <a:t>dry</a:t>
            </a:r>
            <a:r>
              <a:rPr lang="pt-BR" sz="4400" i="1" dirty="0">
                <a:solidFill>
                  <a:schemeClr val="bg1"/>
                </a:solidFill>
              </a:rPr>
              <a:t> age-</a:t>
            </a:r>
            <a:r>
              <a:rPr lang="pt-BR" sz="4400" i="1" dirty="0" err="1">
                <a:solidFill>
                  <a:schemeClr val="bg1"/>
                </a:solidFill>
              </a:rPr>
              <a:t>related</a:t>
            </a:r>
            <a:r>
              <a:rPr lang="pt-BR" sz="4400" i="1" dirty="0">
                <a:solidFill>
                  <a:schemeClr val="bg1"/>
                </a:solidFill>
              </a:rPr>
              <a:t> macular </a:t>
            </a:r>
            <a:r>
              <a:rPr lang="pt-BR" sz="4400" i="1" dirty="0" err="1">
                <a:solidFill>
                  <a:schemeClr val="bg1"/>
                </a:solidFill>
              </a:rPr>
              <a:t>degeneration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and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Stargardt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disease</a:t>
            </a:r>
            <a:r>
              <a:rPr lang="pt-BR" sz="4400" i="1" dirty="0">
                <a:solidFill>
                  <a:schemeClr val="bg1"/>
                </a:solidFill>
              </a:rPr>
              <a:t>: a </a:t>
            </a:r>
            <a:r>
              <a:rPr lang="pt-BR" sz="4400" i="1" dirty="0" err="1">
                <a:solidFill>
                  <a:schemeClr val="bg1"/>
                </a:solidFill>
              </a:rPr>
              <a:t>systematic</a:t>
            </a:r>
            <a:r>
              <a:rPr lang="pt-BR" sz="4400" i="1" dirty="0">
                <a:solidFill>
                  <a:schemeClr val="bg1"/>
                </a:solidFill>
              </a:rPr>
              <a:t> </a:t>
            </a:r>
            <a:r>
              <a:rPr lang="pt-BR" sz="4400" i="1" dirty="0" err="1">
                <a:solidFill>
                  <a:schemeClr val="bg1"/>
                </a:solidFill>
              </a:rPr>
              <a:t>review</a:t>
            </a:r>
            <a:r>
              <a:rPr lang="pt-BR" sz="4400" i="1" dirty="0">
                <a:solidFill>
                  <a:schemeClr val="bg1"/>
                </a:solidFill>
              </a:rPr>
              <a:t>. </a:t>
            </a:r>
            <a:r>
              <a:rPr lang="pt-BR" sz="4400" i="1" dirty="0">
                <a:solidFill>
                  <a:schemeClr val="bg1"/>
                </a:solidFill>
                <a:hlinkClick r:id="rId8"/>
              </a:rPr>
              <a:t>Health </a:t>
            </a:r>
            <a:r>
              <a:rPr lang="pt-BR" sz="4400" i="1" dirty="0" err="1">
                <a:solidFill>
                  <a:schemeClr val="bg1"/>
                </a:solidFill>
                <a:hlinkClick r:id="rId8"/>
              </a:rPr>
              <a:t>Technol</a:t>
            </a:r>
            <a:r>
              <a:rPr lang="pt-BR" sz="4400" i="1" dirty="0">
                <a:solidFill>
                  <a:schemeClr val="bg1"/>
                </a:solidFill>
                <a:hlinkClick r:id="rId8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hlinkClick r:id="rId8"/>
              </a:rPr>
              <a:t>Assess</a:t>
            </a:r>
            <a:r>
              <a:rPr lang="pt-BR" sz="4400" i="1" dirty="0">
                <a:solidFill>
                  <a:schemeClr val="bg1"/>
                </a:solidFill>
                <a:hlinkClick r:id="rId8"/>
              </a:rPr>
              <a:t>.</a:t>
            </a:r>
            <a:r>
              <a:rPr lang="pt-BR" sz="4400" i="1" dirty="0">
                <a:solidFill>
                  <a:schemeClr val="bg1"/>
                </a:solidFill>
              </a:rPr>
              <a:t> 2018 May;22(27):1-168</a:t>
            </a:r>
          </a:p>
          <a:p>
            <a:r>
              <a:rPr lang="pt-BR" sz="1200" i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45916" y="31950293"/>
            <a:ext cx="12480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</a:rPr>
              <a:t>Figura 1: </a:t>
            </a:r>
            <a:r>
              <a:rPr lang="pt-BR" sz="4800" i="1" dirty="0" err="1">
                <a:solidFill>
                  <a:schemeClr val="bg1"/>
                </a:solidFill>
              </a:rPr>
              <a:t>Retinografia</a:t>
            </a:r>
            <a:r>
              <a:rPr lang="pt-BR" sz="4800" i="1" dirty="0">
                <a:solidFill>
                  <a:schemeClr val="bg1"/>
                </a:solidFill>
              </a:rPr>
              <a:t> (</a:t>
            </a:r>
            <a:r>
              <a:rPr lang="pt-BR" sz="4800" i="1" dirty="0" err="1">
                <a:solidFill>
                  <a:schemeClr val="bg1"/>
                </a:solidFill>
              </a:rPr>
              <a:t>Maculopatia</a:t>
            </a:r>
            <a:r>
              <a:rPr lang="pt-BR" sz="4800" i="1" dirty="0">
                <a:solidFill>
                  <a:schemeClr val="bg1"/>
                </a:solidFill>
              </a:rPr>
              <a:t> em alvo em ambos os olhos)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1115738" y="35314746"/>
            <a:ext cx="920064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>
                <a:solidFill>
                  <a:schemeClr val="bg1"/>
                </a:solidFill>
              </a:rPr>
              <a:t>Figura 3: </a:t>
            </a:r>
            <a:r>
              <a:rPr lang="pt-BR" sz="4800" dirty="0">
                <a:solidFill>
                  <a:schemeClr val="bg1"/>
                </a:solidFill>
              </a:rPr>
              <a:t>OCT (</a:t>
            </a:r>
            <a:r>
              <a:rPr lang="pt-BR" sz="4800" dirty="0">
                <a:solidFill>
                  <a:schemeClr val="bg1"/>
                </a:solidFill>
                <a:cs typeface="Times New Roman" panose="02020603050405020304" pitchFamily="18" charset="0"/>
              </a:rPr>
              <a:t>Redução da espessura </a:t>
            </a:r>
            <a:r>
              <a:rPr lang="pt-BR" sz="4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retiniana</a:t>
            </a:r>
            <a:r>
              <a:rPr lang="pt-BR" sz="4800" dirty="0">
                <a:solidFill>
                  <a:schemeClr val="bg1"/>
                </a:solidFill>
                <a:cs typeface="Times New Roman" panose="02020603050405020304" pitchFamily="18" charset="0"/>
              </a:rPr>
              <a:t> central por perda de células do EPR e fotorreceptores).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979047" y="4616008"/>
            <a:ext cx="8350265" cy="1121150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115517" y="8277772"/>
            <a:ext cx="8184056" cy="1317625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RELATO DO CASO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052738" y="22402211"/>
            <a:ext cx="7577696" cy="943452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16420" r="19176" b="15542"/>
          <a:stretch/>
        </p:blipFill>
        <p:spPr>
          <a:xfrm rot="5400000">
            <a:off x="502747" y="25458890"/>
            <a:ext cx="6122878" cy="641064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5226" r="20658" b="12908"/>
          <a:stretch/>
        </p:blipFill>
        <p:spPr>
          <a:xfrm rot="5400000">
            <a:off x="7029543" y="25448948"/>
            <a:ext cx="6086989" cy="6394640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20331838" y="21316831"/>
            <a:ext cx="89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chemeClr val="bg1"/>
                </a:solidFill>
              </a:rPr>
              <a:t>OE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7325253" y="31960117"/>
            <a:ext cx="14588123" cy="83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</a:rPr>
              <a:t>Figura 2: </a:t>
            </a:r>
            <a:r>
              <a:rPr lang="pt-BR" sz="4800" i="1" dirty="0">
                <a:solidFill>
                  <a:schemeClr val="bg1"/>
                </a:solidFill>
              </a:rPr>
              <a:t>Angiografia </a:t>
            </a:r>
            <a:r>
              <a:rPr lang="pt-BR" sz="4800" i="1" dirty="0" err="1">
                <a:solidFill>
                  <a:schemeClr val="bg1"/>
                </a:solidFill>
              </a:rPr>
              <a:t>Fluoresceínica</a:t>
            </a:r>
            <a:r>
              <a:rPr lang="pt-BR" sz="4800" i="1" dirty="0">
                <a:solidFill>
                  <a:schemeClr val="bg1"/>
                </a:solidFill>
              </a:rPr>
              <a:t> (Silêncio de </a:t>
            </a:r>
            <a:r>
              <a:rPr lang="pt-BR" sz="4800" i="1" dirty="0" err="1">
                <a:solidFill>
                  <a:schemeClr val="bg1"/>
                </a:solidFill>
              </a:rPr>
              <a:t>Coróide</a:t>
            </a:r>
            <a:r>
              <a:rPr lang="pt-BR" sz="4800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1850" r="49518" b="4948"/>
          <a:stretch/>
        </p:blipFill>
        <p:spPr>
          <a:xfrm>
            <a:off x="515970" y="34225439"/>
            <a:ext cx="10218220" cy="457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17918326" y="24013405"/>
            <a:ext cx="89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chemeClr val="bg1"/>
                </a:solidFill>
              </a:rPr>
              <a:t>OD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" t="64259" r="51383" b="2774"/>
          <a:stretch/>
        </p:blipFill>
        <p:spPr>
          <a:xfrm>
            <a:off x="10687465" y="34261658"/>
            <a:ext cx="9736370" cy="454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CaixaDeTexto 44"/>
          <p:cNvSpPr txBox="1"/>
          <p:nvPr/>
        </p:nvSpPr>
        <p:spPr>
          <a:xfrm>
            <a:off x="9821590" y="34261658"/>
            <a:ext cx="949747" cy="6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OD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677802" y="30887491"/>
            <a:ext cx="949747" cy="6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OD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2232456" y="30966174"/>
            <a:ext cx="89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OE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9529949" y="34288480"/>
            <a:ext cx="89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OE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86525" y="25636368"/>
            <a:ext cx="14411325" cy="6019800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23302331" y="30815306"/>
            <a:ext cx="949747" cy="6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OD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0467884" y="30815306"/>
            <a:ext cx="94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OE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588</Words>
  <Application>Microsoft Office PowerPoint</Application>
  <PresentationFormat>Personalizar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Monnerat</dc:creator>
  <cp:lastModifiedBy>Usuário do Windows</cp:lastModifiedBy>
  <cp:revision>49</cp:revision>
  <dcterms:created xsi:type="dcterms:W3CDTF">2018-06-22T20:22:51Z</dcterms:created>
  <dcterms:modified xsi:type="dcterms:W3CDTF">2019-01-11T23:21:30Z</dcterms:modified>
</cp:coreProperties>
</file>