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982"/>
    <a:srgbClr val="C59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9" d="100"/>
          <a:sy n="19" d="100"/>
        </p:scale>
        <p:origin x="-2832" y="4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9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6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2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5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28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00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3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58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0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CB74-8703-4C12-B4D1-B43926E144C7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16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2971" y="7675515"/>
            <a:ext cx="32399288" cy="35525123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65"/>
          </a:p>
        </p:txBody>
      </p:sp>
      <p:sp>
        <p:nvSpPr>
          <p:cNvPr id="5" name="CaixaDeTexto 3"/>
          <p:cNvSpPr txBox="1"/>
          <p:nvPr/>
        </p:nvSpPr>
        <p:spPr>
          <a:xfrm>
            <a:off x="430306" y="4074602"/>
            <a:ext cx="31358541" cy="254508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068" tIns="41035" rIns="82068" bIns="41035" rtlCol="0" anchor="ctr">
            <a:spAutoFit/>
          </a:bodyPr>
          <a:lstStyle/>
          <a:p>
            <a:r>
              <a:rPr lang="pt-BR" sz="8000" b="1" dirty="0"/>
              <a:t>PERFURAÇÃO OCULAR TRAUMÁTICA COM MANGUEIRA DE CALIBRAGEM DE PNEU</a:t>
            </a:r>
            <a:endParaRPr lang="pt-BR" sz="8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9161" y="268491"/>
            <a:ext cx="30813489" cy="3687073"/>
            <a:chOff x="401585" y="93382"/>
            <a:chExt cx="9570391" cy="1599208"/>
          </a:xfrm>
        </p:grpSpPr>
        <p:pic>
          <p:nvPicPr>
            <p:cNvPr id="6" name="Picture 5" descr="minerva-cinza-alta.png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117" y="123339"/>
              <a:ext cx="1305859" cy="1569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01585" y="93382"/>
              <a:ext cx="8004060" cy="111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709" b="1" dirty="0" err="1"/>
                <a:t>Universidade</a:t>
              </a:r>
              <a:r>
                <a:rPr lang="en-US" sz="6709" b="1" dirty="0"/>
                <a:t> Federal do Rio de Janeiro</a:t>
              </a:r>
            </a:p>
            <a:p>
              <a:pPr>
                <a:lnSpc>
                  <a:spcPct val="120000"/>
                </a:lnSpc>
              </a:pPr>
              <a:r>
                <a:rPr lang="en-US" sz="6709" b="1" dirty="0"/>
                <a:t>Hospital </a:t>
              </a:r>
              <a:r>
                <a:rPr lang="en-US" sz="6709" b="1" dirty="0" err="1"/>
                <a:t>Universitário</a:t>
              </a:r>
              <a:r>
                <a:rPr lang="en-US" sz="6709" b="1" dirty="0"/>
                <a:t> </a:t>
              </a:r>
              <a:r>
                <a:rPr lang="en-US" sz="6709" b="1" dirty="0" err="1"/>
                <a:t>Clementino</a:t>
              </a:r>
              <a:r>
                <a:rPr lang="en-US" sz="6709" b="1" dirty="0"/>
                <a:t> </a:t>
              </a:r>
              <a:r>
                <a:rPr lang="en-US" sz="6709" b="1" dirty="0" err="1"/>
                <a:t>Fraga</a:t>
              </a:r>
              <a:r>
                <a:rPr lang="en-US" sz="6709" b="1" dirty="0"/>
                <a:t> </a:t>
              </a:r>
              <a:r>
                <a:rPr lang="en-US" sz="6709" b="1" dirty="0" err="1"/>
                <a:t>Filho</a:t>
              </a:r>
              <a:endParaRPr lang="en-US" sz="6709" b="1" dirty="0"/>
            </a:p>
            <a:p>
              <a:pPr>
                <a:lnSpc>
                  <a:spcPct val="120000"/>
                </a:lnSpc>
              </a:pPr>
              <a:r>
                <a:rPr lang="en-US" sz="6709" b="1" dirty="0" err="1"/>
                <a:t>Departamento</a:t>
              </a:r>
              <a:r>
                <a:rPr lang="en-US" sz="6709" b="1" dirty="0"/>
                <a:t> de </a:t>
              </a:r>
              <a:r>
                <a:rPr lang="en-US" sz="6709" b="1" dirty="0" err="1"/>
                <a:t>Otorrinolaringologia</a:t>
              </a:r>
              <a:r>
                <a:rPr lang="en-US" sz="6709" b="1" dirty="0"/>
                <a:t> e </a:t>
              </a:r>
              <a:r>
                <a:rPr lang="en-US" sz="6709" b="1" dirty="0" err="1"/>
                <a:t>Oftalmologia</a:t>
              </a:r>
              <a:endParaRPr lang="en-US" sz="6709" b="1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-51640" y="6729139"/>
            <a:ext cx="32399287" cy="969268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4800" dirty="0" err="1" smtClean="0"/>
              <a:t>Karolyna</a:t>
            </a:r>
            <a:r>
              <a:rPr lang="pt-BR" sz="4800" dirty="0" smtClean="0"/>
              <a:t> </a:t>
            </a:r>
            <a:r>
              <a:rPr lang="pt-BR" sz="4800" dirty="0"/>
              <a:t>Andrade de Carvalho, </a:t>
            </a:r>
            <a:r>
              <a:rPr lang="pt-BR" sz="4800" dirty="0" err="1"/>
              <a:t>Nabila</a:t>
            </a:r>
            <a:r>
              <a:rPr lang="pt-BR" sz="4800" dirty="0"/>
              <a:t> Terra </a:t>
            </a:r>
            <a:r>
              <a:rPr lang="pt-BR" sz="4800" dirty="0" err="1"/>
              <a:t>Demachki</a:t>
            </a:r>
            <a:r>
              <a:rPr lang="pt-BR" sz="4800" dirty="0"/>
              <a:t>, </a:t>
            </a:r>
            <a:r>
              <a:rPr lang="pt-BR" sz="4800" dirty="0" smtClean="0"/>
              <a:t> João Carlos </a:t>
            </a:r>
            <a:r>
              <a:rPr lang="pt-BR" sz="4800" dirty="0" err="1" smtClean="0"/>
              <a:t>Dominice</a:t>
            </a:r>
            <a:r>
              <a:rPr lang="pt-BR" sz="4800" dirty="0" smtClean="0"/>
              <a:t>, Elisa Silvano, Lara </a:t>
            </a:r>
            <a:r>
              <a:rPr lang="pt-BR" sz="4800" dirty="0" err="1" smtClean="0"/>
              <a:t>Ferraro</a:t>
            </a:r>
            <a:r>
              <a:rPr lang="pt-BR" sz="4800" dirty="0" smtClean="0"/>
              <a:t> Diniz </a:t>
            </a:r>
            <a:endParaRPr lang="pt-BR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09427" y="7861127"/>
            <a:ext cx="16103128" cy="1015663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FFFF"/>
                </a:solidFill>
              </a:rPr>
              <a:t>Introdução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328706" y="8908376"/>
            <a:ext cx="15565171" cy="5899848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5400" dirty="0"/>
              <a:t>O trauma ocular é uma causa importante de cegueira unilateral. É mais </a:t>
            </a:r>
            <a:r>
              <a:rPr lang="pt-BR" sz="5400" dirty="0" err="1"/>
              <a:t>freqüente</a:t>
            </a:r>
            <a:r>
              <a:rPr lang="pt-BR" sz="5400" dirty="0"/>
              <a:t> em crianças e adultos jovens, causado principalmente por objetos metálicos acometendo a junção córneo-</a:t>
            </a:r>
            <a:r>
              <a:rPr lang="pt-BR" sz="5400" dirty="0" err="1"/>
              <a:t>escleral</a:t>
            </a:r>
            <a:r>
              <a:rPr lang="pt-BR" sz="5400" dirty="0"/>
              <a:t>. As perfurações do globo ocular podem causar incapacidade funcional e ter mal prognóstico visual, apesar das novas técnicas microcirúrgicas.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6447515" y="19498882"/>
            <a:ext cx="8073401" cy="682175"/>
            <a:chOff x="5241242" y="8214111"/>
            <a:chExt cx="3369628" cy="284722"/>
          </a:xfrm>
        </p:grpSpPr>
        <p:sp>
          <p:nvSpPr>
            <p:cNvPr id="24" name="CaixaDeTexto 41"/>
            <p:cNvSpPr txBox="1"/>
            <p:nvPr/>
          </p:nvSpPr>
          <p:spPr>
            <a:xfrm>
              <a:off x="5241242" y="8214111"/>
              <a:ext cx="250222" cy="2847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833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28" name="CaixaDeTexto 41"/>
            <p:cNvSpPr txBox="1"/>
            <p:nvPr/>
          </p:nvSpPr>
          <p:spPr>
            <a:xfrm>
              <a:off x="6812562" y="8214111"/>
              <a:ext cx="250222" cy="2847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833" dirty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29" name="CaixaDeTexto 41"/>
            <p:cNvSpPr txBox="1"/>
            <p:nvPr/>
          </p:nvSpPr>
          <p:spPr>
            <a:xfrm>
              <a:off x="8360648" y="8214111"/>
              <a:ext cx="250222" cy="2847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833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sp>
        <p:nvSpPr>
          <p:cNvPr id="33" name="CaixaDeTexto 41"/>
          <p:cNvSpPr txBox="1"/>
          <p:nvPr/>
        </p:nvSpPr>
        <p:spPr>
          <a:xfrm>
            <a:off x="17001222" y="11677548"/>
            <a:ext cx="626158" cy="6821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3833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4" name="CaixaDeTexto 41"/>
          <p:cNvSpPr txBox="1"/>
          <p:nvPr/>
        </p:nvSpPr>
        <p:spPr>
          <a:xfrm>
            <a:off x="16995211" y="14274571"/>
            <a:ext cx="626158" cy="6821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3833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435125" y="34633367"/>
            <a:ext cx="15921192" cy="1015663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FFFF"/>
                </a:solidFill>
              </a:rPr>
              <a:t>Conclusão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50" name="CaixaDeTexto 24"/>
          <p:cNvSpPr txBox="1"/>
          <p:nvPr/>
        </p:nvSpPr>
        <p:spPr>
          <a:xfrm>
            <a:off x="16603068" y="36133641"/>
            <a:ext cx="15466315" cy="6730845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5400" dirty="0"/>
              <a:t>O caso relatado condiz com o perfil das vítimas de trauma ocular da literatura: jovem, masculino, com objeto metálico causando perfuração córneo-</a:t>
            </a:r>
            <a:r>
              <a:rPr lang="pt-BR" sz="5400" dirty="0" err="1"/>
              <a:t>escleral</a:t>
            </a:r>
            <a:r>
              <a:rPr lang="pt-BR" sz="5400" dirty="0"/>
              <a:t>. Evoluiu favoravelmente, com recuperação da integridade ocular, AV e sem infecções graves. O trauma ocular aberto é uma emergência oftalmológica de alta gravidade, porém em sua maioria é evitável, sendo importante esforços para prevenção do mesmo.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6348233" y="26829611"/>
            <a:ext cx="8121248" cy="682175"/>
            <a:chOff x="5229411" y="11453988"/>
            <a:chExt cx="3389598" cy="284722"/>
          </a:xfrm>
        </p:grpSpPr>
        <p:sp>
          <p:nvSpPr>
            <p:cNvPr id="38" name="CaixaDeTexto 41"/>
            <p:cNvSpPr txBox="1"/>
            <p:nvPr/>
          </p:nvSpPr>
          <p:spPr>
            <a:xfrm>
              <a:off x="5229411" y="11453988"/>
              <a:ext cx="255269" cy="2847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833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39" name="CaixaDeTexto 41"/>
            <p:cNvSpPr txBox="1"/>
            <p:nvPr/>
          </p:nvSpPr>
          <p:spPr>
            <a:xfrm>
              <a:off x="6798959" y="11453988"/>
              <a:ext cx="257788" cy="2847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833" dirty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40" name="CaixaDeTexto 41"/>
            <p:cNvSpPr txBox="1"/>
            <p:nvPr/>
          </p:nvSpPr>
          <p:spPr>
            <a:xfrm>
              <a:off x="8364974" y="11453988"/>
              <a:ext cx="254035" cy="2847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833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sp>
        <p:nvSpPr>
          <p:cNvPr id="57" name="TextBox 11">
            <a:extLst>
              <a:ext uri="{FF2B5EF4-FFF2-40B4-BE49-F238E27FC236}">
                <a16:creationId xmlns="" xmlns:a16="http://schemas.microsoft.com/office/drawing/2014/main" id="{539C59F1-A2CD-4900-A734-D245A3CD1714}"/>
              </a:ext>
            </a:extLst>
          </p:cNvPr>
          <p:cNvSpPr txBox="1"/>
          <p:nvPr/>
        </p:nvSpPr>
        <p:spPr>
          <a:xfrm>
            <a:off x="0" y="14876901"/>
            <a:ext cx="16103129" cy="1015663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FFFF"/>
                </a:solidFill>
              </a:rPr>
              <a:t>Métodos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58" name="CaixaDeTexto 19">
            <a:extLst>
              <a:ext uri="{FF2B5EF4-FFF2-40B4-BE49-F238E27FC236}">
                <a16:creationId xmlns="" xmlns:a16="http://schemas.microsoft.com/office/drawing/2014/main" id="{09E44C38-68C2-43D3-8D99-EE07CB730CF7}"/>
              </a:ext>
            </a:extLst>
          </p:cNvPr>
          <p:cNvSpPr txBox="1"/>
          <p:nvPr/>
        </p:nvSpPr>
        <p:spPr>
          <a:xfrm>
            <a:off x="430306" y="15959001"/>
            <a:ext cx="15717571" cy="2575862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5400" dirty="0"/>
              <a:t>O estudo do caso foi realizado por meio da descrição da história clínica, exame oftalmológico, procedimentos e evolução clínica. </a:t>
            </a:r>
          </a:p>
        </p:txBody>
      </p:sp>
      <p:sp>
        <p:nvSpPr>
          <p:cNvPr id="59" name="TextBox 11">
            <a:extLst>
              <a:ext uri="{FF2B5EF4-FFF2-40B4-BE49-F238E27FC236}">
                <a16:creationId xmlns="" xmlns:a16="http://schemas.microsoft.com/office/drawing/2014/main" id="{9904EBDB-DDF5-499E-B77C-73F4F58EEBF8}"/>
              </a:ext>
            </a:extLst>
          </p:cNvPr>
          <p:cNvSpPr txBox="1"/>
          <p:nvPr/>
        </p:nvSpPr>
        <p:spPr>
          <a:xfrm>
            <a:off x="0" y="18635020"/>
            <a:ext cx="16156673" cy="1015663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FFFF"/>
                </a:solidFill>
              </a:rPr>
              <a:t>Resultados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60" name="CaixaDeTexto 19">
            <a:extLst>
              <a:ext uri="{FF2B5EF4-FFF2-40B4-BE49-F238E27FC236}">
                <a16:creationId xmlns="" xmlns:a16="http://schemas.microsoft.com/office/drawing/2014/main" id="{1A361492-C985-4470-A935-56B3A406E7AD}"/>
              </a:ext>
            </a:extLst>
          </p:cNvPr>
          <p:cNvSpPr txBox="1"/>
          <p:nvPr/>
        </p:nvSpPr>
        <p:spPr>
          <a:xfrm>
            <a:off x="428328" y="19738654"/>
            <a:ext cx="15567275" cy="23350780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5400" dirty="0"/>
              <a:t>Paciente masculino, 29 anos, frentista, procurou emergência oftalmológica 4 horas após  trauma em olho esquerdo (OE) com mangueira de calibragem de pneus, referindo dor, fotofobia e sensação de corpo estranho em OE. À </a:t>
            </a:r>
            <a:r>
              <a:rPr lang="pt-BR" sz="5400" dirty="0" err="1"/>
              <a:t>ectoscopia</a:t>
            </a:r>
            <a:r>
              <a:rPr lang="pt-BR" sz="5400" dirty="0"/>
              <a:t> apresentava ferida extensa em face, incluindo órbita esquerda. Acuidade visual (AV) de 20/25 em olho direito (OD) e vultos em OE. À </a:t>
            </a:r>
            <a:r>
              <a:rPr lang="pt-BR" sz="5400" dirty="0" err="1"/>
              <a:t>biomicroscopia</a:t>
            </a:r>
            <a:r>
              <a:rPr lang="pt-BR" sz="5400" dirty="0"/>
              <a:t> de OE apresentava hiperemia </a:t>
            </a:r>
            <a:r>
              <a:rPr lang="pt-BR" sz="5400" dirty="0" err="1"/>
              <a:t>pericerática</a:t>
            </a:r>
            <a:r>
              <a:rPr lang="pt-BR" sz="5400" dirty="0"/>
              <a:t>, câmara anterior (CA) média com discreta fibrina, lesão transversal inferior na córnea estendendo até esclera </a:t>
            </a:r>
            <a:r>
              <a:rPr lang="pt-BR" sz="5400" b="1" dirty="0"/>
              <a:t>(Figura 1),</a:t>
            </a:r>
            <a:r>
              <a:rPr lang="pt-BR" sz="5400" dirty="0"/>
              <a:t> medindo 4,2 mm, pupila </a:t>
            </a:r>
            <a:r>
              <a:rPr lang="pt-BR" sz="5400" dirty="0" err="1"/>
              <a:t>midriatica</a:t>
            </a:r>
            <a:r>
              <a:rPr lang="pt-BR" sz="5400" dirty="0"/>
              <a:t>, </a:t>
            </a:r>
            <a:r>
              <a:rPr lang="pt-BR" sz="5400" dirty="0" err="1"/>
              <a:t>hifema</a:t>
            </a:r>
            <a:r>
              <a:rPr lang="pt-BR" sz="5400" dirty="0"/>
              <a:t> em metade da CA e </a:t>
            </a:r>
            <a:r>
              <a:rPr lang="pt-BR" sz="5400" dirty="0" err="1"/>
              <a:t>seidel</a:t>
            </a:r>
            <a:r>
              <a:rPr lang="pt-BR" sz="5400" dirty="0"/>
              <a:t> positivo. A </a:t>
            </a:r>
            <a:r>
              <a:rPr lang="pt-BR" sz="5400" dirty="0" err="1"/>
              <a:t>fundoscopia</a:t>
            </a:r>
            <a:r>
              <a:rPr lang="pt-BR" sz="5400" dirty="0"/>
              <a:t> do OE foi dificultada pelo </a:t>
            </a:r>
            <a:r>
              <a:rPr lang="pt-BR" sz="5400" dirty="0" err="1"/>
              <a:t>hifema</a:t>
            </a:r>
            <a:r>
              <a:rPr lang="pt-BR" sz="5400" dirty="0"/>
              <a:t> e edema de córnea. O exame oftalmológico de OD não possuía alterações. O exame ecográfico bidimensional demonstrou picos de pequena e média refletividade em câmara vítrea localizado em região temporal posterior do OE. Observou-se a retina aplicada e ausência de corpo estranho</a:t>
            </a:r>
            <a:r>
              <a:rPr lang="pt-BR" sz="5400" b="1" dirty="0"/>
              <a:t>.</a:t>
            </a:r>
            <a:r>
              <a:rPr lang="pt-BR" sz="5400" dirty="0"/>
              <a:t> O paciente foi submetido à </a:t>
            </a:r>
            <a:r>
              <a:rPr lang="pt-BR" sz="5400" dirty="0" err="1"/>
              <a:t>ceratoesclerorrafia</a:t>
            </a:r>
            <a:r>
              <a:rPr lang="pt-BR" sz="5400" dirty="0"/>
              <a:t> </a:t>
            </a:r>
            <a:r>
              <a:rPr lang="pt-BR" sz="5400" b="1" dirty="0"/>
              <a:t>(Figura 2)</a:t>
            </a:r>
            <a:r>
              <a:rPr lang="pt-BR" sz="5400" dirty="0"/>
              <a:t> e lavagem da CA, sob anestesia e administração de </a:t>
            </a:r>
            <a:r>
              <a:rPr lang="pt-BR" sz="5400" dirty="0" err="1"/>
              <a:t>cefalosporina</a:t>
            </a:r>
            <a:r>
              <a:rPr lang="pt-BR" sz="5400" dirty="0"/>
              <a:t> de 1ª geração.  No pós operatório imediato, foi prescrito </a:t>
            </a:r>
            <a:r>
              <a:rPr lang="pt-BR" sz="5400" dirty="0" err="1"/>
              <a:t>quinolona</a:t>
            </a:r>
            <a:r>
              <a:rPr lang="pt-BR" sz="5400" dirty="0"/>
              <a:t>, corticoide tópico e lubrificante ocular, evoluindo sem queixas. Durante o acompanhamento apresentou dor, midríase e reação de CA sugerindo </a:t>
            </a:r>
            <a:r>
              <a:rPr lang="pt-BR" sz="5400" dirty="0" err="1"/>
              <a:t>uveíte</a:t>
            </a:r>
            <a:r>
              <a:rPr lang="pt-BR" sz="5400" dirty="0"/>
              <a:t> traumática. Neste momento, o antibiótico foi suspenso e prescrito atropina 1% e </a:t>
            </a:r>
            <a:r>
              <a:rPr lang="pt-BR" sz="5400" dirty="0" err="1"/>
              <a:t>dexametasona</a:t>
            </a:r>
            <a:r>
              <a:rPr lang="pt-BR" sz="5400" dirty="0"/>
              <a:t>. Após três semanas evoluiu com melhora do quadro</a:t>
            </a:r>
            <a:r>
              <a:rPr lang="pt-BR" sz="5400" dirty="0" smtClean="0"/>
              <a:t>,</a:t>
            </a:r>
          </a:p>
        </p:txBody>
      </p:sp>
      <p:sp>
        <p:nvSpPr>
          <p:cNvPr id="64" name="TextBox 15">
            <a:extLst>
              <a:ext uri="{FF2B5EF4-FFF2-40B4-BE49-F238E27FC236}">
                <a16:creationId xmlns="" xmlns:a16="http://schemas.microsoft.com/office/drawing/2014/main" id="{6F8B8D4C-815B-4EF4-BEFB-BEB1EDF67B66}"/>
              </a:ext>
            </a:extLst>
          </p:cNvPr>
          <p:cNvSpPr txBox="1"/>
          <p:nvPr/>
        </p:nvSpPr>
        <p:spPr>
          <a:xfrm>
            <a:off x="16103600" y="12349530"/>
            <a:ext cx="16231226" cy="1015663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FFFF"/>
                </a:solidFill>
              </a:rPr>
              <a:t>Figuras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66" name="CaixaDeTexto 32">
            <a:extLst>
              <a:ext uri="{FF2B5EF4-FFF2-40B4-BE49-F238E27FC236}">
                <a16:creationId xmlns="" xmlns:a16="http://schemas.microsoft.com/office/drawing/2014/main" id="{6AA42E47-915E-40EE-AE8E-7EDAD245086D}"/>
              </a:ext>
            </a:extLst>
          </p:cNvPr>
          <p:cNvSpPr txBox="1"/>
          <p:nvPr/>
        </p:nvSpPr>
        <p:spPr>
          <a:xfrm>
            <a:off x="16704836" y="33456444"/>
            <a:ext cx="15430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/>
              <a:t>Figura </a:t>
            </a:r>
            <a:r>
              <a:rPr lang="pt-BR" sz="5400" b="1" dirty="0" smtClean="0"/>
              <a:t>2:</a:t>
            </a:r>
            <a:r>
              <a:rPr lang="pt-BR" sz="5400" dirty="0" smtClean="0"/>
              <a:t> </a:t>
            </a:r>
            <a:r>
              <a:rPr lang="pt-BR" sz="5400" dirty="0" err="1" smtClean="0"/>
              <a:t>Ceratoesclerorrafia</a:t>
            </a:r>
            <a:endParaRPr lang="pt-BR" sz="5400" dirty="0"/>
          </a:p>
          <a:p>
            <a:pPr algn="just"/>
            <a:endParaRPr lang="pt-BR" sz="5400" dirty="0"/>
          </a:p>
        </p:txBody>
      </p:sp>
      <p:pic>
        <p:nvPicPr>
          <p:cNvPr id="37" name="Imagem 36" descr="C:\Users\User\Documents\trauma 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365" y="13716000"/>
            <a:ext cx="10066436" cy="7001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6704836" y="20966484"/>
            <a:ext cx="15522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 smtClean="0"/>
              <a:t>Figura 1: </a:t>
            </a:r>
            <a:r>
              <a:rPr lang="pt-BR" sz="5400" dirty="0" err="1" smtClean="0"/>
              <a:t>Biomicroscopia</a:t>
            </a:r>
            <a:r>
              <a:rPr lang="pt-BR" sz="5400" dirty="0" smtClean="0"/>
              <a:t> </a:t>
            </a:r>
            <a:r>
              <a:rPr lang="pt-BR" sz="5400" dirty="0"/>
              <a:t>de olho apresentando hiperemia </a:t>
            </a:r>
            <a:r>
              <a:rPr lang="pt-BR" sz="5400" dirty="0" err="1"/>
              <a:t>pericerática</a:t>
            </a:r>
            <a:r>
              <a:rPr lang="pt-BR" sz="5400" dirty="0"/>
              <a:t>, lesão transversal inferior na córnea estendendo até esclera, pupila </a:t>
            </a:r>
            <a:r>
              <a:rPr lang="pt-BR" sz="5400" dirty="0" err="1"/>
              <a:t>midriatica</a:t>
            </a:r>
            <a:r>
              <a:rPr lang="pt-BR" sz="5400" dirty="0"/>
              <a:t>, </a:t>
            </a:r>
            <a:r>
              <a:rPr lang="pt-BR" sz="5400" dirty="0" err="1"/>
              <a:t>hifema</a:t>
            </a:r>
            <a:r>
              <a:rPr lang="pt-BR" sz="5400" dirty="0"/>
              <a:t> em metade da câmara anterior.</a:t>
            </a:r>
          </a:p>
        </p:txBody>
      </p:sp>
      <p:pic>
        <p:nvPicPr>
          <p:cNvPr id="42" name="Imagem 41" descr="C:\Users\User\Documents\trauma 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585" y="24680482"/>
            <a:ext cx="8745695" cy="856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6447515" y="8013358"/>
            <a:ext cx="15621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 smtClean="0"/>
              <a:t>leucoma </a:t>
            </a:r>
            <a:r>
              <a:rPr lang="pt-BR" sz="5400" dirty="0"/>
              <a:t>inferior e pontos bem </a:t>
            </a:r>
            <a:r>
              <a:rPr lang="pt-BR" sz="5400" dirty="0" err="1"/>
              <a:t>coaptados</a:t>
            </a:r>
            <a:r>
              <a:rPr lang="pt-BR" sz="5400" dirty="0"/>
              <a:t>. Com 1 mês de pós operatório, OE apresentava AV corrigida de 20/25, pupila </a:t>
            </a:r>
            <a:r>
              <a:rPr lang="pt-BR" sz="5400" dirty="0" err="1"/>
              <a:t>isocóricas</a:t>
            </a:r>
            <a:r>
              <a:rPr lang="pt-BR" sz="5400" dirty="0"/>
              <a:t> e </a:t>
            </a:r>
            <a:r>
              <a:rPr lang="pt-BR" sz="5400" dirty="0" err="1"/>
              <a:t>fotorreagentes</a:t>
            </a:r>
            <a:r>
              <a:rPr lang="pt-BR" sz="5400" dirty="0"/>
              <a:t>, CA formada, leucoma inferior devido a área da sutura,  pressão intraocular e mapeamento de retina sem alterações.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130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433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Macedo</dc:creator>
  <cp:lastModifiedBy>User</cp:lastModifiedBy>
  <cp:revision>50</cp:revision>
  <dcterms:created xsi:type="dcterms:W3CDTF">2018-01-05T20:50:08Z</dcterms:created>
  <dcterms:modified xsi:type="dcterms:W3CDTF">2019-01-11T00:58:52Z</dcterms:modified>
</cp:coreProperties>
</file>