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3"/>
  </p:handoutMasterIdLst>
  <p:sldIdLst>
    <p:sldId id="257" r:id="rId2"/>
  </p:sldIdLst>
  <p:sldSz cx="32399288" cy="43200638"/>
  <p:notesSz cx="6858000" cy="9144000"/>
  <p:defaultTextStyle>
    <a:defPPr>
      <a:defRPr lang="pt-BR"/>
    </a:defPPr>
    <a:lvl1pPr marL="0" algn="l" defTabSz="4318759" rtl="0" eaLnBrk="1" latinLnBrk="0" hangingPunct="1">
      <a:defRPr sz="8590" kern="1200">
        <a:solidFill>
          <a:schemeClr val="tx1"/>
        </a:solidFill>
        <a:latin typeface="+mn-lt"/>
        <a:ea typeface="+mn-ea"/>
        <a:cs typeface="+mn-cs"/>
      </a:defRPr>
    </a:lvl1pPr>
    <a:lvl2pPr marL="2159376" algn="l" defTabSz="4318759" rtl="0" eaLnBrk="1" latinLnBrk="0" hangingPunct="1">
      <a:defRPr sz="8590" kern="1200">
        <a:solidFill>
          <a:schemeClr val="tx1"/>
        </a:solidFill>
        <a:latin typeface="+mn-lt"/>
        <a:ea typeface="+mn-ea"/>
        <a:cs typeface="+mn-cs"/>
      </a:defRPr>
    </a:lvl2pPr>
    <a:lvl3pPr marL="4318759" algn="l" defTabSz="4318759" rtl="0" eaLnBrk="1" latinLnBrk="0" hangingPunct="1">
      <a:defRPr sz="8590" kern="1200">
        <a:solidFill>
          <a:schemeClr val="tx1"/>
        </a:solidFill>
        <a:latin typeface="+mn-lt"/>
        <a:ea typeface="+mn-ea"/>
        <a:cs typeface="+mn-cs"/>
      </a:defRPr>
    </a:lvl3pPr>
    <a:lvl4pPr marL="6478135" algn="l" defTabSz="4318759" rtl="0" eaLnBrk="1" latinLnBrk="0" hangingPunct="1">
      <a:defRPr sz="8590" kern="1200">
        <a:solidFill>
          <a:schemeClr val="tx1"/>
        </a:solidFill>
        <a:latin typeface="+mn-lt"/>
        <a:ea typeface="+mn-ea"/>
        <a:cs typeface="+mn-cs"/>
      </a:defRPr>
    </a:lvl4pPr>
    <a:lvl5pPr marL="8637515" algn="l" defTabSz="4318759" rtl="0" eaLnBrk="1" latinLnBrk="0" hangingPunct="1">
      <a:defRPr sz="8590" kern="1200">
        <a:solidFill>
          <a:schemeClr val="tx1"/>
        </a:solidFill>
        <a:latin typeface="+mn-lt"/>
        <a:ea typeface="+mn-ea"/>
        <a:cs typeface="+mn-cs"/>
      </a:defRPr>
    </a:lvl5pPr>
    <a:lvl6pPr marL="10796891" algn="l" defTabSz="4318759" rtl="0" eaLnBrk="1" latinLnBrk="0" hangingPunct="1">
      <a:defRPr sz="8590" kern="1200">
        <a:solidFill>
          <a:schemeClr val="tx1"/>
        </a:solidFill>
        <a:latin typeface="+mn-lt"/>
        <a:ea typeface="+mn-ea"/>
        <a:cs typeface="+mn-cs"/>
      </a:defRPr>
    </a:lvl6pPr>
    <a:lvl7pPr marL="12956271" algn="l" defTabSz="4318759" rtl="0" eaLnBrk="1" latinLnBrk="0" hangingPunct="1">
      <a:defRPr sz="8590" kern="1200">
        <a:solidFill>
          <a:schemeClr val="tx1"/>
        </a:solidFill>
        <a:latin typeface="+mn-lt"/>
        <a:ea typeface="+mn-ea"/>
        <a:cs typeface="+mn-cs"/>
      </a:defRPr>
    </a:lvl7pPr>
    <a:lvl8pPr marL="15115650" algn="l" defTabSz="4318759" rtl="0" eaLnBrk="1" latinLnBrk="0" hangingPunct="1">
      <a:defRPr sz="8590" kern="1200">
        <a:solidFill>
          <a:schemeClr val="tx1"/>
        </a:solidFill>
        <a:latin typeface="+mn-lt"/>
        <a:ea typeface="+mn-ea"/>
        <a:cs typeface="+mn-cs"/>
      </a:defRPr>
    </a:lvl8pPr>
    <a:lvl9pPr marL="17275026" algn="l" defTabSz="4318759" rtl="0" eaLnBrk="1" latinLnBrk="0" hangingPunct="1">
      <a:defRPr sz="859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7" userDrawn="1">
          <p15:clr>
            <a:srgbClr val="A4A3A4"/>
          </p15:clr>
        </p15:guide>
        <p15:guide id="2" pos="1020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62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91" autoAdjust="0"/>
    <p:restoredTop sz="94660" autoAdjust="0"/>
  </p:normalViewPr>
  <p:slideViewPr>
    <p:cSldViewPr>
      <p:cViewPr>
        <p:scale>
          <a:sx n="25" d="100"/>
          <a:sy n="25" d="100"/>
        </p:scale>
        <p:origin x="948" y="-3006"/>
      </p:cViewPr>
      <p:guideLst>
        <p:guide orient="horz" pos="13607"/>
        <p:guide pos="1020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6838F9-64AB-4554-BA16-C42399560E00}" type="datetimeFigureOut">
              <a:rPr lang="pt-BR" smtClean="0"/>
              <a:pPr/>
              <a:t>11/01/2019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22039-3D27-41D9-89D5-73AB15AA17D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03408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-powerpoint-0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32399288" cy="4318617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banner-powerpoint-01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"/>
            <a:ext cx="32399288" cy="4318617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ctr" rtl="0" eaLnBrk="1" latinLnBrk="0" hangingPunct="1">
        <a:spcBef>
          <a:spcPct val="0"/>
        </a:spcBef>
        <a:buNone/>
        <a:defRPr kumimoji="0" sz="6315" b="1" kern="1200" baseline="0">
          <a:solidFill>
            <a:srgbClr val="146280"/>
          </a:solidFill>
          <a:latin typeface="+mj-lt"/>
          <a:ea typeface="+mj-ea"/>
          <a:cs typeface="+mj-cs"/>
        </a:defRPr>
      </a:lvl1pPr>
    </p:titleStyle>
    <p:bodyStyle>
      <a:lvl1pPr marL="1714647" indent="-1200254" algn="l" rtl="0" eaLnBrk="1" latinLnBrk="0" hangingPunct="1">
        <a:spcBef>
          <a:spcPts val="1408"/>
        </a:spcBef>
        <a:buClr>
          <a:schemeClr val="accent3"/>
        </a:buClr>
        <a:buFont typeface="Georgia"/>
        <a:buChar char="•"/>
        <a:defRPr kumimoji="0" sz="12947" kern="1200">
          <a:solidFill>
            <a:schemeClr val="tx1"/>
          </a:solidFill>
          <a:latin typeface="+mn-lt"/>
          <a:ea typeface="+mn-ea"/>
          <a:cs typeface="+mn-cs"/>
        </a:defRPr>
      </a:lvl1pPr>
      <a:lvl2pPr marL="3086368" indent="-1157389" algn="l" rtl="0" eaLnBrk="1" latinLnBrk="0" hangingPunct="1">
        <a:spcBef>
          <a:spcPts val="1408"/>
        </a:spcBef>
        <a:buClr>
          <a:schemeClr val="accent2"/>
        </a:buClr>
        <a:buFont typeface="Georgia"/>
        <a:buChar char="▫"/>
        <a:defRPr kumimoji="0" sz="12315" kern="1200">
          <a:solidFill>
            <a:schemeClr val="accent2"/>
          </a:solidFill>
          <a:latin typeface="+mn-lt"/>
          <a:ea typeface="+mn-ea"/>
          <a:cs typeface="+mn-cs"/>
        </a:defRPr>
      </a:lvl2pPr>
      <a:lvl3pPr marL="4329488" indent="-1028788" algn="l" rtl="0" eaLnBrk="1" latinLnBrk="0" hangingPunct="1">
        <a:spcBef>
          <a:spcPts val="1408"/>
        </a:spcBef>
        <a:buClr>
          <a:schemeClr val="accent1"/>
        </a:buClr>
        <a:buFont typeface="Wingdings 2"/>
        <a:buChar char=""/>
        <a:defRPr kumimoji="0" sz="11368" kern="1200">
          <a:solidFill>
            <a:schemeClr val="accent1"/>
          </a:solidFill>
          <a:latin typeface="+mn-lt"/>
          <a:ea typeface="+mn-ea"/>
          <a:cs typeface="+mn-cs"/>
        </a:defRPr>
      </a:lvl3pPr>
      <a:lvl4pPr marL="5529742" indent="-943057" algn="l" rtl="0" eaLnBrk="1" latinLnBrk="0" hangingPunct="1">
        <a:spcBef>
          <a:spcPts val="1408"/>
        </a:spcBef>
        <a:buClr>
          <a:schemeClr val="accent1"/>
        </a:buClr>
        <a:buFont typeface="Wingdings 2"/>
        <a:buChar char=""/>
        <a:defRPr kumimoji="0" sz="10420" kern="1200">
          <a:solidFill>
            <a:schemeClr val="accent1"/>
          </a:solidFill>
          <a:latin typeface="+mn-lt"/>
          <a:ea typeface="+mn-ea"/>
          <a:cs typeface="+mn-cs"/>
        </a:defRPr>
      </a:lvl4pPr>
      <a:lvl5pPr marL="6515664" indent="-857325" algn="l" rtl="0" eaLnBrk="1" latinLnBrk="0" hangingPunct="1">
        <a:spcBef>
          <a:spcPts val="1408"/>
        </a:spcBef>
        <a:buClr>
          <a:schemeClr val="accent3"/>
        </a:buClr>
        <a:buFont typeface="Georgia"/>
        <a:buChar char="▫"/>
        <a:defRPr kumimoji="0" sz="9473" kern="1200">
          <a:solidFill>
            <a:schemeClr val="accent3"/>
          </a:solidFill>
          <a:latin typeface="+mn-lt"/>
          <a:ea typeface="+mn-ea"/>
          <a:cs typeface="+mn-cs"/>
        </a:defRPr>
      </a:lvl5pPr>
      <a:lvl6pPr marL="7544453" indent="-857325" algn="l" rtl="0" eaLnBrk="1" latinLnBrk="0" hangingPunct="1">
        <a:spcBef>
          <a:spcPts val="1408"/>
        </a:spcBef>
        <a:buClr>
          <a:schemeClr val="accent3"/>
        </a:buClr>
        <a:buFont typeface="Georgia"/>
        <a:buChar char="▫"/>
        <a:defRPr kumimoji="0" sz="8526" kern="1200">
          <a:solidFill>
            <a:schemeClr val="accent3"/>
          </a:solidFill>
          <a:latin typeface="+mn-lt"/>
          <a:ea typeface="+mn-ea"/>
          <a:cs typeface="+mn-cs"/>
        </a:defRPr>
      </a:lvl6pPr>
      <a:lvl7pPr marL="8573241" indent="-857325" algn="l" rtl="0" eaLnBrk="1" latinLnBrk="0" hangingPunct="1">
        <a:spcBef>
          <a:spcPts val="1408"/>
        </a:spcBef>
        <a:buClr>
          <a:schemeClr val="accent3"/>
        </a:buClr>
        <a:buFont typeface="Georgia"/>
        <a:buChar char="▫"/>
        <a:defRPr kumimoji="0" sz="7578" kern="1200">
          <a:solidFill>
            <a:schemeClr val="accent3"/>
          </a:solidFill>
          <a:latin typeface="+mn-lt"/>
          <a:ea typeface="+mn-ea"/>
          <a:cs typeface="+mn-cs"/>
        </a:defRPr>
      </a:lvl7pPr>
      <a:lvl8pPr marL="9516297" indent="-857325" algn="l" rtl="0" eaLnBrk="1" latinLnBrk="0" hangingPunct="1">
        <a:spcBef>
          <a:spcPts val="1408"/>
        </a:spcBef>
        <a:buClr>
          <a:schemeClr val="accent3"/>
        </a:buClr>
        <a:buFont typeface="Georgia"/>
        <a:buChar char="◦"/>
        <a:defRPr kumimoji="0" sz="6947" kern="1200">
          <a:solidFill>
            <a:schemeClr val="accent3"/>
          </a:solidFill>
          <a:latin typeface="+mn-lt"/>
          <a:ea typeface="+mn-ea"/>
          <a:cs typeface="+mn-cs"/>
        </a:defRPr>
      </a:lvl8pPr>
      <a:lvl9pPr marL="10502220" indent="-857325" algn="l" rtl="0" eaLnBrk="1" latinLnBrk="0" hangingPunct="1">
        <a:spcBef>
          <a:spcPts val="1408"/>
        </a:spcBef>
        <a:buClr>
          <a:schemeClr val="accent3"/>
        </a:buClr>
        <a:buFont typeface="Georgia"/>
        <a:buChar char="◦"/>
        <a:defRPr kumimoji="0" sz="6631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14331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2866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42993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857324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071655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28598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500317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71464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461367" y="6381566"/>
            <a:ext cx="29675369" cy="335265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6947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RETINOPATIA FALCIFORME PROLIFERATIVA: RELATO DE UM CASO</a:t>
            </a:r>
          </a:p>
          <a:p>
            <a:pPr algn="ctr"/>
            <a:r>
              <a:rPr lang="en-US" sz="4421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Autoras</a:t>
            </a:r>
            <a:r>
              <a:rPr lang="en-US" sz="442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Ana Paula Teixeira de Abreu; Ana </a:t>
            </a:r>
            <a:r>
              <a:rPr lang="en-US" sz="4421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Flávia</a:t>
            </a:r>
            <a:r>
              <a:rPr lang="en-US" sz="442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Teixeira de Abreu; Adriana Neves </a:t>
            </a:r>
            <a:r>
              <a:rPr lang="en-US" sz="4421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Ladeira</a:t>
            </a:r>
            <a:r>
              <a:rPr lang="en-US" sz="442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 Silva; </a:t>
            </a:r>
            <a:r>
              <a:rPr lang="en-US" sz="4421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Jéssica</a:t>
            </a:r>
            <a:r>
              <a:rPr lang="en-US" sz="442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Ribeiro do Sacramento; </a:t>
            </a:r>
            <a:r>
              <a:rPr lang="en-US" sz="4421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Tatiany</a:t>
            </a:r>
            <a:r>
              <a:rPr lang="en-US" sz="442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Ribeiro Aquino</a:t>
            </a:r>
          </a:p>
          <a:p>
            <a:pPr algn="ctr"/>
            <a:r>
              <a:rPr lang="pt-BR" sz="442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Setor de Oftalmologia do Hospital </a:t>
            </a:r>
            <a:r>
              <a:rPr lang="pt-BR" sz="4421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Beneficiência</a:t>
            </a:r>
            <a:r>
              <a:rPr lang="pt-BR" sz="4421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Portuguesa de São Paulo</a:t>
            </a:r>
            <a:endParaRPr lang="en-US" sz="4421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461367" y="9798302"/>
            <a:ext cx="13936643" cy="11368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568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461367" y="10999283"/>
            <a:ext cx="13936643" cy="15207482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Retinopatia falciforme (RF) é uma doença vascular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retiniana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causada pela doença falciforme (DF). A DF se caracteriza pela presença da hemoglobina S, responsável pela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falcização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consequente fenômeno de vaso-oclusão em todo o organismo, inclusive na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microvasculatura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ocular.</a:t>
            </a:r>
          </a:p>
          <a:p>
            <a:pPr algn="just"/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 alterações presentes na RF são divididas em proliferativas e não proliferativas. As alterações não proliferativas são características da RF inicial e manifestam-se por hemorragias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intra-retinianas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tipo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salmon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patch, tortuosidades venosas e hiperpigmentações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retinianas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bordas espiculares chamadas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black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sunburst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semelhantes a cicatriz de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coriorretinite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Já a RF proliferativa se caracteriza por um acometimento ocular mais grave, com formação de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neovasos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partir de oclusões arteriolares periféricas, as quais inicialmente possuem uma conformação em leque, que lembra um invertebrado marinho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Gorgonia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flabellum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e podem estar associados à proliferação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fibroglial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397445" y="30428036"/>
            <a:ext cx="13999105" cy="11368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568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FOTOGRAFIAS</a:t>
            </a:r>
          </a:p>
        </p:txBody>
      </p:sp>
      <p:sp>
        <p:nvSpPr>
          <p:cNvPr id="17" name="Retângulo 16"/>
          <p:cNvSpPr/>
          <p:nvPr/>
        </p:nvSpPr>
        <p:spPr>
          <a:xfrm>
            <a:off x="1397445" y="26443140"/>
            <a:ext cx="14000565" cy="11368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568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MÉTODOS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1398905" y="27732596"/>
            <a:ext cx="13999105" cy="2280754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objetivo desse trabalho é ressaltar a importância do acompanhamento oftalmológico em pacientes com DF</a:t>
            </a:r>
          </a:p>
        </p:txBody>
      </p:sp>
      <p:sp>
        <p:nvSpPr>
          <p:cNvPr id="19" name="Retângulo 18"/>
          <p:cNvSpPr/>
          <p:nvPr/>
        </p:nvSpPr>
        <p:spPr>
          <a:xfrm>
            <a:off x="16198795" y="16815858"/>
            <a:ext cx="14976402" cy="11368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pt-BR" sz="568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</a:t>
            </a:r>
          </a:p>
        </p:txBody>
      </p:sp>
      <p:sp>
        <p:nvSpPr>
          <p:cNvPr id="20" name="Retângulo 19"/>
          <p:cNvSpPr/>
          <p:nvPr/>
        </p:nvSpPr>
        <p:spPr>
          <a:xfrm>
            <a:off x="16198795" y="18533522"/>
            <a:ext cx="14937941" cy="15207485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Paciente, 51 anos, sexo feminino, negra, com diagnóstico de DF, queixando-se de baixa acuidade visual (AV) progressiva há cerca de dez meses. Ao exame oftalmológico apresentava AV, com a melhor correção, 20/20 olho direito (OD) e 20/30 olho esquerdo (OE). À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biomicroscopia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não apresentava alteração. O mapeamento de retina de ambos os olhos (AO) demonstrava disco óptico róseo, escavação 0,2 x 0.2, buraco macular, presença de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temporal com tração local leve e componente fibrótico,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salmon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patch,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black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sunburst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tortuosidade venosa, retina aplicada. Para melhor avaliação, foram realizados tomografia de coerência óptica (OCT) e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angiofluoresceinografia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(AGF). O OCT evidenciou buraco macular no OD e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pseudoburaco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macular no OE. Na AGF foi possível visualizar shunts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arteriolo-venulares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 neovascularização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epirretiniana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extravazamento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corante em AO. Optou-se pela realização de </a:t>
            </a:r>
            <a:r>
              <a:rPr lang="pt-BR" sz="4737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panfotocoagulação</a:t>
            </a:r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AO, com o objetivo de preservar a AV, acompanhamento oftalmológico e hematológico</a:t>
            </a:r>
          </a:p>
        </p:txBody>
      </p:sp>
      <p:sp>
        <p:nvSpPr>
          <p:cNvPr id="21" name="Retângulo 20"/>
          <p:cNvSpPr/>
          <p:nvPr/>
        </p:nvSpPr>
        <p:spPr>
          <a:xfrm>
            <a:off x="16199645" y="34321771"/>
            <a:ext cx="14975553" cy="113689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5684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CONCLUSÕES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16283940" y="35783810"/>
            <a:ext cx="14810601" cy="6735186"/>
          </a:xfrm>
          <a:prstGeom prst="rect">
            <a:avLst/>
          </a:prstGeom>
          <a:solidFill>
            <a:schemeClr val="bg1"/>
          </a:solidFill>
          <a:ln w="6350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/>
            <a:r>
              <a:rPr lang="pt-BR" sz="4737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Mais de 10% dos pacientes com RF não tratados evoluem com diminuição da AV, com uma incidência estimada de perda visual em RF proliferativa de 31/1000 olhos/anos comparada com 1.4/1000 olhos/anos nos pacientes sem RF proliferativa. Demonstrando assim, a importância do acompanhamento oftalmológico de pacientes com DF para os cuidados de prevenção, promoção e reabilitação.</a:t>
            </a:r>
          </a:p>
        </p:txBody>
      </p:sp>
      <p:pic>
        <p:nvPicPr>
          <p:cNvPr id="26" name="Imagem 25">
            <a:extLst>
              <a:ext uri="{FF2B5EF4-FFF2-40B4-BE49-F238E27FC236}">
                <a16:creationId xmlns:a16="http://schemas.microsoft.com/office/drawing/2014/main" id="{6A9BC52D-0812-4372-B57F-78C995964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683" y="31856369"/>
            <a:ext cx="13877868" cy="4962710"/>
          </a:xfrm>
          <a:prstGeom prst="rect">
            <a:avLst/>
          </a:prstGeom>
        </p:spPr>
      </p:pic>
      <p:pic>
        <p:nvPicPr>
          <p:cNvPr id="27" name="Imagem 26">
            <a:extLst>
              <a:ext uri="{FF2B5EF4-FFF2-40B4-BE49-F238E27FC236}">
                <a16:creationId xmlns:a16="http://schemas.microsoft.com/office/drawing/2014/main" id="{18C6BEB8-6C47-44A4-A2B8-E3E91AC177E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1391" y="36769088"/>
            <a:ext cx="13936644" cy="5749907"/>
          </a:xfrm>
          <a:prstGeom prst="rect">
            <a:avLst/>
          </a:prstGeom>
        </p:spPr>
      </p:pic>
      <p:pic>
        <p:nvPicPr>
          <p:cNvPr id="28" name="Imagem 27">
            <a:extLst>
              <a:ext uri="{FF2B5EF4-FFF2-40B4-BE49-F238E27FC236}">
                <a16:creationId xmlns:a16="http://schemas.microsoft.com/office/drawing/2014/main" id="{977FE823-710E-47C8-B282-0345730A06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24090" y="9985932"/>
            <a:ext cx="7703660" cy="6612045"/>
          </a:xfrm>
          <a:prstGeom prst="rect">
            <a:avLst/>
          </a:prstGeom>
        </p:spPr>
      </p:pic>
      <p:pic>
        <p:nvPicPr>
          <p:cNvPr id="2" name="Imagem 1">
            <a:extLst>
              <a:ext uri="{FF2B5EF4-FFF2-40B4-BE49-F238E27FC236}">
                <a16:creationId xmlns:a16="http://schemas.microsoft.com/office/drawing/2014/main" id="{0300FF06-ECF2-4A96-B536-350E09B8FA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82455" y="746477"/>
            <a:ext cx="29512085" cy="5309945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ELO TEMPLATE E POSTER">
  <a:themeElements>
    <a:clrScheme name="Personalizada 6">
      <a:dk1>
        <a:sysClr val="windowText" lastClr="000000"/>
      </a:dk1>
      <a:lt1>
        <a:sysClr val="window" lastClr="FFFFFF"/>
      </a:lt1>
      <a:dk2>
        <a:srgbClr val="B2D4D8"/>
      </a:dk2>
      <a:lt2>
        <a:srgbClr val="DEDEDE"/>
      </a:lt2>
      <a:accent1>
        <a:srgbClr val="4A8D94"/>
      </a:accent1>
      <a:accent2>
        <a:srgbClr val="D5E8EA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 kumimoji="0" sz="1800" b="1" dirty="0" smtClean="0">
            <a:solidFill>
              <a:srgbClr val="146280"/>
            </a:solidFill>
            <a:latin typeface="+mj-lt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1747</TotalTime>
  <Words>455</Words>
  <Application>Microsoft Office PowerPoint</Application>
  <PresentationFormat>Personalizar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Georgia</vt:lpstr>
      <vt:lpstr>Wingdings 2</vt:lpstr>
      <vt:lpstr>MODELO TEMPLATE E POSTER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ASSOCIAÇÃO ENTRE O POTENCIAL EVOCADO AUDITIVO DE LONGA LATÊNCIA E PARÂMETROS CARDIOVASCULARES</dc:title>
  <dc:creator>USER</dc:creator>
  <cp:lastModifiedBy>Paulo</cp:lastModifiedBy>
  <cp:revision>137</cp:revision>
  <dcterms:created xsi:type="dcterms:W3CDTF">2014-03-25T00:22:32Z</dcterms:created>
  <dcterms:modified xsi:type="dcterms:W3CDTF">2019-01-11T02:26:22Z</dcterms:modified>
</cp:coreProperties>
</file>