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7" r:id="rId2"/>
  </p:sldIdLst>
  <p:sldSz cx="10080625" cy="13681075"/>
  <p:notesSz cx="6858000" cy="9144000"/>
  <p:defaultTextStyle>
    <a:defPPr>
      <a:defRPr lang="pt-BR"/>
    </a:defPPr>
    <a:lvl1pPr marL="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872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746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618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491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364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237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110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29837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9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84"/>
    <a:srgbClr val="006BB7"/>
    <a:srgbClr val="000042"/>
    <a:srgbClr val="1E001E"/>
    <a:srgbClr val="2E002E"/>
    <a:srgbClr val="000036"/>
    <a:srgbClr val="146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1" autoAdjust="0"/>
    <p:restoredTop sz="93033" autoAdjust="0"/>
  </p:normalViewPr>
  <p:slideViewPr>
    <p:cSldViewPr>
      <p:cViewPr>
        <p:scale>
          <a:sx n="95" d="100"/>
          <a:sy n="95" d="100"/>
        </p:scale>
        <p:origin x="-600" y="-156"/>
      </p:cViewPr>
      <p:guideLst>
        <p:guide orient="horz" pos="4309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t>17/01/2019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0"/>
            <a:ext cx="10079736" cy="136763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0"/>
            <a:ext cx="10079736" cy="13676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2000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543005" indent="-380104" algn="l" rtl="0" eaLnBrk="1" latinLnBrk="0" hangingPunct="1">
        <a:spcBef>
          <a:spcPts val="446"/>
        </a:spcBef>
        <a:buClr>
          <a:schemeClr val="accent3"/>
        </a:buClr>
        <a:buFont typeface="Georgia"/>
        <a:buChar char="•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77410" indent="-366529" algn="l" rtl="0" eaLnBrk="1" latinLnBrk="0" hangingPunct="1">
        <a:spcBef>
          <a:spcPts val="446"/>
        </a:spcBef>
        <a:buClr>
          <a:schemeClr val="accent2"/>
        </a:buClr>
        <a:buFont typeface="Georgia"/>
        <a:buChar char="▫"/>
        <a:defRPr kumimoji="0" sz="3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1089" indent="-32580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51193" indent="-29865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3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63421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389224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7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715027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013680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325908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1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75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36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1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93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7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51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300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2784" y="2051891"/>
            <a:ext cx="9794071" cy="972222"/>
          </a:xfrm>
          <a:prstGeom prst="rect">
            <a:avLst/>
          </a:prstGeom>
          <a:solidFill>
            <a:srgbClr val="05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/>
              <a:t>Trauma ocular com fogo de artifício – Manejo clínico-cirúrgico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Lívia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Cristina Rios;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Patrícia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Gomes Silva;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Aristófanes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Mendonça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Canamary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Junior; Bernardo Kaplan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Moscovici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Nelson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Chamma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Capelanes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5575" y="3119695"/>
            <a:ext cx="4786399" cy="336466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9247" y="3425058"/>
            <a:ext cx="4779936" cy="103921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traumatismo ocular, considerado causa evitável de cegueira, é considerado um significativo problema de saúde incapacitante que afeta todas as faixas etárias, mais comum no sexo masculino e adultos jovens (25-40 anos de idade). Uma das causas de cegueira é a catarata após o trauma. </a:t>
            </a:r>
            <a:endParaRPr lang="pt-BR" sz="12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9247" y="4612606"/>
            <a:ext cx="4804995" cy="355723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RELATO DE CASO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5574" y="4968329"/>
            <a:ext cx="4773609" cy="856895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Paciente masculino, 35 anos, atendido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serviço de pronto atendimento,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após encaminhamento de outro serviço, no dia 01 de janeiro de 2019. Queixa de baixa acuidade visual (BAV) súbita em olho direito (OD) há 13 horas, após trauma com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fogo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artifício. Relatou trauma mecânico e explosão longe do rosto e negou qualquer doença patológica pregressa ou história prévia oftalmológica. Apresentava bom estado geral, lúcido e orientado e negava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dor.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exame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médico-oftalmológico: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ctoscopia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discreta hiperemia local. Exame motricidade ocular: versões presentes, sem alteração em ambos os olhos. Ponto próximo de convergência normal. Sem crepitação à palpação de órbita. Acuidade visual (AV) sem correção: OD: 20/200 e olho esquerdo (OE): 20/20;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OD: Câmara anterior (CA) formada, discreta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discoria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superior temporal, córnea corando com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fluoresceína, difusamente.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Normo-tenso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digito-pressão.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Fundoscopia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 oftalmoscopia direta prejudicada devido opacidade de meio. Foi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solicitado exame de Tomografia Computadorizada (TC) de Crânio e de Seios da face que evidenciou exame normal. Paciente medicado com sintomáticos,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antibioticoterapia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tópica (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Ofloxacina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colírio, 6/6 horas) e lubrificante tópico para OD e retorno em 24 horas.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manhã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seguinte apresentava AV mantida sem melhora com refração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Reflexos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média midríase fixa; sem reflexo pupilar aferente e eferente em OD, já OE normal. 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em  OD: hiperemia conjuntival 2+/4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+,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de lesão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corneana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puntiforme as 11horas, CA formada, edema de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córnea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2+/4+ com dobras de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descemet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diálise de íris as 11hr, catarata traumática (estrelar) de 3+/4+; em OE: sem alterações. À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OD: Disco óptico (DO) corado, escavação fisiológica, discreta hemorragia vítrea em região de polo posterior, hemorragia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subrretiniana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temporal a mácula, área de hemorragia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subrretiniana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temporal superior, mácula de difícil avaliação devido hemorragia vítrea, retina aplicada 360°, não visualizado roturas; OE: sem alterações; pressão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intra-ocular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12mmHg em ambos os olhos. Foi solicitado exame de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Ultrassônica (UBM) de OD e novo mapeamento de retina em uma semana. Orientado sinais de alarme.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Paciente retorna em 6 dias, sem novas queixas, exame oftalmológico mantido de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 a queixa de BAV mantida. Exame de UBM: córnea com morfologia e espessura dentro dos padrões de normalidade; ângulo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irido-corneano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aberto; presença de ressecção da raiz da íris, das 7 às 3 horas e presença de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iridodiálise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às 10 horas; corpo ciliar sem alteração; cristalino com catarata, com ligamento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zonular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ausente às 10 horas.</a:t>
            </a:r>
            <a:endParaRPr lang="pt-BR" sz="12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30926" y="7776641"/>
            <a:ext cx="4805929" cy="360040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130927" y="8136682"/>
            <a:ext cx="4805929" cy="38884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catarata traumática é a causa mais comum de cegueira unilateral em crianças e jovens. É uma alteração do cristalino que pode ocorrer após um trauma ocular contuso ou penetrante. A maioria das cataratas traumáticas é intumescente, mas seu tipo e evolução clínica dependem do mecanismo de trauma e da integridade da bolsa capsular. A morfologia de uma catarata traumática clássica é chamada de roseta ou tipo estrelado, como no caso apresentado. Algumas vezes o trauma pode interferir na fisiologia normal do olho afetando a anatomia e a integridade estrutural do olho. Algumas lesões podem acontecer na órbita, margem palpebral, córnea, íris,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zônula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cristalino e na retina. 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caso apresentado o paciente teve trauma que lesionou a raiz da íris e 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zônula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como visto no exame de UBM. Isso é muito importante na avaliação inicial para melhor planejamento cirúrgico para cirurgia de catarata. É importante que a cirurgia seja realizada por um cirurgião experiente, com os materiais necessários para qualquer intercorrência. 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programado cirurgia de catarata com anel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endocapsular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intenção de deixar a zona de fragilidade estável, evitando assim outras complicações, como, por exemplo, mergulho da lente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intra-ocular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cavidade vítrea.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130926" y="12097122"/>
            <a:ext cx="4812195" cy="360039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130926" y="12385153"/>
            <a:ext cx="4811389" cy="115212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8600" indent="-108000" algn="just"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YANOFF M.; DUKER J. 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Oftalmologia.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2011.</a:t>
            </a:r>
          </a:p>
          <a:p>
            <a:pPr marL="48600" indent="-108000" algn="just"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CRUZ D. Z; GARZON M.; ARRIETA-CAMACHO J. 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Management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of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traumat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cataract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. American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Academy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of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Ophthalmology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.</a:t>
            </a:r>
            <a:endParaRPr lang="pt-BR" sz="12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48600" indent="-108000" algn="just"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CABRAL L. A.; SILVA T. M. N.; BRITO A.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E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rPr>
              <a:t>. G.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raumas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oculares no serviço de urgência da Fundação Banco de Olhos de </a:t>
            </a:r>
            <a:r>
              <a:rPr lang="pt-B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Goiás.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Sociedade Brasileira de oftalmologia Vol. 72 - nr.6. 2013</a:t>
            </a:r>
            <a:endParaRPr lang="pt-BR" sz="12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AutoShape 5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7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9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130927" y="3407108"/>
            <a:ext cx="4805928" cy="42975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pt-BR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endParaRPr lang="pt-BR" sz="12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184328" y="3539202"/>
            <a:ext cx="202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Figura 1 - OD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-1"/>
            <a:ext cx="10080625" cy="1979065"/>
          </a:xfrm>
          <a:prstGeom prst="rect">
            <a:avLst/>
          </a:prstGeom>
          <a:solidFill>
            <a:srgbClr val="054C84"/>
          </a:soli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35534"/>
            <a:ext cx="5221056" cy="190845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3" name="Picture 12" descr="C:\Users\Livia\Desktop\UPO-logo-180x1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215801"/>
            <a:ext cx="2150850" cy="150559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2700"/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3837307"/>
            <a:ext cx="4724631" cy="379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5130926" y="3085813"/>
            <a:ext cx="4811390" cy="363484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FIGURAS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TEMPLATE E POSTER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TEMPLATE E POSTER.potx</Template>
  <TotalTime>5271</TotalTime>
  <Words>710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MODELO TEMPLATE E POSTER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Usuário do Windows</cp:lastModifiedBy>
  <cp:revision>206</cp:revision>
  <dcterms:created xsi:type="dcterms:W3CDTF">2014-03-25T00:22:32Z</dcterms:created>
  <dcterms:modified xsi:type="dcterms:W3CDTF">2019-01-17T15:39:40Z</dcterms:modified>
</cp:coreProperties>
</file>