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83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83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83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83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83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83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83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83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83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28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/>
          </a:p>
        </p:txBody>
      </p:sp>
    </p:spTree>
    <p:extLst>
      <p:ext uri="{BB962C8B-B14F-4D97-AF65-F5344CB8AC3E}">
        <p14:creationId xmlns:p14="http://schemas.microsoft.com/office/powerpoint/2010/main" val="1330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1300" y="7070465"/>
            <a:ext cx="24303038" cy="1504259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1300" y="22692479"/>
            <a:ext cx="24303038" cy="104310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FD471-39FF-435C-B7DA-505DE1FBF49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407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31157-7FAC-4F81-9E48-B224DBCE10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59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3413" y="1730311"/>
            <a:ext cx="7289800" cy="4269741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19251" y="1730311"/>
            <a:ext cx="21721763" cy="4269741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F33FB-DFA5-435E-89C9-85B99A6952B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175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A9EC8-5E3F-4512-87CA-03DB9F3F26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950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1389" y="10770793"/>
            <a:ext cx="27947937" cy="1797301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1389" y="28913663"/>
            <a:ext cx="27947937" cy="945162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EC559-D36A-4AE4-8EC8-B839D4E36E8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510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19250" y="10080254"/>
            <a:ext cx="14504988" cy="3434747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6639" y="10080254"/>
            <a:ext cx="14506575" cy="3434747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1F6EA-40D5-478A-95A5-C5F71FB12CE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717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25" y="2300204"/>
            <a:ext cx="27947938" cy="835153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26" y="10591411"/>
            <a:ext cx="13708063" cy="5190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26" y="15782345"/>
            <a:ext cx="13708063" cy="232131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5225" y="10591411"/>
            <a:ext cx="13774738" cy="5190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5225" y="15782345"/>
            <a:ext cx="13774738" cy="232131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7128-3419-4FEF-A17B-0375A1E4D0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483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AA2BD-3BFD-4C54-8C36-D94E9678D6D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761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A5EA-65CE-4EF6-AF6E-1AE3B56BF2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389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26" y="2879620"/>
            <a:ext cx="10450513" cy="1008184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6325" y="6221185"/>
            <a:ext cx="16403638" cy="307027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26" y="12961462"/>
            <a:ext cx="10450513" cy="240132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9AB38-7AFF-4201-B265-0EEF201DB4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553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26" y="2879620"/>
            <a:ext cx="10450513" cy="1008184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6325" y="6221185"/>
            <a:ext cx="16403638" cy="307027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26" y="12961462"/>
            <a:ext cx="10450513" cy="240132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7432-9D55-450F-AA86-2A9313B1B1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824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730375"/>
            <a:ext cx="29163963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00" tIns="208800" rIns="417600" bIns="208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080625"/>
            <a:ext cx="29163963" cy="3434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00" tIns="208800" rIns="417600" bIns="208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619250" y="39343013"/>
            <a:ext cx="756285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1072813" y="39343013"/>
            <a:ext cx="10260012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2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23221950" y="39343013"/>
            <a:ext cx="7561263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00" tIns="208800" rIns="417600" bIns="208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FA539E6E-2F99-49D4-8293-3CF583A3E3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1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1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1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1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1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1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1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1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1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3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27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2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2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57238" y="1368425"/>
            <a:ext cx="5286375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Text Box 1"/>
          <p:cNvSpPr txBox="1">
            <a:spLocks noChangeArrowheads="1"/>
          </p:cNvSpPr>
          <p:nvPr/>
        </p:nvSpPr>
        <p:spPr bwMode="auto">
          <a:xfrm>
            <a:off x="4462463" y="120650"/>
            <a:ext cx="22869525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17600" tIns="208800" rIns="417600" bIns="208800" anchor="ctr" anchorCtr="1"/>
          <a:lstStyle>
            <a:lvl1pPr eaLnBrk="0" hangingPunct="0">
              <a:spcBef>
                <a:spcPts val="36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</a:tabLst>
              <a:defRPr sz="146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spcBef>
                <a:spcPts val="3225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</a:tabLst>
              <a:defRPr sz="129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spcBef>
                <a:spcPts val="2725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</a:tabLst>
              <a:defRPr sz="109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spcBef>
                <a:spcPts val="2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spcBef>
                <a:spcPts val="2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8000" b="1">
                <a:solidFill>
                  <a:schemeClr val="tx1"/>
                </a:solidFill>
              </a:rPr>
              <a:t>Úlcera Marginal Herpética – Relato de Caso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808169" y="6752733"/>
            <a:ext cx="14370757" cy="6958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lIns="123840" tIns="61920" rIns="123840" bIns="61920">
            <a:spAutoFit/>
          </a:bodyPr>
          <a:lstStyle>
            <a:lvl1pPr>
              <a:spcBef>
                <a:spcPts val="36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146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spcBef>
                <a:spcPts val="3225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129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spcBef>
                <a:spcPts val="2725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109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spcBef>
                <a:spcPts val="23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spcBef>
                <a:spcPts val="23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5188"/>
              </a:spcBef>
              <a:buClrTx/>
              <a:buFontTx/>
              <a:buNone/>
              <a:defRPr/>
            </a:pPr>
            <a:r>
              <a:rPr lang="pt-BR" altLang="pt-BR" sz="3600" b="1" dirty="0">
                <a:solidFill>
                  <a:schemeClr val="bg1"/>
                </a:solidFill>
              </a:rPr>
              <a:t>Introdução</a:t>
            </a:r>
            <a:r>
              <a:rPr lang="pt-BR" altLang="pt-BR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276638" y="35010286"/>
            <a:ext cx="142287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3840" tIns="61920" rIns="123840" bIns="61920">
            <a:spAutoFit/>
          </a:bodyPr>
          <a:lstStyle>
            <a:lvl1pPr eaLnBrk="0" hangingPunct="0">
              <a:spcBef>
                <a:spcPts val="36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146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spcBef>
                <a:spcPts val="3225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129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spcBef>
                <a:spcPts val="2725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109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spcBef>
                <a:spcPts val="2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spcBef>
                <a:spcPts val="2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808169" y="15743831"/>
            <a:ext cx="14370757" cy="6790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lIns="123840" tIns="61920" rIns="123840" bIns="61920">
            <a:spAutoFit/>
          </a:bodyPr>
          <a:lstStyle>
            <a:lvl1pPr>
              <a:spcBef>
                <a:spcPts val="36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146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spcBef>
                <a:spcPts val="3225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129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spcBef>
                <a:spcPts val="2725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109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spcBef>
                <a:spcPts val="23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spcBef>
                <a:spcPts val="23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5188"/>
              </a:spcBef>
              <a:buClrTx/>
              <a:buFontTx/>
              <a:buNone/>
              <a:defRPr/>
            </a:pPr>
            <a:r>
              <a:rPr lang="pt-BR" altLang="pt-BR" sz="3600" b="1" dirty="0" smtClean="0">
                <a:solidFill>
                  <a:schemeClr val="bg1"/>
                </a:solidFill>
              </a:rPr>
              <a:t>Métodos</a:t>
            </a:r>
            <a:r>
              <a:rPr lang="pt-BR" altLang="pt-BR" sz="3200" dirty="0" smtClean="0">
                <a:solidFill>
                  <a:schemeClr val="bg1"/>
                </a:solidFill>
              </a:rPr>
              <a:t> </a:t>
            </a:r>
            <a:endParaRPr lang="pt-BR" altLang="pt-BR" sz="3200" dirty="0">
              <a:solidFill>
                <a:schemeClr val="bg1"/>
              </a:solidFill>
            </a:endParaRP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808169" y="34840520"/>
            <a:ext cx="14370755" cy="6794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lIns="123840" tIns="61920" rIns="123840" bIns="61920">
            <a:spAutoFit/>
          </a:bodyPr>
          <a:lstStyle>
            <a:lvl1pPr>
              <a:spcBef>
                <a:spcPts val="36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146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spcBef>
                <a:spcPts val="3225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129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spcBef>
                <a:spcPts val="2725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109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spcBef>
                <a:spcPts val="23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spcBef>
                <a:spcPts val="23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5188"/>
              </a:spcBef>
              <a:buClrTx/>
              <a:buFontTx/>
              <a:buNone/>
              <a:defRPr/>
            </a:pPr>
            <a:r>
              <a:rPr lang="pt-BR" altLang="pt-BR" sz="3600" b="1" dirty="0">
                <a:solidFill>
                  <a:schemeClr val="bg1"/>
                </a:solidFill>
              </a:rPr>
              <a:t>Conclusão</a:t>
            </a: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15758473" y="34840520"/>
            <a:ext cx="16049396" cy="6794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lIns="123840" tIns="61920" rIns="123840" bIns="61920">
            <a:spAutoFit/>
          </a:bodyPr>
          <a:lstStyle>
            <a:lvl1pPr>
              <a:spcBef>
                <a:spcPts val="36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146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spcBef>
                <a:spcPts val="3225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129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spcBef>
                <a:spcPts val="2725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109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spcBef>
                <a:spcPts val="23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spcBef>
                <a:spcPts val="23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4375"/>
              </a:spcBef>
              <a:buClrTx/>
              <a:buFontTx/>
              <a:buNone/>
              <a:defRPr/>
            </a:pPr>
            <a:r>
              <a:rPr lang="pt-BR" altLang="pt-BR" sz="3600" b="1" dirty="0">
                <a:solidFill>
                  <a:schemeClr val="bg1"/>
                </a:solidFill>
              </a:rPr>
              <a:t>Referências</a:t>
            </a:r>
          </a:p>
        </p:txBody>
      </p:sp>
      <p:sp>
        <p:nvSpPr>
          <p:cNvPr id="2057" name="Text Box 18"/>
          <p:cNvSpPr txBox="1">
            <a:spLocks noChangeArrowheads="1"/>
          </p:cNvSpPr>
          <p:nvPr/>
        </p:nvSpPr>
        <p:spPr bwMode="auto">
          <a:xfrm>
            <a:off x="720305" y="16524787"/>
            <a:ext cx="14458621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indent="457200" eaLnBrk="0" hangingPunct="0">
              <a:spcBef>
                <a:spcPts val="36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146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spcBef>
                <a:spcPts val="3225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129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spcBef>
                <a:spcPts val="2725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109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spcBef>
                <a:spcPts val="2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spcBef>
                <a:spcPts val="2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9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/>
            <a:r>
              <a:rPr lang="pt-BR" altLang="pt-BR" sz="2700" dirty="0">
                <a:solidFill>
                  <a:schemeClr val="tx1"/>
                </a:solidFill>
              </a:rPr>
              <a:t>Relatar o caso do paciente S.S.B., de 68 anos, do sexo masculino, natural e procedente de Trindade-GO, negro, serralheiro, que foi atendido no Pronto Socorro do Centro de Referência de Oftalmologia (CEROF) da Universidade Federal de Goiás (UFG) em Goiânia-GO no ano de 2018.</a:t>
            </a:r>
          </a:p>
        </p:txBody>
      </p:sp>
      <p:pic>
        <p:nvPicPr>
          <p:cNvPr id="2058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063" y="735013"/>
            <a:ext cx="3910012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CaixaDeTexto 3"/>
          <p:cNvSpPr txBox="1">
            <a:spLocks noChangeArrowheads="1"/>
          </p:cNvSpPr>
          <p:nvPr/>
        </p:nvSpPr>
        <p:spPr bwMode="auto">
          <a:xfrm>
            <a:off x="720304" y="18399128"/>
            <a:ext cx="14458621" cy="641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altLang="pt-BR" sz="3600" b="1" dirty="0">
                <a:ea typeface="Lucida Sans Unicode" charset="0"/>
                <a:cs typeface="Lucida Sans Unicode" charset="0"/>
              </a:rPr>
              <a:t>Resultados</a:t>
            </a:r>
          </a:p>
        </p:txBody>
      </p:sp>
      <p:sp>
        <p:nvSpPr>
          <p:cNvPr id="2060" name="CaixaDeTexto 4"/>
          <p:cNvSpPr txBox="1">
            <a:spLocks noChangeArrowheads="1"/>
          </p:cNvSpPr>
          <p:nvPr/>
        </p:nvSpPr>
        <p:spPr bwMode="auto">
          <a:xfrm>
            <a:off x="720303" y="19226436"/>
            <a:ext cx="14458621" cy="1546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/>
            <a:r>
              <a:rPr lang="pt-BR" altLang="pt-BR" sz="2700" dirty="0">
                <a:solidFill>
                  <a:schemeClr val="tx1"/>
                </a:solidFill>
              </a:rPr>
              <a:t>O paciente em questão chegou com queixa de que há 30 dias havia iniciado quadro de sensação de corpo estranho em olho direito (OD), associado a hiperemia, lacrimejamento e turvação visual. Negava queixas em olho esquerdo (OE). Negava trauma, cirurgias prévias, patologias oculares, uso de colírios, história familiar de doenças oftalmológicas ou </a:t>
            </a:r>
            <a:r>
              <a:rPr lang="pt-BR" altLang="pt-BR" sz="2700" dirty="0" err="1">
                <a:solidFill>
                  <a:schemeClr val="tx1"/>
                </a:solidFill>
              </a:rPr>
              <a:t>comorbidades</a:t>
            </a:r>
            <a:r>
              <a:rPr lang="pt-BR" altLang="pt-BR" sz="2700" dirty="0">
                <a:solidFill>
                  <a:schemeClr val="tx1"/>
                </a:solidFill>
              </a:rPr>
              <a:t> sistêmicas.</a:t>
            </a:r>
          </a:p>
          <a:p>
            <a:pPr algn="just"/>
            <a:r>
              <a:rPr lang="pt-BR" altLang="pt-BR" sz="2700" dirty="0">
                <a:solidFill>
                  <a:schemeClr val="tx1"/>
                </a:solidFill>
              </a:rPr>
              <a:t>Ao exame oftalmológico, apresentava acuidade visual corrigida de 20/60 (0,3) em OD e 20/20 (1,0) em OE. À </a:t>
            </a:r>
            <a:r>
              <a:rPr lang="pt-BR" altLang="pt-BR" sz="2700" dirty="0" err="1">
                <a:solidFill>
                  <a:schemeClr val="tx1"/>
                </a:solidFill>
              </a:rPr>
              <a:t>biomicroscopia</a:t>
            </a:r>
            <a:r>
              <a:rPr lang="pt-BR" altLang="pt-BR" sz="2700" dirty="0">
                <a:solidFill>
                  <a:schemeClr val="tx1"/>
                </a:solidFill>
              </a:rPr>
              <a:t> de OD: leve disfunção de glândulas de </a:t>
            </a:r>
            <a:r>
              <a:rPr lang="pt-BR" altLang="pt-BR" sz="2700" dirty="0" err="1">
                <a:solidFill>
                  <a:schemeClr val="tx1"/>
                </a:solidFill>
              </a:rPr>
              <a:t>Meibomius</a:t>
            </a:r>
            <a:r>
              <a:rPr lang="pt-BR" altLang="pt-BR" sz="2700" dirty="0">
                <a:solidFill>
                  <a:schemeClr val="tx1"/>
                </a:solidFill>
              </a:rPr>
              <a:t>; conjuntiva bulbar hiperemiada difusamente (3+/4+); córnea com lesão ulcerativa periférica nasal inferior de 2,0 mm (vertical) x 1,0 mm (horizontal), de base limpa, com halo esbranquiçado nas margens, afinamento importante acometendo em torno de 50% do estroma e presença de </a:t>
            </a:r>
            <a:r>
              <a:rPr lang="pt-BR" altLang="pt-BR" sz="2700" dirty="0" err="1">
                <a:solidFill>
                  <a:schemeClr val="tx1"/>
                </a:solidFill>
              </a:rPr>
              <a:t>neovasos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limbares</a:t>
            </a:r>
            <a:r>
              <a:rPr lang="pt-BR" altLang="pt-BR" sz="2700" dirty="0">
                <a:solidFill>
                  <a:schemeClr val="tx1"/>
                </a:solidFill>
              </a:rPr>
              <a:t> superficiais adjacentes; câmara anterior formada sem reação; íris trófica e catarata nuclear incipiente (Figura </a:t>
            </a:r>
            <a:r>
              <a:rPr lang="pt-BR" altLang="pt-BR" sz="2700" dirty="0" smtClean="0">
                <a:solidFill>
                  <a:schemeClr val="tx1"/>
                </a:solidFill>
              </a:rPr>
              <a:t>1A </a:t>
            </a:r>
            <a:r>
              <a:rPr lang="pt-BR" altLang="pt-BR" sz="2700" dirty="0">
                <a:solidFill>
                  <a:schemeClr val="tx1"/>
                </a:solidFill>
              </a:rPr>
              <a:t>e </a:t>
            </a:r>
            <a:r>
              <a:rPr lang="pt-BR" altLang="pt-BR" sz="2700" dirty="0" smtClean="0">
                <a:solidFill>
                  <a:schemeClr val="tx1"/>
                </a:solidFill>
              </a:rPr>
              <a:t>1B</a:t>
            </a:r>
            <a:r>
              <a:rPr lang="pt-BR" altLang="pt-BR" sz="2700" dirty="0">
                <a:solidFill>
                  <a:schemeClr val="tx1"/>
                </a:solidFill>
              </a:rPr>
              <a:t>). Em OE, havia apenas discreta disfunção de glândulas de </a:t>
            </a:r>
            <a:r>
              <a:rPr lang="pt-BR" altLang="pt-BR" sz="2700" dirty="0" err="1">
                <a:solidFill>
                  <a:schemeClr val="tx1"/>
                </a:solidFill>
              </a:rPr>
              <a:t>Meibomius</a:t>
            </a:r>
            <a:r>
              <a:rPr lang="pt-BR" altLang="pt-BR" sz="2700" dirty="0">
                <a:solidFill>
                  <a:schemeClr val="tx1"/>
                </a:solidFill>
              </a:rPr>
              <a:t> e catarata nuclear incipiente, sem outras alterações. Pressão intraocular de 10 mmHg em OD e de 10 mmHg em OE. À </a:t>
            </a:r>
            <a:r>
              <a:rPr lang="pt-BR" altLang="pt-BR" sz="2700" dirty="0" err="1">
                <a:solidFill>
                  <a:schemeClr val="tx1"/>
                </a:solidFill>
              </a:rPr>
              <a:t>fundoscopia</a:t>
            </a:r>
            <a:r>
              <a:rPr lang="pt-BR" altLang="pt-BR" sz="2700" dirty="0">
                <a:solidFill>
                  <a:schemeClr val="tx1"/>
                </a:solidFill>
              </a:rPr>
              <a:t>, evidenciou-se: retina colada, disco corado com escavação fisiológica e brilho macular preservado em ambos os olhos.</a:t>
            </a:r>
          </a:p>
          <a:p>
            <a:pPr algn="just"/>
            <a:r>
              <a:rPr lang="pt-BR" altLang="pt-BR" sz="2700" dirty="0">
                <a:solidFill>
                  <a:schemeClr val="tx1"/>
                </a:solidFill>
              </a:rPr>
              <a:t>Devido à ausência de infiltrado purulento, apresentando base limpa, foi optado por pesquisar a sensibilidade </a:t>
            </a:r>
            <a:r>
              <a:rPr lang="pt-BR" altLang="pt-BR" sz="2700" dirty="0" err="1">
                <a:solidFill>
                  <a:schemeClr val="tx1"/>
                </a:solidFill>
              </a:rPr>
              <a:t>corneana</a:t>
            </a:r>
            <a:r>
              <a:rPr lang="pt-BR" altLang="pt-BR" sz="2700" dirty="0">
                <a:solidFill>
                  <a:schemeClr val="tx1"/>
                </a:solidFill>
              </a:rPr>
              <a:t>, que se encontrava parcialmente reduzida em OD e preservada em OE.</a:t>
            </a:r>
          </a:p>
          <a:p>
            <a:pPr algn="just"/>
            <a:r>
              <a:rPr lang="pt-BR" altLang="pt-BR" sz="2700" dirty="0">
                <a:solidFill>
                  <a:schemeClr val="tx1"/>
                </a:solidFill>
              </a:rPr>
              <a:t>Diante disso, a principal hipótese diagnóstica foi de </a:t>
            </a:r>
            <a:r>
              <a:rPr lang="pt-BR" altLang="pt-BR" sz="2700" dirty="0" err="1">
                <a:solidFill>
                  <a:schemeClr val="tx1"/>
                </a:solidFill>
              </a:rPr>
              <a:t>ceratite</a:t>
            </a:r>
            <a:r>
              <a:rPr lang="pt-BR" altLang="pt-BR" sz="2700" dirty="0">
                <a:solidFill>
                  <a:schemeClr val="tx1"/>
                </a:solidFill>
              </a:rPr>
              <a:t> marginal herpética. Devido ao serviço não dispor de exames confirmatórios para infecção herpética, como cultura viral ou Reação em Cadeia da Polimerase, foi iniciado teste terapêutico com </a:t>
            </a:r>
            <a:r>
              <a:rPr lang="pt-BR" altLang="pt-BR" sz="2700" dirty="0" err="1">
                <a:solidFill>
                  <a:schemeClr val="tx1"/>
                </a:solidFill>
              </a:rPr>
              <a:t>aciclovir</a:t>
            </a:r>
            <a:r>
              <a:rPr lang="pt-BR" altLang="pt-BR" sz="2700" dirty="0">
                <a:solidFill>
                  <a:schemeClr val="tx1"/>
                </a:solidFill>
              </a:rPr>
              <a:t> 2g/dia por 14 dias. Para melhor tratamento do paciente, foi associado antibiótico de forma apenas profilática  (</a:t>
            </a:r>
            <a:r>
              <a:rPr lang="pt-BR" altLang="pt-BR" sz="2700" dirty="0" err="1">
                <a:solidFill>
                  <a:schemeClr val="tx1"/>
                </a:solidFill>
              </a:rPr>
              <a:t>ofloxacino</a:t>
            </a:r>
            <a:r>
              <a:rPr lang="pt-BR" altLang="pt-BR" sz="2700" dirty="0">
                <a:solidFill>
                  <a:schemeClr val="tx1"/>
                </a:solidFill>
              </a:rPr>
              <a:t> colírio de 6/6 horas) para evitar contaminação bacteriana secundária, além de lubrificação intensa com colírio lubrificante sem conservante a cada hora e </a:t>
            </a:r>
            <a:r>
              <a:rPr lang="pt-BR" altLang="pt-BR" sz="2700" dirty="0" err="1">
                <a:solidFill>
                  <a:schemeClr val="tx1"/>
                </a:solidFill>
              </a:rPr>
              <a:t>dexpantenol</a:t>
            </a:r>
            <a:r>
              <a:rPr lang="pt-BR" altLang="pt-BR" sz="2700" dirty="0">
                <a:solidFill>
                  <a:schemeClr val="tx1"/>
                </a:solidFill>
              </a:rPr>
              <a:t> em gel de 8/8 horas.</a:t>
            </a:r>
          </a:p>
          <a:p>
            <a:pPr algn="just"/>
            <a:r>
              <a:rPr lang="pt-BR" altLang="pt-BR" sz="2700" dirty="0">
                <a:solidFill>
                  <a:schemeClr val="tx1"/>
                </a:solidFill>
              </a:rPr>
              <a:t>Após cinco dias, o paciente evoluiu com melhora do desconforto ocular, redução parcial do tamanho da lesão, da hiperemia conjuntival e do infiltrado (Figura </a:t>
            </a:r>
            <a:r>
              <a:rPr lang="pt-BR" altLang="pt-BR" sz="2700" dirty="0" smtClean="0">
                <a:solidFill>
                  <a:schemeClr val="tx1"/>
                </a:solidFill>
              </a:rPr>
              <a:t>2). </a:t>
            </a:r>
            <a:r>
              <a:rPr lang="pt-BR" altLang="pt-BR" sz="2700" dirty="0">
                <a:solidFill>
                  <a:schemeClr val="tx1"/>
                </a:solidFill>
              </a:rPr>
              <a:t>Com essa boa resposta ao tratamento inicial com antiviral, </a:t>
            </a:r>
            <a:r>
              <a:rPr lang="pt-BR" altLang="pt-BR" sz="2700" dirty="0" smtClean="0">
                <a:solidFill>
                  <a:schemeClr val="tx1"/>
                </a:solidFill>
              </a:rPr>
              <a:t>porém </a:t>
            </a:r>
            <a:r>
              <a:rPr lang="pt-BR" altLang="pt-BR" sz="2700" dirty="0">
                <a:solidFill>
                  <a:schemeClr val="tx1"/>
                </a:solidFill>
              </a:rPr>
              <a:t>mantendo ainda sintomatologia moderada, foi então adicionado colírio de </a:t>
            </a:r>
            <a:r>
              <a:rPr lang="pt-BR" altLang="pt-BR" sz="2700" dirty="0" err="1">
                <a:solidFill>
                  <a:schemeClr val="tx1"/>
                </a:solidFill>
              </a:rPr>
              <a:t>prednisolona</a:t>
            </a:r>
            <a:r>
              <a:rPr lang="pt-BR" altLang="pt-BR" sz="2700" dirty="0">
                <a:solidFill>
                  <a:schemeClr val="tx1"/>
                </a:solidFill>
              </a:rPr>
              <a:t> a 1% de 6/6h a ser regredido semanalmente, para se combater o intenso componente inflamatório associado à ulceração. Após doze dias do início do tratamento, o paciente estava assintomático, com melhora progressiva da lesão (Figura </a:t>
            </a:r>
            <a:r>
              <a:rPr lang="pt-BR" altLang="pt-BR" sz="2700" dirty="0" smtClean="0">
                <a:solidFill>
                  <a:schemeClr val="tx1"/>
                </a:solidFill>
              </a:rPr>
              <a:t>3A </a:t>
            </a:r>
            <a:r>
              <a:rPr lang="pt-BR" altLang="pt-BR" sz="2700" dirty="0">
                <a:solidFill>
                  <a:schemeClr val="tx1"/>
                </a:solidFill>
              </a:rPr>
              <a:t>e </a:t>
            </a:r>
            <a:r>
              <a:rPr lang="pt-BR" altLang="pt-BR" sz="2700" dirty="0" smtClean="0">
                <a:solidFill>
                  <a:schemeClr val="tx1"/>
                </a:solidFill>
              </a:rPr>
              <a:t>3B</a:t>
            </a:r>
            <a:r>
              <a:rPr lang="pt-BR" altLang="pt-BR" sz="2700" dirty="0">
                <a:solidFill>
                  <a:schemeClr val="tx1"/>
                </a:solidFill>
              </a:rPr>
              <a:t>). Após trinta dias, havia resolução completa, com discreto leucoma periférico residual, sendo realizada a alta do paciente (Figura 4</a:t>
            </a:r>
            <a:r>
              <a:rPr lang="pt-BR" altLang="pt-BR" sz="2700" dirty="0" smtClean="0">
                <a:solidFill>
                  <a:schemeClr val="tx1"/>
                </a:solidFill>
              </a:rPr>
              <a:t>).</a:t>
            </a:r>
            <a:endParaRPr lang="pt-BR" altLang="pt-BR" sz="2700" dirty="0">
              <a:solidFill>
                <a:schemeClr val="tx1"/>
              </a:solidFill>
            </a:endParaRPr>
          </a:p>
          <a:p>
            <a:pPr algn="just"/>
            <a:r>
              <a:rPr lang="pt-BR" altLang="pt-BR" sz="2700" dirty="0" smtClean="0">
                <a:solidFill>
                  <a:schemeClr val="tx1"/>
                </a:solidFill>
              </a:rPr>
              <a:t>Por causa da </a:t>
            </a:r>
            <a:r>
              <a:rPr lang="pt-BR" altLang="pt-BR" sz="2700" dirty="0" smtClean="0">
                <a:solidFill>
                  <a:schemeClr val="tx1"/>
                </a:solidFill>
              </a:rPr>
              <a:t>melhora </a:t>
            </a:r>
            <a:r>
              <a:rPr lang="pt-BR" altLang="pt-BR" sz="2700" dirty="0">
                <a:solidFill>
                  <a:schemeClr val="tx1"/>
                </a:solidFill>
              </a:rPr>
              <a:t>do quadro com o uso de </a:t>
            </a:r>
            <a:r>
              <a:rPr lang="pt-BR" altLang="pt-BR" sz="2700" dirty="0" err="1">
                <a:solidFill>
                  <a:schemeClr val="tx1"/>
                </a:solidFill>
              </a:rPr>
              <a:t>aciclovir</a:t>
            </a:r>
            <a:r>
              <a:rPr lang="pt-BR" altLang="pt-BR" sz="2700" dirty="0">
                <a:solidFill>
                  <a:schemeClr val="tx1"/>
                </a:solidFill>
              </a:rPr>
              <a:t>, confirmou-se a hipótese viral. Isso foi possível </a:t>
            </a:r>
            <a:r>
              <a:rPr lang="pt-BR" altLang="pt-BR" sz="2700" dirty="0" smtClean="0">
                <a:solidFill>
                  <a:schemeClr val="tx1"/>
                </a:solidFill>
              </a:rPr>
              <a:t>devido ao </a:t>
            </a:r>
            <a:r>
              <a:rPr lang="pt-BR" altLang="pt-BR" sz="2700" dirty="0">
                <a:solidFill>
                  <a:schemeClr val="tx1"/>
                </a:solidFill>
              </a:rPr>
              <a:t>conhecimento prévio desse raro tipo de </a:t>
            </a:r>
            <a:r>
              <a:rPr lang="pt-BR" altLang="pt-BR" sz="2700" dirty="0" err="1">
                <a:solidFill>
                  <a:schemeClr val="tx1"/>
                </a:solidFill>
              </a:rPr>
              <a:t>ceratite</a:t>
            </a:r>
            <a:r>
              <a:rPr lang="pt-BR" altLang="pt-BR" sz="2700" dirty="0">
                <a:solidFill>
                  <a:schemeClr val="tx1"/>
                </a:solidFill>
              </a:rPr>
              <a:t> epitelial e à capacidade de diferenciá-la das demais entidades, como a úlcera </a:t>
            </a:r>
            <a:r>
              <a:rPr lang="pt-BR" altLang="pt-BR" sz="2700" dirty="0" err="1">
                <a:solidFill>
                  <a:schemeClr val="tx1"/>
                </a:solidFill>
              </a:rPr>
              <a:t>estafilocóccica</a:t>
            </a:r>
            <a:r>
              <a:rPr lang="pt-BR" altLang="pt-BR" sz="2700" dirty="0">
                <a:solidFill>
                  <a:schemeClr val="tx1"/>
                </a:solidFill>
              </a:rPr>
              <a:t> catarral.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455792" y="2136085"/>
            <a:ext cx="18882865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ts val="2813"/>
              </a:spcBef>
              <a:spcAft>
                <a:spcPts val="2813"/>
              </a:spcAft>
              <a:buSzPct val="100000"/>
              <a:defRPr/>
            </a:pPr>
            <a:endParaRPr lang="pt-BR" altLang="pt-BR" sz="2800" b="1" dirty="0">
              <a:solidFill>
                <a:schemeClr val="tx1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50000"/>
              </a:lnSpc>
              <a:spcBef>
                <a:spcPts val="2813"/>
              </a:spcBef>
              <a:spcAft>
                <a:spcPts val="2813"/>
              </a:spcAft>
              <a:buSzPct val="100000"/>
              <a:defRPr/>
            </a:pPr>
            <a:r>
              <a:rPr lang="pt-BR" altLang="pt-BR" sz="3200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Rodrigo Cunha </a:t>
            </a:r>
            <a:r>
              <a:rPr lang="pt-BR" altLang="pt-BR" sz="3200" b="1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Ferreira¹; </a:t>
            </a:r>
            <a:r>
              <a:rPr lang="pt-BR" altLang="pt-BR" sz="3200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Thiago de Castro </a:t>
            </a:r>
            <a:r>
              <a:rPr lang="pt-BR" altLang="pt-BR" sz="3200" b="1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Silva¹; </a:t>
            </a:r>
            <a:r>
              <a:rPr lang="pt-BR" altLang="pt-BR" sz="3200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Bruna Costa Monteiro Hadler¹; Luiz Arthur Franco </a:t>
            </a:r>
            <a:r>
              <a:rPr lang="pt-BR" altLang="pt-BR" sz="3200" b="1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Beniz¹; </a:t>
            </a:r>
            <a:r>
              <a:rPr lang="pt-BR" altLang="pt-BR" sz="3200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Wander Alves Ferreira </a:t>
            </a:r>
            <a:r>
              <a:rPr lang="pt-BR" altLang="pt-BR" sz="3200" b="1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Júnior²; </a:t>
            </a:r>
            <a:r>
              <a:rPr lang="pt-BR" altLang="pt-BR" sz="3200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Luís Fernando Oliveira Borges Chaves</a:t>
            </a:r>
            <a:r>
              <a:rPr lang="pt-BR" altLang="pt-BR" sz="3200" b="1" baseline="300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3</a:t>
            </a:r>
            <a:r>
              <a:rPr lang="pt-BR" altLang="pt-BR" sz="3200" b="1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endParaRPr lang="pt-BR" altLang="pt-BR" sz="3200" b="1" baseline="30000" dirty="0">
              <a:solidFill>
                <a:schemeClr val="tx1"/>
              </a:solidFill>
              <a:ea typeface="Lucida Sans Unicode" charset="0"/>
              <a:cs typeface="Lucida Sans Unicode" charset="0"/>
            </a:endParaRPr>
          </a:p>
          <a:p>
            <a:pPr marL="360000" indent="-457200" algn="ctr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  <a:defRPr/>
            </a:pPr>
            <a:r>
              <a:rPr lang="pt-BR" altLang="pt-BR" sz="27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Médicos Residentes </a:t>
            </a:r>
            <a:r>
              <a:rPr lang="pt-BR" alt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do Centro de Referência em Oftalmologia (</a:t>
            </a:r>
            <a:r>
              <a:rPr lang="pt-BR" altLang="pt-BR" sz="27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CEROF/UFG) em </a:t>
            </a:r>
            <a:r>
              <a:rPr lang="pt-BR" alt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Goiânia-GO</a:t>
            </a:r>
          </a:p>
          <a:p>
            <a:pPr marL="360000" indent="-457200" algn="ctr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  <a:defRPr/>
            </a:pPr>
            <a:r>
              <a:rPr lang="pt-BR" altLang="pt-BR" sz="27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Médico </a:t>
            </a:r>
            <a:r>
              <a:rPr lang="pt-BR" alt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Residente do Hospital de Olhos Aparecida (</a:t>
            </a:r>
            <a:r>
              <a:rPr lang="pt-BR" altLang="pt-BR" sz="27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HOA) </a:t>
            </a:r>
            <a:r>
              <a:rPr lang="pt-BR" alt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em Aparecida de </a:t>
            </a:r>
            <a:r>
              <a:rPr lang="pt-BR" altLang="pt-BR" sz="27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Goiânia-GO</a:t>
            </a:r>
          </a:p>
          <a:p>
            <a:pPr marL="360000" indent="-457200" algn="ctr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  <a:defRPr/>
            </a:pPr>
            <a:r>
              <a:rPr lang="pt-BR" alt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Staff do Setor de Córnea do Centro de Referência em Oftalmologia (</a:t>
            </a:r>
            <a:r>
              <a:rPr lang="pt-BR" altLang="pt-BR" sz="27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CEROF/UFG) em </a:t>
            </a:r>
            <a:r>
              <a:rPr lang="pt-BR" altLang="pt-BR" sz="27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Goiânia-GO</a:t>
            </a:r>
            <a:endParaRPr lang="pt-BR" altLang="pt-BR" sz="2700" b="1" dirty="0">
              <a:solidFill>
                <a:schemeClr val="tx1"/>
              </a:solidFill>
              <a:ea typeface="Lucida Sans Unicode" charset="0"/>
              <a:cs typeface="Lucida Sans Unicode" charset="0"/>
            </a:endParaRPr>
          </a:p>
          <a:p>
            <a:pPr eaLnBrk="0" hangingPunct="0">
              <a:defRPr/>
            </a:pPr>
            <a:endParaRPr lang="pt-BR" sz="5400" dirty="0">
              <a:ea typeface="Lucida Sans Unicode" charset="0"/>
              <a:cs typeface="Lucida Sans Unicode" charset="0"/>
            </a:endParaRPr>
          </a:p>
        </p:txBody>
      </p:sp>
      <p:sp>
        <p:nvSpPr>
          <p:cNvPr id="2062" name="CaixaDeTexto 3"/>
          <p:cNvSpPr txBox="1">
            <a:spLocks noChangeArrowheads="1"/>
          </p:cNvSpPr>
          <p:nvPr/>
        </p:nvSpPr>
        <p:spPr bwMode="auto">
          <a:xfrm>
            <a:off x="808169" y="7642760"/>
            <a:ext cx="14370757" cy="810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/>
            <a:r>
              <a:rPr lang="pt-BR" altLang="pt-BR" sz="2700" dirty="0">
                <a:solidFill>
                  <a:srgbClr val="000000"/>
                </a:solidFill>
              </a:rPr>
              <a:t>O vírus </a:t>
            </a:r>
            <a:r>
              <a:rPr lang="pt-BR" altLang="pt-BR" sz="2700" i="1" dirty="0">
                <a:solidFill>
                  <a:srgbClr val="000000"/>
                </a:solidFill>
              </a:rPr>
              <a:t>Herpes simplex </a:t>
            </a:r>
            <a:r>
              <a:rPr lang="pt-BR" altLang="pt-BR" sz="2700" dirty="0">
                <a:solidFill>
                  <a:srgbClr val="000000"/>
                </a:solidFill>
              </a:rPr>
              <a:t>é responsável por várias doenças oculares, tanto do segmento anterior quanto posterior. Na córnea, pode acometer qualquer uma de suas camadas, sendo as formas mais comuns de </a:t>
            </a:r>
            <a:r>
              <a:rPr lang="pt-BR" altLang="pt-BR" sz="2700" dirty="0" err="1">
                <a:solidFill>
                  <a:srgbClr val="000000"/>
                </a:solidFill>
              </a:rPr>
              <a:t>ceratite</a:t>
            </a:r>
            <a:r>
              <a:rPr lang="pt-BR" altLang="pt-BR" sz="2700" dirty="0">
                <a:solidFill>
                  <a:srgbClr val="000000"/>
                </a:solidFill>
              </a:rPr>
              <a:t>: as úlceras </a:t>
            </a:r>
            <a:r>
              <a:rPr lang="pt-BR" altLang="pt-BR" sz="2700" dirty="0" err="1">
                <a:solidFill>
                  <a:srgbClr val="000000"/>
                </a:solidFill>
              </a:rPr>
              <a:t>dendrítica</a:t>
            </a:r>
            <a:r>
              <a:rPr lang="pt-BR" altLang="pt-BR" sz="2700" dirty="0">
                <a:solidFill>
                  <a:srgbClr val="000000"/>
                </a:solidFill>
              </a:rPr>
              <a:t> e geográfica. Porém, há ainda uma outra manifestação, a </a:t>
            </a:r>
            <a:r>
              <a:rPr lang="pt-BR" altLang="pt-BR" sz="2700" dirty="0" err="1">
                <a:solidFill>
                  <a:srgbClr val="000000"/>
                </a:solidFill>
              </a:rPr>
              <a:t>ceratite</a:t>
            </a:r>
            <a:r>
              <a:rPr lang="pt-BR" altLang="pt-BR" sz="2700" dirty="0">
                <a:solidFill>
                  <a:srgbClr val="000000"/>
                </a:solidFill>
              </a:rPr>
              <a:t> marginal, que, por ser mais rara, muitas vezes é </a:t>
            </a:r>
            <a:r>
              <a:rPr lang="pt-BR" altLang="pt-BR" sz="2700" dirty="0" err="1">
                <a:solidFill>
                  <a:srgbClr val="000000"/>
                </a:solidFill>
              </a:rPr>
              <a:t>subdiagnosticada</a:t>
            </a:r>
            <a:r>
              <a:rPr lang="pt-BR" altLang="pt-BR" sz="2700" dirty="0">
                <a:solidFill>
                  <a:srgbClr val="000000"/>
                </a:solidFill>
              </a:rPr>
              <a:t>, podendo levar a complicações graves ao paciente.</a:t>
            </a:r>
          </a:p>
          <a:p>
            <a:pPr algn="just"/>
            <a:r>
              <a:rPr lang="pt-BR" altLang="pt-BR" sz="2700" dirty="0">
                <a:solidFill>
                  <a:srgbClr val="000000"/>
                </a:solidFill>
              </a:rPr>
              <a:t>Esta apresentação mais rara caracteriza-se por ser uma doença viral ativa, em que surge uma lesão epitelial ulcerativa próxima ao limbo, evoluindo com presença de infiltrado leucocitário </a:t>
            </a:r>
            <a:r>
              <a:rPr lang="pt-BR" altLang="pt-BR" sz="2700" dirty="0" err="1">
                <a:solidFill>
                  <a:srgbClr val="000000"/>
                </a:solidFill>
              </a:rPr>
              <a:t>estromal</a:t>
            </a:r>
            <a:r>
              <a:rPr lang="pt-BR" altLang="pt-BR" sz="2700" dirty="0">
                <a:solidFill>
                  <a:srgbClr val="000000"/>
                </a:solidFill>
              </a:rPr>
              <a:t> anterior esbranquiçado ao redor da úlcera e injeção </a:t>
            </a:r>
            <a:r>
              <a:rPr lang="pt-BR" altLang="pt-BR" sz="2700" dirty="0" err="1">
                <a:solidFill>
                  <a:srgbClr val="000000"/>
                </a:solidFill>
              </a:rPr>
              <a:t>limbar</a:t>
            </a:r>
            <a:r>
              <a:rPr lang="pt-BR" altLang="pt-BR" sz="2700" dirty="0">
                <a:solidFill>
                  <a:srgbClr val="000000"/>
                </a:solidFill>
              </a:rPr>
              <a:t> </a:t>
            </a:r>
            <a:r>
              <a:rPr lang="pt-BR" altLang="pt-BR" sz="2700" dirty="0" smtClean="0">
                <a:solidFill>
                  <a:srgbClr val="000000"/>
                </a:solidFill>
              </a:rPr>
              <a:t>adjacente. Essa </a:t>
            </a:r>
            <a:r>
              <a:rPr lang="pt-BR" altLang="pt-BR" sz="2700" dirty="0">
                <a:solidFill>
                  <a:srgbClr val="000000"/>
                </a:solidFill>
              </a:rPr>
              <a:t>localização peculiar próxima ao limbo gera sintomas mais pronunciados de dor e fotofobia, fugindo à caraterística típica do herpes e, juntamente com o fato de ser pouco prevalente, acaba por causar confusão diagnóstica com o risco de tratamentos errôneos.</a:t>
            </a:r>
          </a:p>
          <a:p>
            <a:pPr algn="just"/>
            <a:r>
              <a:rPr lang="pt-BR" altLang="pt-BR" sz="2700" dirty="0">
                <a:solidFill>
                  <a:srgbClr val="000000"/>
                </a:solidFill>
              </a:rPr>
              <a:t>Diante disso, objetiva-se relatar um caso raro de </a:t>
            </a:r>
            <a:r>
              <a:rPr lang="pt-BR" altLang="pt-BR" sz="2700" dirty="0" err="1">
                <a:solidFill>
                  <a:srgbClr val="000000"/>
                </a:solidFill>
              </a:rPr>
              <a:t>ceratite</a:t>
            </a:r>
            <a:r>
              <a:rPr lang="pt-BR" altLang="pt-BR" sz="2700" dirty="0">
                <a:solidFill>
                  <a:srgbClr val="000000"/>
                </a:solidFill>
              </a:rPr>
              <a:t> marginal herpética para ressaltar a importância de considerar o vírus Herpes como possível etiologia diante de uma úlcera marginal e de distingui-la dos seus diagnósticos diferencias, como a Úlcera de </a:t>
            </a:r>
            <a:r>
              <a:rPr lang="pt-BR" altLang="pt-BR" sz="2700" dirty="0" err="1">
                <a:solidFill>
                  <a:srgbClr val="000000"/>
                </a:solidFill>
              </a:rPr>
              <a:t>Mooren</a:t>
            </a:r>
            <a:r>
              <a:rPr lang="pt-BR" altLang="pt-BR" sz="2700" dirty="0">
                <a:solidFill>
                  <a:srgbClr val="000000"/>
                </a:solidFill>
              </a:rPr>
              <a:t>, a </a:t>
            </a:r>
            <a:r>
              <a:rPr lang="pt-BR" altLang="pt-BR" sz="2700" dirty="0" err="1">
                <a:solidFill>
                  <a:srgbClr val="000000"/>
                </a:solidFill>
              </a:rPr>
              <a:t>Ceratite</a:t>
            </a:r>
            <a:r>
              <a:rPr lang="pt-BR" altLang="pt-BR" sz="2700" dirty="0">
                <a:solidFill>
                  <a:srgbClr val="000000"/>
                </a:solidFill>
              </a:rPr>
              <a:t> Ulcerativa Periférica (PUK) e a Doença Marginal Catarral </a:t>
            </a:r>
            <a:r>
              <a:rPr lang="pt-BR" altLang="pt-BR" sz="2700" dirty="0" err="1">
                <a:solidFill>
                  <a:srgbClr val="000000"/>
                </a:solidFill>
              </a:rPr>
              <a:t>Estafilocócica</a:t>
            </a:r>
            <a:r>
              <a:rPr lang="pt-BR" altLang="pt-BR" sz="2700" dirty="0">
                <a:solidFill>
                  <a:srgbClr val="000000"/>
                </a:solidFill>
              </a:rPr>
              <a:t>, considerada seu principal diagnóstico </a:t>
            </a:r>
            <a:r>
              <a:rPr lang="pt-BR" altLang="pt-BR" sz="2700" dirty="0" smtClean="0">
                <a:solidFill>
                  <a:srgbClr val="000000"/>
                </a:solidFill>
              </a:rPr>
              <a:t>diferencial. </a:t>
            </a:r>
            <a:r>
              <a:rPr lang="pt-BR" altLang="pt-BR" sz="2700" dirty="0">
                <a:solidFill>
                  <a:srgbClr val="000000"/>
                </a:solidFill>
              </a:rPr>
              <a:t>Isso é importante pois um tratamento incorreto com corticoides ou antibióticos logo de início, sem o uso de antivirais, pode levar à intensificação da atividade viral, com progressão central da ulceração e perfuração, resultando em significativa piora do prognóstico.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08169" y="35594086"/>
            <a:ext cx="14370756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eaLnBrk="0" hangingPunct="0">
              <a:defRPr/>
            </a:pPr>
            <a:r>
              <a:rPr 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É preciso lembrar que a </a:t>
            </a:r>
            <a:r>
              <a:rPr lang="pt-BR" sz="2700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ceratite</a:t>
            </a:r>
            <a:r>
              <a:rPr 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marginal herpética inicia-se como uma úlcera devido à atividade viral, sendo seguida pelo infiltrado (em geral, ambos são vistos na apresentação do quadro), já a doença </a:t>
            </a:r>
            <a:r>
              <a:rPr lang="pt-BR" sz="2700" dirty="0" err="1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estafilocócica</a:t>
            </a:r>
            <a:r>
              <a:rPr lang="pt-BR" sz="27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, uma </a:t>
            </a:r>
            <a:r>
              <a:rPr 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resposta imunológica aos antígenos </a:t>
            </a:r>
            <a:r>
              <a:rPr lang="pt-BR" sz="2700" dirty="0" err="1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estafilocócicos</a:t>
            </a:r>
            <a:r>
              <a:rPr lang="pt-BR" sz="27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, inicia-se </a:t>
            </a:r>
            <a:r>
              <a:rPr 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como um infiltrado com epitélio intacto, que pode infrequentemente evoluir para ulceração caso a inflamação se prolongue. A úlcera herpética é acompanhada de injeção </a:t>
            </a:r>
            <a:r>
              <a:rPr lang="pt-BR" sz="2700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limbar</a:t>
            </a:r>
            <a:r>
              <a:rPr 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que frequentemente resulta em neovascularização do infiltrado. No infiltrado </a:t>
            </a:r>
            <a:r>
              <a:rPr lang="pt-BR" sz="2700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estafilocócico</a:t>
            </a:r>
            <a:r>
              <a:rPr 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, há um intervalo lúcido entre o limbo e o </a:t>
            </a:r>
            <a:r>
              <a:rPr lang="pt-BR" sz="27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infiltrado. </a:t>
            </a:r>
            <a:r>
              <a:rPr 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Se não tratada, a úlcera marginal herpética progride centralmente e a </a:t>
            </a:r>
            <a:r>
              <a:rPr lang="pt-BR" sz="2700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estafilocócica</a:t>
            </a:r>
            <a:r>
              <a:rPr 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progride </a:t>
            </a:r>
            <a:r>
              <a:rPr lang="pt-BR" sz="2700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circunferencialmente</a:t>
            </a:r>
            <a:r>
              <a:rPr 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. A herpética ocorre em qualquer meridiano enquanto a </a:t>
            </a:r>
            <a:r>
              <a:rPr lang="pt-BR" sz="2700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estafilocócica</a:t>
            </a:r>
            <a:r>
              <a:rPr 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é mais vista as 2,4,8 e 10 horas, onde há aposição da pálpebra com a córnea. </a:t>
            </a:r>
            <a:r>
              <a:rPr lang="pt-BR" sz="27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Ademais, </a:t>
            </a:r>
            <a:r>
              <a:rPr 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o infiltrado </a:t>
            </a:r>
            <a:r>
              <a:rPr lang="pt-BR" sz="2700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estafilocócico</a:t>
            </a:r>
            <a:r>
              <a:rPr 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quase sempre está acompanhado de importante </a:t>
            </a:r>
            <a:r>
              <a:rPr lang="pt-BR" sz="2700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blefarite</a:t>
            </a:r>
            <a:r>
              <a:rPr 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, o que pode afastar a hipótese herpética (Figura </a:t>
            </a:r>
            <a:r>
              <a:rPr lang="pt-BR" sz="27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5).</a:t>
            </a:r>
          </a:p>
          <a:p>
            <a:pPr indent="450215" algn="just" eaLnBrk="0" hangingPunct="0">
              <a:defRPr/>
            </a:pPr>
            <a:r>
              <a:rPr 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Portanto, diante de uma úlcera marginal, deve-se sempre considerar a etiologia herpética, pesquisar a sensibilidade </a:t>
            </a:r>
            <a:r>
              <a:rPr lang="pt-BR" sz="2700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corneana</a:t>
            </a:r>
            <a:r>
              <a:rPr 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, investigar história pregressa de herpes ocular e, na suspeita, realizar teste terapêutico com </a:t>
            </a:r>
            <a:r>
              <a:rPr lang="pt-BR" sz="27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antiviral </a:t>
            </a:r>
            <a:r>
              <a:rPr lang="pt-BR" sz="27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antes de outros tratamentos, para evitar piora prognóstica.</a:t>
            </a:r>
          </a:p>
          <a:p>
            <a:pPr indent="450215" algn="just" eaLnBrk="0" hangingPunct="0">
              <a:defRPr/>
            </a:pPr>
            <a:endParaRPr lang="pt-BR" sz="2700" dirty="0">
              <a:solidFill>
                <a:schemeClr val="tx1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86161" y="7448550"/>
            <a:ext cx="8049656" cy="7407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63927" y="7448550"/>
            <a:ext cx="7861355" cy="7407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CaixaDeTexto 32"/>
          <p:cNvSpPr txBox="1">
            <a:spLocks noChangeArrowheads="1"/>
          </p:cNvSpPr>
          <p:nvPr/>
        </p:nvSpPr>
        <p:spPr bwMode="auto">
          <a:xfrm>
            <a:off x="16563517" y="15053333"/>
            <a:ext cx="6156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 sz="2400" dirty="0">
                <a:solidFill>
                  <a:schemeClr val="tx1"/>
                </a:solidFill>
              </a:rPr>
              <a:t>Figura </a:t>
            </a:r>
            <a:r>
              <a:rPr lang="pt-BR" altLang="pt-BR" sz="2400" dirty="0" smtClean="0">
                <a:solidFill>
                  <a:schemeClr val="tx1"/>
                </a:solidFill>
              </a:rPr>
              <a:t>1A  </a:t>
            </a:r>
            <a:r>
              <a:rPr lang="pt-BR" altLang="pt-BR" sz="2400" dirty="0">
                <a:solidFill>
                  <a:schemeClr val="tx1"/>
                </a:solidFill>
              </a:rPr>
              <a:t>– </a:t>
            </a:r>
            <a:r>
              <a:rPr lang="pt-BR" altLang="pt-BR" sz="2400" dirty="0" err="1">
                <a:solidFill>
                  <a:schemeClr val="tx1"/>
                </a:solidFill>
              </a:rPr>
              <a:t>Biomicroscopia</a:t>
            </a:r>
            <a:r>
              <a:rPr lang="pt-BR" altLang="pt-BR" sz="2400" dirty="0">
                <a:solidFill>
                  <a:schemeClr val="tx1"/>
                </a:solidFill>
              </a:rPr>
              <a:t> de OD</a:t>
            </a:r>
          </a:p>
        </p:txBody>
      </p:sp>
      <p:sp>
        <p:nvSpPr>
          <p:cNvPr id="2071" name="CaixaDeTexto 33"/>
          <p:cNvSpPr txBox="1">
            <a:spLocks noChangeArrowheads="1"/>
          </p:cNvSpPr>
          <p:nvPr/>
        </p:nvSpPr>
        <p:spPr bwMode="auto">
          <a:xfrm>
            <a:off x="24059692" y="15053333"/>
            <a:ext cx="758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pt-BR" altLang="pt-BR" sz="2400" dirty="0">
                <a:solidFill>
                  <a:schemeClr val="tx1"/>
                </a:solidFill>
              </a:rPr>
              <a:t>Figura </a:t>
            </a:r>
            <a:r>
              <a:rPr lang="pt-BR" altLang="pt-BR" sz="2400" dirty="0" smtClean="0">
                <a:solidFill>
                  <a:schemeClr val="tx1"/>
                </a:solidFill>
              </a:rPr>
              <a:t>1B </a:t>
            </a:r>
            <a:r>
              <a:rPr lang="pt-BR" altLang="pt-BR" sz="2400" dirty="0">
                <a:solidFill>
                  <a:schemeClr val="tx1"/>
                </a:solidFill>
              </a:rPr>
              <a:t>– </a:t>
            </a:r>
            <a:r>
              <a:rPr lang="pt-BR" altLang="pt-BR" sz="2400" dirty="0" err="1">
                <a:solidFill>
                  <a:schemeClr val="tx1"/>
                </a:solidFill>
              </a:rPr>
              <a:t>Biomicroscopia</a:t>
            </a:r>
            <a:r>
              <a:rPr lang="pt-BR" altLang="pt-BR" sz="2400" dirty="0">
                <a:solidFill>
                  <a:schemeClr val="tx1"/>
                </a:solidFill>
              </a:rPr>
              <a:t> de OD (maior aumento)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58473" y="15893919"/>
            <a:ext cx="7742471" cy="9752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3" name="CaixaDeTexto 35"/>
          <p:cNvSpPr txBox="1">
            <a:spLocks noChangeArrowheads="1"/>
          </p:cNvSpPr>
          <p:nvPr/>
        </p:nvSpPr>
        <p:spPr bwMode="auto">
          <a:xfrm>
            <a:off x="15963442" y="25799120"/>
            <a:ext cx="7294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2400" dirty="0">
                <a:solidFill>
                  <a:schemeClr val="tx1"/>
                </a:solidFill>
              </a:rPr>
              <a:t>Figura </a:t>
            </a:r>
            <a:r>
              <a:rPr lang="pt-BR" altLang="pt-BR" sz="2400" dirty="0" smtClean="0">
                <a:solidFill>
                  <a:schemeClr val="tx1"/>
                </a:solidFill>
              </a:rPr>
              <a:t>2  </a:t>
            </a:r>
            <a:r>
              <a:rPr lang="pt-BR" altLang="pt-BR" sz="2400" dirty="0">
                <a:solidFill>
                  <a:schemeClr val="tx1"/>
                </a:solidFill>
              </a:rPr>
              <a:t>– OD após 5 dias de tratamento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54272" y="15893919"/>
            <a:ext cx="7880664" cy="4352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55187" y="21308674"/>
            <a:ext cx="7749729" cy="4338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6" name="CaixaDeTexto 36"/>
          <p:cNvSpPr txBox="1">
            <a:spLocks noChangeArrowheads="1"/>
          </p:cNvSpPr>
          <p:nvPr/>
        </p:nvSpPr>
        <p:spPr bwMode="auto">
          <a:xfrm>
            <a:off x="24775654" y="20503220"/>
            <a:ext cx="6156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 sz="2400" dirty="0">
                <a:solidFill>
                  <a:schemeClr val="tx1"/>
                </a:solidFill>
              </a:rPr>
              <a:t>Figura </a:t>
            </a:r>
            <a:r>
              <a:rPr lang="pt-BR" altLang="pt-BR" sz="2400" dirty="0" smtClean="0">
                <a:solidFill>
                  <a:schemeClr val="tx1"/>
                </a:solidFill>
              </a:rPr>
              <a:t>3A  </a:t>
            </a:r>
            <a:r>
              <a:rPr lang="pt-BR" altLang="pt-BR" sz="2400" dirty="0">
                <a:solidFill>
                  <a:schemeClr val="tx1"/>
                </a:solidFill>
              </a:rPr>
              <a:t>– OD após 12 dias de tratamento</a:t>
            </a:r>
          </a:p>
        </p:txBody>
      </p:sp>
      <p:sp>
        <p:nvSpPr>
          <p:cNvPr id="2077" name="CaixaDeTexto 37"/>
          <p:cNvSpPr txBox="1">
            <a:spLocks noChangeArrowheads="1"/>
          </p:cNvSpPr>
          <p:nvPr/>
        </p:nvSpPr>
        <p:spPr bwMode="auto">
          <a:xfrm>
            <a:off x="23869192" y="25894370"/>
            <a:ext cx="872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 sz="2400" dirty="0">
                <a:solidFill>
                  <a:schemeClr val="tx1"/>
                </a:solidFill>
              </a:rPr>
              <a:t>Figura </a:t>
            </a:r>
            <a:r>
              <a:rPr lang="pt-BR" altLang="pt-BR" sz="2400" dirty="0" smtClean="0">
                <a:solidFill>
                  <a:schemeClr val="tx1"/>
                </a:solidFill>
              </a:rPr>
              <a:t>3B </a:t>
            </a:r>
            <a:r>
              <a:rPr lang="pt-BR" altLang="pt-BR" sz="2400" dirty="0">
                <a:solidFill>
                  <a:schemeClr val="tx1"/>
                </a:solidFill>
              </a:rPr>
              <a:t>– OD após 12 dias de tratamento (fluoresceína)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39753" y="26623111"/>
            <a:ext cx="7742472" cy="6243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91602" y="26623111"/>
            <a:ext cx="7613314" cy="6230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0" name="CaixaDeTexto 40"/>
          <p:cNvSpPr txBox="1">
            <a:spLocks noChangeArrowheads="1"/>
          </p:cNvSpPr>
          <p:nvPr/>
        </p:nvSpPr>
        <p:spPr bwMode="auto">
          <a:xfrm>
            <a:off x="15993604" y="33015895"/>
            <a:ext cx="729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2400" dirty="0">
                <a:solidFill>
                  <a:schemeClr val="tx1"/>
                </a:solidFill>
              </a:rPr>
              <a:t>Figura </a:t>
            </a:r>
            <a:r>
              <a:rPr lang="pt-BR" altLang="pt-BR" sz="2400" dirty="0" smtClean="0">
                <a:solidFill>
                  <a:schemeClr val="tx1"/>
                </a:solidFill>
              </a:rPr>
              <a:t>4 </a:t>
            </a:r>
            <a:r>
              <a:rPr lang="pt-BR" altLang="pt-BR" sz="2400" dirty="0">
                <a:solidFill>
                  <a:schemeClr val="tx1"/>
                </a:solidFill>
              </a:rPr>
              <a:t>– OD após 30 dias de tratamento</a:t>
            </a:r>
          </a:p>
        </p:txBody>
      </p:sp>
      <p:sp>
        <p:nvSpPr>
          <p:cNvPr id="2081" name="CaixaDeTexto 41"/>
          <p:cNvSpPr txBox="1">
            <a:spLocks noChangeArrowheads="1"/>
          </p:cNvSpPr>
          <p:nvPr/>
        </p:nvSpPr>
        <p:spPr bwMode="auto">
          <a:xfrm>
            <a:off x="24350204" y="33015895"/>
            <a:ext cx="7296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2400" dirty="0">
                <a:solidFill>
                  <a:schemeClr val="tx1"/>
                </a:solidFill>
              </a:rPr>
              <a:t>Figura </a:t>
            </a:r>
            <a:r>
              <a:rPr lang="pt-BR" altLang="pt-BR" sz="2400" dirty="0" smtClean="0">
                <a:solidFill>
                  <a:schemeClr val="tx1"/>
                </a:solidFill>
              </a:rPr>
              <a:t>5 – Exemplo de </a:t>
            </a:r>
            <a:r>
              <a:rPr lang="pt-BR" altLang="pt-BR" sz="2400" dirty="0" smtClean="0">
                <a:solidFill>
                  <a:schemeClr val="tx1"/>
                </a:solidFill>
              </a:rPr>
              <a:t> infiltrado </a:t>
            </a:r>
            <a:r>
              <a:rPr lang="pt-BR" altLang="pt-BR" sz="2400" dirty="0" err="1" smtClean="0">
                <a:solidFill>
                  <a:schemeClr val="tx1"/>
                </a:solidFill>
              </a:rPr>
              <a:t>estafilocócico</a:t>
            </a:r>
            <a:r>
              <a:rPr lang="pt-BR" altLang="pt-BR" sz="2400" dirty="0" smtClean="0">
                <a:solidFill>
                  <a:schemeClr val="tx1"/>
                </a:solidFill>
              </a:rPr>
              <a:t> </a:t>
            </a:r>
            <a:endParaRPr lang="pt-BR" altLang="pt-BR" sz="2400" dirty="0">
              <a:solidFill>
                <a:schemeClr val="tx1"/>
              </a:solidFill>
            </a:endParaRPr>
          </a:p>
        </p:txBody>
      </p:sp>
      <p:sp>
        <p:nvSpPr>
          <p:cNvPr id="2082" name="CaixaDeTexto 6"/>
          <p:cNvSpPr txBox="1">
            <a:spLocks noChangeArrowheads="1"/>
          </p:cNvSpPr>
          <p:nvPr/>
        </p:nvSpPr>
        <p:spPr bwMode="auto">
          <a:xfrm>
            <a:off x="15758473" y="35658606"/>
            <a:ext cx="16046443" cy="6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pt-BR" altLang="pt-BR" sz="2700" dirty="0" err="1">
                <a:solidFill>
                  <a:schemeClr val="tx1"/>
                </a:solidFill>
              </a:rPr>
              <a:t>Mannis</a:t>
            </a:r>
            <a:r>
              <a:rPr lang="pt-BR" altLang="pt-BR" sz="2700" dirty="0">
                <a:solidFill>
                  <a:schemeClr val="tx1"/>
                </a:solidFill>
              </a:rPr>
              <a:t>, M.J.; </a:t>
            </a:r>
            <a:r>
              <a:rPr lang="pt-BR" altLang="pt-BR" sz="2700" dirty="0" err="1">
                <a:solidFill>
                  <a:schemeClr val="tx1"/>
                </a:solidFill>
              </a:rPr>
              <a:t>Holland</a:t>
            </a:r>
            <a:r>
              <a:rPr lang="pt-BR" altLang="pt-BR" sz="2700" dirty="0">
                <a:solidFill>
                  <a:schemeClr val="tx1"/>
                </a:solidFill>
              </a:rPr>
              <a:t>, E.J. </a:t>
            </a:r>
            <a:r>
              <a:rPr lang="pt-BR" altLang="pt-BR" sz="2700" dirty="0" err="1">
                <a:solidFill>
                  <a:schemeClr val="tx1"/>
                </a:solidFill>
              </a:rPr>
              <a:t>Cornea</a:t>
            </a:r>
            <a:r>
              <a:rPr lang="pt-BR" altLang="pt-BR" sz="2700" dirty="0">
                <a:solidFill>
                  <a:schemeClr val="tx1"/>
                </a:solidFill>
              </a:rPr>
              <a:t>. 4. ed. </a:t>
            </a:r>
            <a:r>
              <a:rPr lang="pt-BR" altLang="pt-BR" sz="2700" dirty="0" err="1">
                <a:solidFill>
                  <a:schemeClr val="tx1"/>
                </a:solidFill>
              </a:rPr>
              <a:t>Elsevier</a:t>
            </a:r>
            <a:r>
              <a:rPr lang="pt-BR" altLang="pt-BR" sz="2700" dirty="0">
                <a:solidFill>
                  <a:schemeClr val="tx1"/>
                </a:solidFill>
              </a:rPr>
              <a:t>, 2017.</a:t>
            </a:r>
          </a:p>
          <a:p>
            <a:pPr>
              <a:buFont typeface="Arial" charset="0"/>
              <a:buAutoNum type="arabicPeriod"/>
            </a:pPr>
            <a:r>
              <a:rPr lang="pt-BR" altLang="pt-BR" sz="2700" dirty="0" err="1">
                <a:solidFill>
                  <a:schemeClr val="tx1"/>
                </a:solidFill>
              </a:rPr>
              <a:t>Praidou</a:t>
            </a:r>
            <a:r>
              <a:rPr lang="pt-BR" altLang="pt-BR" sz="2700" dirty="0">
                <a:solidFill>
                  <a:schemeClr val="tx1"/>
                </a:solidFill>
              </a:rPr>
              <a:t>, A., </a:t>
            </a:r>
            <a:r>
              <a:rPr lang="pt-BR" altLang="pt-BR" sz="2700" dirty="0" err="1">
                <a:solidFill>
                  <a:schemeClr val="tx1"/>
                </a:solidFill>
              </a:rPr>
              <a:t>Androudi</a:t>
            </a:r>
            <a:r>
              <a:rPr lang="pt-BR" altLang="pt-BR" sz="2700" dirty="0">
                <a:solidFill>
                  <a:schemeClr val="tx1"/>
                </a:solidFill>
              </a:rPr>
              <a:t>, S., </a:t>
            </a:r>
            <a:r>
              <a:rPr lang="pt-BR" altLang="pt-BR" sz="2700" dirty="0" err="1">
                <a:solidFill>
                  <a:schemeClr val="tx1"/>
                </a:solidFill>
              </a:rPr>
              <a:t>Kanonidou</a:t>
            </a:r>
            <a:r>
              <a:rPr lang="pt-BR" altLang="pt-BR" sz="2700" dirty="0">
                <a:solidFill>
                  <a:schemeClr val="tx1"/>
                </a:solidFill>
              </a:rPr>
              <a:t>, E., </a:t>
            </a:r>
            <a:r>
              <a:rPr lang="pt-BR" altLang="pt-BR" sz="2700" dirty="0" err="1">
                <a:solidFill>
                  <a:schemeClr val="tx1"/>
                </a:solidFill>
              </a:rPr>
              <a:t>Konidaris</a:t>
            </a:r>
            <a:r>
              <a:rPr lang="pt-BR" altLang="pt-BR" sz="2700" dirty="0">
                <a:solidFill>
                  <a:schemeClr val="tx1"/>
                </a:solidFill>
              </a:rPr>
              <a:t>, V., </a:t>
            </a:r>
            <a:r>
              <a:rPr lang="pt-BR" altLang="pt-BR" sz="2700" dirty="0" err="1">
                <a:solidFill>
                  <a:schemeClr val="tx1"/>
                </a:solidFill>
              </a:rPr>
              <a:t>Alexandridis</a:t>
            </a:r>
            <a:r>
              <a:rPr lang="pt-BR" altLang="pt-BR" sz="2700" dirty="0">
                <a:solidFill>
                  <a:schemeClr val="tx1"/>
                </a:solidFill>
              </a:rPr>
              <a:t>, A., &amp; </a:t>
            </a:r>
            <a:r>
              <a:rPr lang="pt-BR" altLang="pt-BR" sz="2700" dirty="0" err="1">
                <a:solidFill>
                  <a:schemeClr val="tx1"/>
                </a:solidFill>
              </a:rPr>
              <a:t>Brazitikos</a:t>
            </a:r>
            <a:r>
              <a:rPr lang="pt-BR" altLang="pt-BR" sz="2700" dirty="0">
                <a:solidFill>
                  <a:schemeClr val="tx1"/>
                </a:solidFill>
              </a:rPr>
              <a:t>, P. (2012). Bilateral Herpes Simplex </a:t>
            </a:r>
            <a:r>
              <a:rPr lang="pt-BR" altLang="pt-BR" sz="2700" dirty="0" err="1">
                <a:solidFill>
                  <a:schemeClr val="tx1"/>
                </a:solidFill>
              </a:rPr>
              <a:t>Keratitis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Presenting</a:t>
            </a:r>
            <a:r>
              <a:rPr lang="pt-BR" altLang="pt-BR" sz="2700" dirty="0">
                <a:solidFill>
                  <a:schemeClr val="tx1"/>
                </a:solidFill>
              </a:rPr>
              <a:t> as </a:t>
            </a:r>
            <a:r>
              <a:rPr lang="pt-BR" altLang="pt-BR" sz="2700" dirty="0" err="1">
                <a:solidFill>
                  <a:schemeClr val="tx1"/>
                </a:solidFill>
              </a:rPr>
              <a:t>Peripheral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Ulcerative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Keratitis</a:t>
            </a:r>
            <a:r>
              <a:rPr lang="pt-BR" altLang="pt-BR" sz="2700" dirty="0">
                <a:solidFill>
                  <a:schemeClr val="tx1"/>
                </a:solidFill>
              </a:rPr>
              <a:t>. </a:t>
            </a:r>
            <a:r>
              <a:rPr lang="pt-BR" altLang="pt-BR" sz="2700" dirty="0" err="1">
                <a:solidFill>
                  <a:schemeClr val="tx1"/>
                </a:solidFill>
              </a:rPr>
              <a:t>Cornea</a:t>
            </a:r>
            <a:r>
              <a:rPr lang="pt-BR" altLang="pt-BR" sz="2700" dirty="0">
                <a:solidFill>
                  <a:schemeClr val="tx1"/>
                </a:solidFill>
              </a:rPr>
              <a:t>, 31(5), 570–571. </a:t>
            </a:r>
          </a:p>
          <a:p>
            <a:pPr>
              <a:buFont typeface="Arial" charset="0"/>
              <a:buAutoNum type="arabicPeriod"/>
            </a:pPr>
            <a:r>
              <a:rPr lang="pt-BR" altLang="pt-BR" sz="2700" dirty="0" err="1">
                <a:solidFill>
                  <a:schemeClr val="tx1"/>
                </a:solidFill>
              </a:rPr>
              <a:t>Kalezic</a:t>
            </a:r>
            <a:r>
              <a:rPr lang="pt-BR" altLang="pt-BR" sz="2700" dirty="0">
                <a:solidFill>
                  <a:schemeClr val="tx1"/>
                </a:solidFill>
              </a:rPr>
              <a:t> et al. </a:t>
            </a:r>
            <a:r>
              <a:rPr lang="pt-BR" altLang="pt-BR" sz="2700" dirty="0" err="1">
                <a:solidFill>
                  <a:schemeClr val="tx1"/>
                </a:solidFill>
              </a:rPr>
              <a:t>Herpetic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Eye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Disease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Study</a:t>
            </a:r>
            <a:r>
              <a:rPr lang="pt-BR" altLang="pt-BR" sz="2700" dirty="0">
                <a:solidFill>
                  <a:schemeClr val="tx1"/>
                </a:solidFill>
              </a:rPr>
              <a:t>: </a:t>
            </a:r>
            <a:r>
              <a:rPr lang="pt-BR" altLang="pt-BR" sz="2700" dirty="0" err="1">
                <a:solidFill>
                  <a:schemeClr val="tx1"/>
                </a:solidFill>
              </a:rPr>
              <a:t>lessons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learned</a:t>
            </a:r>
            <a:r>
              <a:rPr lang="pt-BR" altLang="pt-BR" sz="2700" dirty="0">
                <a:solidFill>
                  <a:schemeClr val="tx1"/>
                </a:solidFill>
              </a:rPr>
              <a:t>. </a:t>
            </a:r>
            <a:r>
              <a:rPr lang="pt-BR" altLang="pt-BR" sz="2700" dirty="0" err="1">
                <a:solidFill>
                  <a:schemeClr val="tx1"/>
                </a:solidFill>
              </a:rPr>
              <a:t>Curr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Opin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Ophtalmol</a:t>
            </a:r>
            <a:r>
              <a:rPr lang="pt-BR" altLang="pt-BR" sz="2700" dirty="0">
                <a:solidFill>
                  <a:schemeClr val="tx1"/>
                </a:solidFill>
              </a:rPr>
              <a:t> 2018, 29:000-000</a:t>
            </a:r>
          </a:p>
          <a:p>
            <a:pPr>
              <a:buFont typeface="Arial" charset="0"/>
              <a:buAutoNum type="arabicPeriod"/>
            </a:pPr>
            <a:r>
              <a:rPr lang="pt-BR" altLang="pt-BR" sz="2700" dirty="0" err="1">
                <a:solidFill>
                  <a:schemeClr val="tx1"/>
                </a:solidFill>
              </a:rPr>
              <a:t>Wilhelmus</a:t>
            </a:r>
            <a:r>
              <a:rPr lang="pt-BR" altLang="pt-BR" sz="2700" dirty="0">
                <a:solidFill>
                  <a:schemeClr val="tx1"/>
                </a:solidFill>
              </a:rPr>
              <a:t> KR, </a:t>
            </a:r>
            <a:r>
              <a:rPr lang="pt-BR" altLang="pt-BR" sz="2700" dirty="0" err="1">
                <a:solidFill>
                  <a:schemeClr val="tx1"/>
                </a:solidFill>
              </a:rPr>
              <a:t>Gee</a:t>
            </a:r>
            <a:r>
              <a:rPr lang="pt-BR" altLang="pt-BR" sz="2700" dirty="0">
                <a:solidFill>
                  <a:schemeClr val="tx1"/>
                </a:solidFill>
              </a:rPr>
              <a:t> L, </a:t>
            </a:r>
            <a:r>
              <a:rPr lang="pt-BR" altLang="pt-BR" sz="2700" dirty="0" err="1">
                <a:solidFill>
                  <a:schemeClr val="tx1"/>
                </a:solidFill>
              </a:rPr>
              <a:t>Hauck</a:t>
            </a:r>
            <a:r>
              <a:rPr lang="pt-BR" altLang="pt-BR" sz="2700" dirty="0">
                <a:solidFill>
                  <a:schemeClr val="tx1"/>
                </a:solidFill>
              </a:rPr>
              <a:t> WW, et al. </a:t>
            </a:r>
            <a:r>
              <a:rPr lang="pt-BR" altLang="pt-BR" sz="2700" dirty="0" err="1">
                <a:solidFill>
                  <a:schemeClr val="tx1"/>
                </a:solidFill>
              </a:rPr>
              <a:t>Herpetic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Eye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Disease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Study</a:t>
            </a:r>
            <a:r>
              <a:rPr lang="pt-BR" altLang="pt-BR" sz="2700" dirty="0">
                <a:solidFill>
                  <a:schemeClr val="tx1"/>
                </a:solidFill>
              </a:rPr>
              <a:t>. A </a:t>
            </a:r>
            <a:r>
              <a:rPr lang="pt-BR" altLang="pt-BR" sz="2700" dirty="0" err="1">
                <a:solidFill>
                  <a:schemeClr val="tx1"/>
                </a:solidFill>
              </a:rPr>
              <a:t>controlled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trial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of</a:t>
            </a:r>
            <a:r>
              <a:rPr lang="pt-BR" altLang="pt-BR" sz="2700" dirty="0">
                <a:solidFill>
                  <a:schemeClr val="tx1"/>
                </a:solidFill>
              </a:rPr>
              <a:t> topical </a:t>
            </a:r>
            <a:r>
              <a:rPr lang="pt-BR" altLang="pt-BR" sz="2700" dirty="0" err="1">
                <a:solidFill>
                  <a:schemeClr val="tx1"/>
                </a:solidFill>
              </a:rPr>
              <a:t>corticosteroids</a:t>
            </a:r>
            <a:r>
              <a:rPr lang="pt-BR" altLang="pt-BR" sz="2700" dirty="0">
                <a:solidFill>
                  <a:schemeClr val="tx1"/>
                </a:solidFill>
              </a:rPr>
              <a:t> for herpes simplex </a:t>
            </a:r>
            <a:r>
              <a:rPr lang="pt-BR" altLang="pt-BR" sz="2700" dirty="0" err="1">
                <a:solidFill>
                  <a:schemeClr val="tx1"/>
                </a:solidFill>
              </a:rPr>
              <a:t>stromal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keratitis</a:t>
            </a:r>
            <a:r>
              <a:rPr lang="pt-BR" altLang="pt-BR" sz="2700" dirty="0">
                <a:solidFill>
                  <a:schemeClr val="tx1"/>
                </a:solidFill>
              </a:rPr>
              <a:t>. </a:t>
            </a:r>
            <a:r>
              <a:rPr lang="pt-BR" altLang="pt-BR" sz="2700" dirty="0" err="1">
                <a:solidFill>
                  <a:schemeClr val="tx1"/>
                </a:solidFill>
              </a:rPr>
              <a:t>Ophthalmology</a:t>
            </a:r>
            <a:r>
              <a:rPr lang="pt-BR" altLang="pt-BR" sz="2700" dirty="0">
                <a:solidFill>
                  <a:schemeClr val="tx1"/>
                </a:solidFill>
              </a:rPr>
              <a:t> 1994; 101:1883–1895.</a:t>
            </a:r>
          </a:p>
          <a:p>
            <a:pPr>
              <a:buFont typeface="Arial" charset="0"/>
              <a:buAutoNum type="arabicPeriod"/>
            </a:pPr>
            <a:r>
              <a:rPr lang="pt-BR" altLang="pt-BR" sz="2700" dirty="0" err="1">
                <a:solidFill>
                  <a:schemeClr val="tx1"/>
                </a:solidFill>
              </a:rPr>
              <a:t>Barron</a:t>
            </a:r>
            <a:r>
              <a:rPr lang="pt-BR" altLang="pt-BR" sz="2700" dirty="0">
                <a:solidFill>
                  <a:schemeClr val="tx1"/>
                </a:solidFill>
              </a:rPr>
              <a:t> BA, </a:t>
            </a:r>
            <a:r>
              <a:rPr lang="pt-BR" altLang="pt-BR" sz="2700" dirty="0" err="1">
                <a:solidFill>
                  <a:schemeClr val="tx1"/>
                </a:solidFill>
              </a:rPr>
              <a:t>Gee</a:t>
            </a:r>
            <a:r>
              <a:rPr lang="pt-BR" altLang="pt-BR" sz="2700" dirty="0">
                <a:solidFill>
                  <a:schemeClr val="tx1"/>
                </a:solidFill>
              </a:rPr>
              <a:t> L, </a:t>
            </a:r>
            <a:r>
              <a:rPr lang="pt-BR" altLang="pt-BR" sz="2700" dirty="0" err="1">
                <a:solidFill>
                  <a:schemeClr val="tx1"/>
                </a:solidFill>
              </a:rPr>
              <a:t>Hauck</a:t>
            </a:r>
            <a:r>
              <a:rPr lang="pt-BR" altLang="pt-BR" sz="2700" dirty="0">
                <a:solidFill>
                  <a:schemeClr val="tx1"/>
                </a:solidFill>
              </a:rPr>
              <a:t> WW, et al. </a:t>
            </a:r>
            <a:r>
              <a:rPr lang="pt-BR" altLang="pt-BR" sz="2700" dirty="0" err="1">
                <a:solidFill>
                  <a:schemeClr val="tx1"/>
                </a:solidFill>
              </a:rPr>
              <a:t>Herpetic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Eye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Disease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Study</a:t>
            </a:r>
            <a:r>
              <a:rPr lang="pt-BR" altLang="pt-BR" sz="2700" dirty="0">
                <a:solidFill>
                  <a:schemeClr val="tx1"/>
                </a:solidFill>
              </a:rPr>
              <a:t>. A </a:t>
            </a:r>
            <a:r>
              <a:rPr lang="pt-BR" altLang="pt-BR" sz="2700" dirty="0" err="1">
                <a:solidFill>
                  <a:schemeClr val="tx1"/>
                </a:solidFill>
              </a:rPr>
              <a:t>controlled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trial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of</a:t>
            </a:r>
            <a:r>
              <a:rPr lang="pt-BR" altLang="pt-BR" sz="2700" dirty="0">
                <a:solidFill>
                  <a:schemeClr val="tx1"/>
                </a:solidFill>
              </a:rPr>
              <a:t> oral </a:t>
            </a:r>
            <a:r>
              <a:rPr lang="pt-BR" altLang="pt-BR" sz="2700" dirty="0" err="1">
                <a:solidFill>
                  <a:schemeClr val="tx1"/>
                </a:solidFill>
              </a:rPr>
              <a:t>acyclovir</a:t>
            </a:r>
            <a:r>
              <a:rPr lang="pt-BR" altLang="pt-BR" sz="2700" dirty="0">
                <a:solidFill>
                  <a:schemeClr val="tx1"/>
                </a:solidFill>
              </a:rPr>
              <a:t> for herpes simplex </a:t>
            </a:r>
            <a:r>
              <a:rPr lang="pt-BR" altLang="pt-BR" sz="2700" dirty="0" err="1">
                <a:solidFill>
                  <a:schemeClr val="tx1"/>
                </a:solidFill>
              </a:rPr>
              <a:t>stromal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keratitis</a:t>
            </a:r>
            <a:r>
              <a:rPr lang="pt-BR" altLang="pt-BR" sz="2700" dirty="0">
                <a:solidFill>
                  <a:schemeClr val="tx1"/>
                </a:solidFill>
              </a:rPr>
              <a:t>. </a:t>
            </a:r>
            <a:r>
              <a:rPr lang="pt-BR" altLang="pt-BR" sz="2700" dirty="0" err="1">
                <a:solidFill>
                  <a:schemeClr val="tx1"/>
                </a:solidFill>
              </a:rPr>
              <a:t>Ophthalmology</a:t>
            </a:r>
            <a:r>
              <a:rPr lang="pt-BR" altLang="pt-BR" sz="2700" dirty="0">
                <a:solidFill>
                  <a:schemeClr val="tx1"/>
                </a:solidFill>
              </a:rPr>
              <a:t> 1994; 101:1871–1882.</a:t>
            </a:r>
          </a:p>
          <a:p>
            <a:pPr>
              <a:buFont typeface="Arial" charset="0"/>
              <a:buAutoNum type="arabicPeriod"/>
            </a:pPr>
            <a:r>
              <a:rPr lang="pt-BR" altLang="pt-BR" sz="2700" dirty="0">
                <a:solidFill>
                  <a:schemeClr val="tx1"/>
                </a:solidFill>
              </a:rPr>
              <a:t>The </a:t>
            </a:r>
            <a:r>
              <a:rPr lang="pt-BR" altLang="pt-BR" sz="2700" dirty="0" err="1">
                <a:solidFill>
                  <a:schemeClr val="tx1"/>
                </a:solidFill>
              </a:rPr>
              <a:t>Herpetic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Eye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Disease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Study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Group</a:t>
            </a:r>
            <a:r>
              <a:rPr lang="pt-BR" altLang="pt-BR" sz="2700" dirty="0">
                <a:solidFill>
                  <a:schemeClr val="tx1"/>
                </a:solidFill>
              </a:rPr>
              <a:t>. A </a:t>
            </a:r>
            <a:r>
              <a:rPr lang="pt-BR" altLang="pt-BR" sz="2700" dirty="0" err="1">
                <a:solidFill>
                  <a:schemeClr val="tx1"/>
                </a:solidFill>
              </a:rPr>
              <a:t>controlled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trial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of</a:t>
            </a:r>
            <a:r>
              <a:rPr lang="pt-BR" altLang="pt-BR" sz="2700" dirty="0">
                <a:solidFill>
                  <a:schemeClr val="tx1"/>
                </a:solidFill>
              </a:rPr>
              <a:t> oral </a:t>
            </a:r>
            <a:r>
              <a:rPr lang="pt-BR" altLang="pt-BR" sz="2700" dirty="0" err="1">
                <a:solidFill>
                  <a:schemeClr val="tx1"/>
                </a:solidFill>
              </a:rPr>
              <a:t>acyclovir</a:t>
            </a:r>
            <a:r>
              <a:rPr lang="pt-BR" altLang="pt-BR" sz="2700" dirty="0">
                <a:solidFill>
                  <a:schemeClr val="tx1"/>
                </a:solidFill>
              </a:rPr>
              <a:t> for </a:t>
            </a:r>
            <a:r>
              <a:rPr lang="pt-BR" altLang="pt-BR" sz="2700" dirty="0" err="1">
                <a:solidFill>
                  <a:schemeClr val="tx1"/>
                </a:solidFill>
              </a:rPr>
              <a:t>iridocyclitis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caused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by</a:t>
            </a:r>
            <a:r>
              <a:rPr lang="pt-BR" altLang="pt-BR" sz="2700" dirty="0">
                <a:solidFill>
                  <a:schemeClr val="tx1"/>
                </a:solidFill>
              </a:rPr>
              <a:t> herpes simplex </a:t>
            </a:r>
            <a:r>
              <a:rPr lang="pt-BR" altLang="pt-BR" sz="2700" dirty="0" err="1">
                <a:solidFill>
                  <a:schemeClr val="tx1"/>
                </a:solidFill>
              </a:rPr>
              <a:t>virus</a:t>
            </a:r>
            <a:r>
              <a:rPr lang="pt-BR" altLang="pt-BR" sz="2700" dirty="0">
                <a:solidFill>
                  <a:schemeClr val="tx1"/>
                </a:solidFill>
              </a:rPr>
              <a:t>. </a:t>
            </a:r>
            <a:r>
              <a:rPr lang="pt-BR" altLang="pt-BR" sz="2700" dirty="0" err="1">
                <a:solidFill>
                  <a:schemeClr val="tx1"/>
                </a:solidFill>
              </a:rPr>
              <a:t>Arch</a:t>
            </a:r>
            <a:r>
              <a:rPr lang="pt-BR" altLang="pt-BR" sz="2700" dirty="0">
                <a:solidFill>
                  <a:schemeClr val="tx1"/>
                </a:solidFill>
              </a:rPr>
              <a:t> </a:t>
            </a:r>
            <a:r>
              <a:rPr lang="pt-BR" altLang="pt-BR" sz="2700" dirty="0" err="1">
                <a:solidFill>
                  <a:schemeClr val="tx1"/>
                </a:solidFill>
              </a:rPr>
              <a:t>Ophthalmol</a:t>
            </a:r>
            <a:r>
              <a:rPr lang="pt-BR" altLang="pt-BR" sz="2700" dirty="0">
                <a:solidFill>
                  <a:schemeClr val="tx1"/>
                </a:solidFill>
              </a:rPr>
              <a:t> 1996; 114 (9):1065–1072</a:t>
            </a:r>
            <a:r>
              <a:rPr lang="pt-BR" altLang="pt-BR" sz="2700" dirty="0" smtClean="0">
                <a:solidFill>
                  <a:schemeClr val="tx1"/>
                </a:solidFill>
              </a:rPr>
              <a:t>.</a:t>
            </a:r>
            <a:endParaRPr lang="pt-BR" altLang="pt-BR" sz="2700" dirty="0">
              <a:solidFill>
                <a:schemeClr val="tx1"/>
              </a:solidFill>
            </a:endParaRPr>
          </a:p>
          <a:p>
            <a:pPr>
              <a:buFont typeface="Arial" charset="0"/>
              <a:buAutoNum type="arabicPeriod"/>
            </a:pPr>
            <a:r>
              <a:rPr lang="pt-BR" altLang="pt-BR" sz="2400" dirty="0">
                <a:solidFill>
                  <a:schemeClr val="tx1"/>
                </a:solidFill>
              </a:rPr>
              <a:t>The </a:t>
            </a:r>
            <a:r>
              <a:rPr lang="pt-BR" altLang="pt-BR" sz="2400" dirty="0" err="1">
                <a:solidFill>
                  <a:schemeClr val="tx1"/>
                </a:solidFill>
              </a:rPr>
              <a:t>Herpetic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Eye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Disease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Study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Group</a:t>
            </a:r>
            <a:r>
              <a:rPr lang="pt-BR" altLang="pt-BR" sz="2400" dirty="0">
                <a:solidFill>
                  <a:schemeClr val="tx1"/>
                </a:solidFill>
              </a:rPr>
              <a:t>. A </a:t>
            </a:r>
            <a:r>
              <a:rPr lang="pt-BR" altLang="pt-BR" sz="2400" dirty="0" err="1">
                <a:solidFill>
                  <a:schemeClr val="tx1"/>
                </a:solidFill>
              </a:rPr>
              <a:t>controlled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trial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of</a:t>
            </a:r>
            <a:r>
              <a:rPr lang="pt-BR" altLang="pt-BR" sz="2400" dirty="0">
                <a:solidFill>
                  <a:schemeClr val="tx1"/>
                </a:solidFill>
              </a:rPr>
              <a:t> oral </a:t>
            </a:r>
            <a:r>
              <a:rPr lang="pt-BR" altLang="pt-BR" sz="2400" dirty="0" err="1">
                <a:solidFill>
                  <a:schemeClr val="tx1"/>
                </a:solidFill>
              </a:rPr>
              <a:t>acyclovir</a:t>
            </a:r>
            <a:r>
              <a:rPr lang="pt-BR" altLang="pt-BR" sz="2400" dirty="0">
                <a:solidFill>
                  <a:schemeClr val="tx1"/>
                </a:solidFill>
              </a:rPr>
              <a:t> for </a:t>
            </a:r>
            <a:r>
              <a:rPr lang="pt-BR" altLang="pt-BR" sz="2400" dirty="0" err="1">
                <a:solidFill>
                  <a:schemeClr val="tx1"/>
                </a:solidFill>
              </a:rPr>
              <a:t>the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prevention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of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stromal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keratitis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or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iritis</a:t>
            </a:r>
            <a:r>
              <a:rPr lang="pt-BR" altLang="pt-BR" sz="2400" dirty="0">
                <a:solidFill>
                  <a:schemeClr val="tx1"/>
                </a:solidFill>
              </a:rPr>
              <a:t> in </a:t>
            </a:r>
            <a:r>
              <a:rPr lang="pt-BR" altLang="pt-BR" sz="2400" dirty="0" err="1">
                <a:solidFill>
                  <a:schemeClr val="tx1"/>
                </a:solidFill>
              </a:rPr>
              <a:t>patients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with</a:t>
            </a:r>
            <a:r>
              <a:rPr lang="pt-BR" altLang="pt-BR" sz="2400" dirty="0">
                <a:solidFill>
                  <a:schemeClr val="tx1"/>
                </a:solidFill>
              </a:rPr>
              <a:t> herpes simplex </a:t>
            </a:r>
            <a:r>
              <a:rPr lang="pt-BR" altLang="pt-BR" sz="2400" dirty="0" err="1">
                <a:solidFill>
                  <a:schemeClr val="tx1"/>
                </a:solidFill>
              </a:rPr>
              <a:t>virus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epithelial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keratitis</a:t>
            </a:r>
            <a:r>
              <a:rPr lang="pt-BR" altLang="pt-BR" sz="2400" dirty="0">
                <a:solidFill>
                  <a:schemeClr val="tx1"/>
                </a:solidFill>
              </a:rPr>
              <a:t>. The </a:t>
            </a:r>
            <a:r>
              <a:rPr lang="pt-BR" altLang="pt-BR" sz="2400" dirty="0" err="1">
                <a:solidFill>
                  <a:schemeClr val="tx1"/>
                </a:solidFill>
              </a:rPr>
              <a:t>Epithelial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Keratitis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Trial</a:t>
            </a:r>
            <a:r>
              <a:rPr lang="pt-BR" altLang="pt-BR" sz="2400" dirty="0">
                <a:solidFill>
                  <a:schemeClr val="tx1"/>
                </a:solidFill>
              </a:rPr>
              <a:t>. </a:t>
            </a:r>
            <a:r>
              <a:rPr lang="pt-BR" altLang="pt-BR" sz="2400" dirty="0" err="1">
                <a:solidFill>
                  <a:schemeClr val="tx1"/>
                </a:solidFill>
              </a:rPr>
              <a:t>Arch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Ophthalmol</a:t>
            </a:r>
            <a:r>
              <a:rPr lang="pt-BR" altLang="pt-BR" sz="2400" dirty="0">
                <a:solidFill>
                  <a:schemeClr val="tx1"/>
                </a:solidFill>
              </a:rPr>
              <a:t> 1997; 115 (6): 703–712.</a:t>
            </a:r>
          </a:p>
          <a:p>
            <a:pPr>
              <a:buFont typeface="Arial" charset="0"/>
              <a:buAutoNum type="arabicPeriod"/>
            </a:pPr>
            <a:r>
              <a:rPr lang="pt-BR" altLang="pt-BR" sz="2400" dirty="0" err="1">
                <a:solidFill>
                  <a:schemeClr val="tx1"/>
                </a:solidFill>
              </a:rPr>
              <a:t>Wilhelmus</a:t>
            </a:r>
            <a:r>
              <a:rPr lang="pt-BR" altLang="pt-BR" sz="2400" dirty="0">
                <a:solidFill>
                  <a:schemeClr val="tx1"/>
                </a:solidFill>
              </a:rPr>
              <a:t> KR, Beck RW, </a:t>
            </a:r>
            <a:r>
              <a:rPr lang="pt-BR" altLang="pt-BR" sz="2400" dirty="0" err="1">
                <a:solidFill>
                  <a:schemeClr val="tx1"/>
                </a:solidFill>
              </a:rPr>
              <a:t>Moke</a:t>
            </a:r>
            <a:r>
              <a:rPr lang="pt-BR" altLang="pt-BR" sz="2400" dirty="0">
                <a:solidFill>
                  <a:schemeClr val="tx1"/>
                </a:solidFill>
              </a:rPr>
              <a:t> PS, et al. </a:t>
            </a:r>
            <a:r>
              <a:rPr lang="pt-BR" altLang="pt-BR" sz="2400" dirty="0" err="1">
                <a:solidFill>
                  <a:schemeClr val="tx1"/>
                </a:solidFill>
              </a:rPr>
              <a:t>Acyclovir</a:t>
            </a:r>
            <a:r>
              <a:rPr lang="pt-BR" altLang="pt-BR" sz="2400" dirty="0">
                <a:solidFill>
                  <a:schemeClr val="tx1"/>
                </a:solidFill>
              </a:rPr>
              <a:t> for </a:t>
            </a:r>
            <a:r>
              <a:rPr lang="pt-BR" altLang="pt-BR" sz="2400" dirty="0" err="1">
                <a:solidFill>
                  <a:schemeClr val="tx1"/>
                </a:solidFill>
              </a:rPr>
              <a:t>the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Prevention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of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Recurrent</a:t>
            </a:r>
            <a:r>
              <a:rPr lang="pt-BR" altLang="pt-BR" sz="2400" dirty="0">
                <a:solidFill>
                  <a:schemeClr val="tx1"/>
                </a:solidFill>
              </a:rPr>
              <a:t> Herpes Simplex </a:t>
            </a:r>
            <a:r>
              <a:rPr lang="pt-BR" altLang="pt-BR" sz="2400" dirty="0" err="1">
                <a:solidFill>
                  <a:schemeClr val="tx1"/>
                </a:solidFill>
              </a:rPr>
              <a:t>Virus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Eye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Disease</a:t>
            </a:r>
            <a:r>
              <a:rPr lang="pt-BR" altLang="pt-BR" sz="2400" dirty="0">
                <a:solidFill>
                  <a:schemeClr val="tx1"/>
                </a:solidFill>
              </a:rPr>
              <a:t>. New </a:t>
            </a:r>
            <a:r>
              <a:rPr lang="pt-BR" altLang="pt-BR" sz="2400" dirty="0" err="1">
                <a:solidFill>
                  <a:schemeClr val="tx1"/>
                </a:solidFill>
              </a:rPr>
              <a:t>England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Journal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of</a:t>
            </a:r>
            <a:r>
              <a:rPr lang="pt-BR" altLang="pt-BR" sz="2400" dirty="0">
                <a:solidFill>
                  <a:schemeClr val="tx1"/>
                </a:solidFill>
              </a:rPr>
              <a:t> Medicine 1998; 339:300–306.</a:t>
            </a:r>
          </a:p>
          <a:p>
            <a:pPr marL="0" indent="0"/>
            <a:endParaRPr lang="pt-BR" alt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83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83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1453</Words>
  <Application>Microsoft Office PowerPoint</Application>
  <PresentationFormat>Personalizar</PresentationFormat>
  <Paragraphs>39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Úlcera Marginal Herpética – Relato de Caso</dc:title>
  <dc:creator/>
  <cp:lastModifiedBy>Rodrigo</cp:lastModifiedBy>
  <cp:revision>107</cp:revision>
  <cp:lastPrinted>1601-01-01T00:00:00Z</cp:lastPrinted>
  <dcterms:created xsi:type="dcterms:W3CDTF">2009-08-12T23:37:32Z</dcterms:created>
  <dcterms:modified xsi:type="dcterms:W3CDTF">2019-01-11T23:00:31Z</dcterms:modified>
</cp:coreProperties>
</file>